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62" r:id="rId4"/>
    <p:sldId id="266" r:id="rId5"/>
    <p:sldId id="258" r:id="rId6"/>
    <p:sldId id="259" r:id="rId7"/>
    <p:sldId id="263" r:id="rId8"/>
    <p:sldId id="260" r:id="rId9"/>
    <p:sldId id="261" r:id="rId10"/>
    <p:sldId id="264" r:id="rId11"/>
    <p:sldId id="265"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7" r:id="rId33"/>
    <p:sldId id="304" r:id="rId34"/>
    <p:sldId id="289" r:id="rId35"/>
    <p:sldId id="290" r:id="rId36"/>
    <p:sldId id="291" r:id="rId37"/>
    <p:sldId id="292" r:id="rId38"/>
    <p:sldId id="293" r:id="rId39"/>
    <p:sldId id="294" r:id="rId40"/>
    <p:sldId id="295" r:id="rId41"/>
    <p:sldId id="303" r:id="rId42"/>
    <p:sldId id="297" r:id="rId43"/>
    <p:sldId id="298" r:id="rId44"/>
    <p:sldId id="299" r:id="rId45"/>
    <p:sldId id="301" r:id="rId46"/>
    <p:sldId id="300" r:id="rId47"/>
    <p:sldId id="30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9" autoAdjust="0"/>
  </p:normalViewPr>
  <p:slideViewPr>
    <p:cSldViewPr>
      <p:cViewPr>
        <p:scale>
          <a:sx n="75" d="100"/>
          <a:sy n="75" d="100"/>
        </p:scale>
        <p:origin x="-2664" y="-8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54FB7-A403-49BD-9D7F-EBDEFB5F228B}" type="datetimeFigureOut">
              <a:rPr lang="fr-FR" smtClean="0"/>
              <a:pPr/>
              <a:t>17/05/2019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DF518-5CAD-4350-9C98-A43AEA43147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wikipedia.org/wiki/Andro%C3%AFd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fr.wikipedia.org/wiki/R%C3%A9volte_des_robots" TargetMode="External"/><Relationship Id="rId4" Type="http://schemas.openxmlformats.org/officeDocument/2006/relationships/hyperlink" Target="https://fr.wikipedia.org/wiki/Clo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Intelligence_artificiell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r.wikipedia.org/wiki/Machine_learn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journal.cnrs.fr/articles/petit-detour-par-la-vallee-de-letrang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journal.cnrs.fr/articles/petit-detour-par-la-vallee-de-letrang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journal.cnrs.fr/articles/petit-detour-par-la-vallee-de-letrang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r.wikipedia.org/wiki/Intelligence_artificiell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fr.wikipedia.org/wiki/Machine_learning"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journal.cnrs.fr/articles/petit-detour-par-la-vallee-de-letrang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journal.cnrs.fr/articles/petit-detour-par-la-vallee-de-letrang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journal.cnrs.fr/articles/petit-detour-par-la-vallee-de-letrang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journal.cnrs.fr/articles/petit-detour-par-la-vallee-de-letrang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Intelligence_artificiell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fr.wikipedia.org/wiki/Machine_learn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La pièce se déroule dans l'avenir, dans l'usine de fabrication de robots R.U.R.. Les robots de la pièce sont proches de ce qu'on appelle aujourd'hui des </a:t>
            </a:r>
            <a:r>
              <a:rPr lang="fr-FR" sz="1200" b="0" i="0" u="none" strike="noStrike" kern="1200" dirty="0" smtClean="0">
                <a:solidFill>
                  <a:schemeClr val="tx1"/>
                </a:solidFill>
                <a:latin typeface="+mn-lt"/>
                <a:ea typeface="+mn-ea"/>
                <a:cs typeface="+mn-cs"/>
                <a:hlinkClick r:id="rId3" tooltip="Androïde"/>
              </a:rPr>
              <a:t>androïdes</a:t>
            </a:r>
            <a:r>
              <a:rPr lang="fr-FR" sz="1200" b="0" i="0" kern="1200" dirty="0" smtClean="0">
                <a:solidFill>
                  <a:schemeClr val="tx1"/>
                </a:solidFill>
                <a:latin typeface="+mn-lt"/>
                <a:ea typeface="+mn-ea"/>
                <a:cs typeface="+mn-cs"/>
              </a:rPr>
              <a:t> ou des </a:t>
            </a:r>
            <a:r>
              <a:rPr lang="fr-FR" sz="1200" b="0" i="0" u="none" strike="noStrike" kern="1200" dirty="0" smtClean="0">
                <a:solidFill>
                  <a:schemeClr val="tx1"/>
                </a:solidFill>
                <a:latin typeface="+mn-lt"/>
                <a:ea typeface="+mn-ea"/>
                <a:cs typeface="+mn-cs"/>
                <a:hlinkClick r:id="rId4" tooltip="Clone"/>
              </a:rPr>
              <a:t>clones</a:t>
            </a:r>
            <a:r>
              <a:rPr lang="fr-FR" sz="1200" b="0" i="0" kern="1200" dirty="0" smtClean="0">
                <a:solidFill>
                  <a:schemeClr val="tx1"/>
                </a:solidFill>
                <a:latin typeface="+mn-lt"/>
                <a:ea typeface="+mn-ea"/>
                <a:cs typeface="+mn-cs"/>
              </a:rPr>
              <a:t> : ce sont des machines biologiques à l'apparence humaine, à l'origine dénuées de sensibilité et de sentiments, et fabriquées dans une usine située dans une île. Afin de les rendre moins fragiles et plus polyvalents, l'ingénieur de R.U.R les dote d'une sensibilité limitée et d'une intelligence un peu plus développée. Au bout de dix ans, ils finissent par </a:t>
            </a:r>
            <a:r>
              <a:rPr lang="fr-FR" sz="1200" b="0" i="0" u="none" strike="noStrike" kern="1200" dirty="0" smtClean="0">
                <a:solidFill>
                  <a:schemeClr val="tx1"/>
                </a:solidFill>
                <a:latin typeface="+mn-lt"/>
                <a:ea typeface="+mn-ea"/>
                <a:cs typeface="+mn-cs"/>
                <a:hlinkClick r:id="rId5" tooltip="Révolte des robots"/>
              </a:rPr>
              <a:t>se révolter et anéantir l'humanité</a:t>
            </a:r>
            <a:r>
              <a:rPr lang="fr-FR" sz="1200" b="0" i="0" kern="1200" dirty="0" smtClean="0">
                <a:solidFill>
                  <a:schemeClr val="tx1"/>
                </a:solidFill>
                <a:latin typeface="+mn-lt"/>
                <a:ea typeface="+mn-ea"/>
                <a:cs typeface="+mn-cs"/>
              </a:rPr>
              <a:t>. À la fin de la pièce, après avoir perdu le secret de leur fabrication, deux d'entre eux découvrent l'amour et le dernier être humain leur remet la responsabilité du monde.</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30</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Il a prédit que les humains, à ce moment-là, ne verraient pas l’expression « machine intelligente » comme contradictoire. Il a aussi prédit que l’acquisition par apprentissage des ordinateurs serait aussi importante pour construire des ordinateurs performants, une méthode qui est aujourd’hui utilisée par les chercheurs contemporains en </a:t>
            </a:r>
            <a:r>
              <a:rPr lang="fr-FR" sz="1200" b="0" i="0" u="none" strike="noStrike" kern="1200" dirty="0" smtClean="0">
                <a:solidFill>
                  <a:schemeClr val="tx1"/>
                </a:solidFill>
                <a:latin typeface="+mn-lt"/>
                <a:ea typeface="+mn-ea"/>
                <a:cs typeface="+mn-cs"/>
                <a:hlinkClick r:id="rId3" tooltip="Intelligence artificielle"/>
              </a:rPr>
              <a:t>intelligence artificielle</a:t>
            </a:r>
            <a:r>
              <a:rPr lang="fr-FR" sz="1200" b="0" i="0" kern="1200" dirty="0" smtClean="0">
                <a:solidFill>
                  <a:schemeClr val="tx1"/>
                </a:solidFill>
                <a:latin typeface="+mn-lt"/>
                <a:ea typeface="+mn-ea"/>
                <a:cs typeface="+mn-cs"/>
              </a:rPr>
              <a:t> à travers le </a:t>
            </a:r>
            <a:r>
              <a:rPr lang="fr-FR" sz="1200" b="0" i="1" u="none" strike="noStrike" kern="1200" dirty="0" smtClean="0">
                <a:solidFill>
                  <a:schemeClr val="tx1"/>
                </a:solidFill>
                <a:latin typeface="+mn-lt"/>
                <a:ea typeface="+mn-ea"/>
                <a:cs typeface="+mn-cs"/>
                <a:hlinkClick r:id="rId4" tooltip="Machine learning"/>
              </a:rPr>
              <a:t>machine </a:t>
            </a:r>
            <a:r>
              <a:rPr lang="fr-FR" sz="1200" b="0" i="1" u="none" strike="noStrike" kern="1200" dirty="0" err="1" smtClean="0">
                <a:solidFill>
                  <a:schemeClr val="tx1"/>
                </a:solidFill>
                <a:latin typeface="+mn-lt"/>
                <a:ea typeface="+mn-ea"/>
                <a:cs typeface="+mn-cs"/>
                <a:hlinkClick r:id="rId4" tooltip="Machine learning"/>
              </a:rPr>
              <a:t>learning</a:t>
            </a:r>
            <a:r>
              <a:rPr lang="fr-FR" sz="1200" b="0" i="1" kern="120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par exemple.</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15</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34</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36</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39</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Le malaise proviendrait donc de l’interprétation du cerveau : mieux vaut fuir ce que je ne sais pas catégoriser plutôt que de commettre une erreur</a:t>
            </a:r>
          </a:p>
          <a:p>
            <a:r>
              <a:rPr lang="fr-FR" sz="1200" b="0" i="0" kern="1200" dirty="0" smtClean="0">
                <a:solidFill>
                  <a:schemeClr val="tx1"/>
                </a:solidFill>
                <a:latin typeface="+mn-lt"/>
                <a:ea typeface="+mn-ea"/>
                <a:cs typeface="+mn-cs"/>
              </a:rPr>
              <a:t>Une autre explication serait plus fondamentalement liée à notre adaptation évolutive : </a:t>
            </a:r>
            <a:r>
              <a:rPr lang="fr-FR" sz="1200" b="0" i="1" kern="1200" dirty="0" smtClean="0">
                <a:solidFill>
                  <a:schemeClr val="tx1"/>
                </a:solidFill>
                <a:latin typeface="+mn-lt"/>
                <a:ea typeface="+mn-ea"/>
                <a:cs typeface="+mn-cs"/>
              </a:rPr>
              <a:t>« On a appris de la psychologie comportementale que des enfants de moins de 1 an sont capables de faire la différence entre un mouvement biologique réalisé par un animal ou un humain et un mouvement purement mécanique,</a:t>
            </a:r>
            <a:r>
              <a:rPr lang="fr-FR" sz="1200" b="0" i="0" kern="1200" dirty="0" smtClean="0">
                <a:solidFill>
                  <a:schemeClr val="tx1"/>
                </a:solidFill>
                <a:latin typeface="+mn-lt"/>
                <a:ea typeface="+mn-ea"/>
                <a:cs typeface="+mn-cs"/>
              </a:rPr>
              <a:t> poursuit la chercheuse. </a:t>
            </a:r>
            <a:r>
              <a:rPr lang="fr-FR" sz="1200" b="0" i="1" kern="1200" dirty="0" smtClean="0">
                <a:solidFill>
                  <a:schemeClr val="tx1"/>
                </a:solidFill>
                <a:latin typeface="+mn-lt"/>
                <a:ea typeface="+mn-ea"/>
                <a:cs typeface="+mn-cs"/>
              </a:rPr>
              <a:t>Nous serions donc équipés d’un système inné de détection qui serait de l’ordre du biologique. Il y a des biais dès l’âge de 3-4 mois sur la couleur de peau, sur ceux qui font partie de votre groupe, sur la langue parlée. Nous sommes construits de telle manière que nous avons besoin d’appartenance à un groupe et que nous </a:t>
            </a:r>
            <a:r>
              <a:rPr lang="fr-FR" sz="1200" b="0" i="1" kern="1200" dirty="0" err="1" smtClean="0">
                <a:solidFill>
                  <a:schemeClr val="tx1"/>
                </a:solidFill>
                <a:latin typeface="+mn-lt"/>
                <a:ea typeface="+mn-ea"/>
                <a:cs typeface="+mn-cs"/>
              </a:rPr>
              <a:t>rejettons</a:t>
            </a:r>
            <a:r>
              <a:rPr lang="fr-FR" sz="1200" b="0" i="1" kern="1200" dirty="0" smtClean="0">
                <a:solidFill>
                  <a:schemeClr val="tx1"/>
                </a:solidFill>
                <a:latin typeface="+mn-lt"/>
                <a:ea typeface="+mn-ea"/>
                <a:cs typeface="+mn-cs"/>
              </a:rPr>
              <a:t> l’autre groupe. Si, très jeune, j’opère cette distinction entre ce qui va me protéger et ce qui va être potentiellement un danger, dans un cas d’incertitude face à un robot, j’ai tendance à le rejeter et à le “ranger” à l’extérieur de mon groupe. Ce comportement apparaît très tôt d’un point de vue du développement. »</a:t>
            </a:r>
            <a:endParaRPr lang="fr-FR" sz="1200" b="0" i="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40</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l’Institut des sciences du mouvement</a:t>
            </a:r>
            <a:r>
              <a:rPr lang="fr-FR" sz="1200" b="0" i="0" u="none" strike="noStrike" kern="1200" dirty="0" smtClean="0">
                <a:solidFill>
                  <a:schemeClr val="tx1"/>
                </a:solidFill>
                <a:latin typeface="+mn-lt"/>
                <a:ea typeface="+mn-ea"/>
                <a:cs typeface="+mn-cs"/>
                <a:hlinkClick r:id="rId3" tooltip="Unité CNRS/Aix-Marseille Univ."/>
              </a:rPr>
              <a:t>3</a:t>
            </a:r>
            <a:r>
              <a:rPr lang="fr-FR" sz="1200" b="0" i="0" kern="1200" dirty="0" smtClean="0">
                <a:solidFill>
                  <a:schemeClr val="tx1"/>
                </a:solidFill>
                <a:latin typeface="+mn-lt"/>
                <a:ea typeface="+mn-ea"/>
                <a:cs typeface="+mn-cs"/>
              </a:rPr>
              <a:t>, étudie la robotique bio-inspirée dans les prothèses biomimétiques. Il nous explique comment les </a:t>
            </a:r>
            <a:r>
              <a:rPr lang="fr-FR" sz="1200" b="0" i="0" kern="1200" dirty="0" err="1" smtClean="0">
                <a:solidFill>
                  <a:schemeClr val="tx1"/>
                </a:solidFill>
                <a:latin typeface="+mn-lt"/>
                <a:ea typeface="+mn-ea"/>
                <a:cs typeface="+mn-cs"/>
              </a:rPr>
              <a:t>robo­ticiens</a:t>
            </a:r>
            <a:r>
              <a:rPr lang="fr-FR" sz="1200" b="0" i="0" kern="1200" dirty="0" smtClean="0">
                <a:solidFill>
                  <a:schemeClr val="tx1"/>
                </a:solidFill>
                <a:latin typeface="+mn-lt"/>
                <a:ea typeface="+mn-ea"/>
                <a:cs typeface="+mn-cs"/>
              </a:rPr>
              <a:t> tiennent désormais compte du phénomène de vallée dérangeante : </a:t>
            </a:r>
            <a:r>
              <a:rPr lang="fr-FR" sz="1200" b="0" i="1" kern="1200" dirty="0" smtClean="0">
                <a:solidFill>
                  <a:schemeClr val="tx1"/>
                </a:solidFill>
                <a:latin typeface="+mn-lt"/>
                <a:ea typeface="+mn-ea"/>
                <a:cs typeface="+mn-cs"/>
              </a:rPr>
              <a:t>« On s’est rendu compte qu’une prothèse qui ressemblait à une main de robot était beaucoup mieux acceptée par les patients et par leur entourage qu’une main réaliste, car elle était identifiée clairement comme une prothèse et non comme une main qui aurait un défaut. »</a:t>
            </a:r>
            <a:r>
              <a:rPr lang="fr-FR" sz="1200" b="0" i="0" kern="1200" dirty="0" smtClean="0">
                <a:solidFill>
                  <a:schemeClr val="tx1"/>
                </a:solidFill>
                <a:latin typeface="+mn-lt"/>
                <a:ea typeface="+mn-ea"/>
                <a:cs typeface="+mn-cs"/>
              </a:rPr>
              <a:t> Depuis deux à trois ans, à la demande des utilisateurs, les ingénieurs commencent à adopter un design franchement robotique : la prothèse de main est en métal apparent et ressemble à une pince articulée à deux ou trois doigts ou même à une main de </a:t>
            </a:r>
            <a:r>
              <a:rPr lang="fr-FR" sz="1200" b="0" i="0" kern="1200" dirty="0" err="1" smtClean="0">
                <a:solidFill>
                  <a:schemeClr val="tx1"/>
                </a:solidFill>
                <a:latin typeface="+mn-lt"/>
                <a:ea typeface="+mn-ea"/>
                <a:cs typeface="+mn-cs"/>
              </a:rPr>
              <a:t>cyborg</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41</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l’Institut des sciences du mouvement</a:t>
            </a:r>
            <a:r>
              <a:rPr lang="fr-FR" sz="1200" b="0" i="0" u="none" strike="noStrike" kern="1200" dirty="0" smtClean="0">
                <a:solidFill>
                  <a:schemeClr val="tx1"/>
                </a:solidFill>
                <a:latin typeface="+mn-lt"/>
                <a:ea typeface="+mn-ea"/>
                <a:cs typeface="+mn-cs"/>
                <a:hlinkClick r:id="rId3" tooltip="Unité CNRS/Aix-Marseille Univ."/>
              </a:rPr>
              <a:t>3</a:t>
            </a:r>
            <a:r>
              <a:rPr lang="fr-FR" sz="1200" b="0" i="0" kern="1200" dirty="0" smtClean="0">
                <a:solidFill>
                  <a:schemeClr val="tx1"/>
                </a:solidFill>
                <a:latin typeface="+mn-lt"/>
                <a:ea typeface="+mn-ea"/>
                <a:cs typeface="+mn-cs"/>
              </a:rPr>
              <a:t>, étudie la robotique bio-inspirée dans les prothèses biomimétiques. Il nous explique comment les </a:t>
            </a:r>
            <a:r>
              <a:rPr lang="fr-FR" sz="1200" b="0" i="0" kern="1200" dirty="0" err="1" smtClean="0">
                <a:solidFill>
                  <a:schemeClr val="tx1"/>
                </a:solidFill>
                <a:latin typeface="+mn-lt"/>
                <a:ea typeface="+mn-ea"/>
                <a:cs typeface="+mn-cs"/>
              </a:rPr>
              <a:t>robo­ticiens</a:t>
            </a:r>
            <a:r>
              <a:rPr lang="fr-FR" sz="1200" b="0" i="0" kern="1200" dirty="0" smtClean="0">
                <a:solidFill>
                  <a:schemeClr val="tx1"/>
                </a:solidFill>
                <a:latin typeface="+mn-lt"/>
                <a:ea typeface="+mn-ea"/>
                <a:cs typeface="+mn-cs"/>
              </a:rPr>
              <a:t> tiennent désormais compte du phénomène de vallée dérangeante : </a:t>
            </a:r>
            <a:r>
              <a:rPr lang="fr-FR" sz="1200" b="0" i="1" kern="1200" dirty="0" smtClean="0">
                <a:solidFill>
                  <a:schemeClr val="tx1"/>
                </a:solidFill>
                <a:latin typeface="+mn-lt"/>
                <a:ea typeface="+mn-ea"/>
                <a:cs typeface="+mn-cs"/>
              </a:rPr>
              <a:t>« On s’est rendu compte qu’une prothèse qui ressemblait à une main de robot était beaucoup mieux acceptée par les patients et par leur entourage qu’une main réaliste, car elle était identifiée clairement comme une prothèse et non comme une main qui aurait un défaut. »</a:t>
            </a:r>
            <a:r>
              <a:rPr lang="fr-FR" sz="1200" b="0" i="0" kern="1200" dirty="0" smtClean="0">
                <a:solidFill>
                  <a:schemeClr val="tx1"/>
                </a:solidFill>
                <a:latin typeface="+mn-lt"/>
                <a:ea typeface="+mn-ea"/>
                <a:cs typeface="+mn-cs"/>
              </a:rPr>
              <a:t> Depuis deux à trois ans, à la demande des utilisateurs, les ingénieurs commencent à adopter un design franchement robotique : la prothèse de main est en métal apparent et ressemble à une pince articulée à deux ou trois doigts ou même à une main de </a:t>
            </a:r>
            <a:r>
              <a:rPr lang="fr-FR" sz="1200" b="0" i="0" kern="1200" dirty="0" err="1" smtClean="0">
                <a:solidFill>
                  <a:schemeClr val="tx1"/>
                </a:solidFill>
                <a:latin typeface="+mn-lt"/>
                <a:ea typeface="+mn-ea"/>
                <a:cs typeface="+mn-cs"/>
              </a:rPr>
              <a:t>cyborg</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42</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l’Institut des sciences du mouvement</a:t>
            </a:r>
            <a:r>
              <a:rPr lang="fr-FR" sz="1200" b="0" i="0" u="none" strike="noStrike" kern="1200" dirty="0" smtClean="0">
                <a:solidFill>
                  <a:schemeClr val="tx1"/>
                </a:solidFill>
                <a:latin typeface="+mn-lt"/>
                <a:ea typeface="+mn-ea"/>
                <a:cs typeface="+mn-cs"/>
                <a:hlinkClick r:id="rId3" tooltip="Unité CNRS/Aix-Marseille Univ."/>
              </a:rPr>
              <a:t>3</a:t>
            </a:r>
            <a:r>
              <a:rPr lang="fr-FR" sz="1200" b="0" i="0" kern="1200" dirty="0" smtClean="0">
                <a:solidFill>
                  <a:schemeClr val="tx1"/>
                </a:solidFill>
                <a:latin typeface="+mn-lt"/>
                <a:ea typeface="+mn-ea"/>
                <a:cs typeface="+mn-cs"/>
              </a:rPr>
              <a:t>, étudie la robotique bio-inspirée dans les prothèses biomimétiques. Il nous explique comment les </a:t>
            </a:r>
            <a:r>
              <a:rPr lang="fr-FR" sz="1200" b="0" i="0" kern="1200" dirty="0" err="1" smtClean="0">
                <a:solidFill>
                  <a:schemeClr val="tx1"/>
                </a:solidFill>
                <a:latin typeface="+mn-lt"/>
                <a:ea typeface="+mn-ea"/>
                <a:cs typeface="+mn-cs"/>
              </a:rPr>
              <a:t>robo­ticiens</a:t>
            </a:r>
            <a:r>
              <a:rPr lang="fr-FR" sz="1200" b="0" i="0" kern="1200" dirty="0" smtClean="0">
                <a:solidFill>
                  <a:schemeClr val="tx1"/>
                </a:solidFill>
                <a:latin typeface="+mn-lt"/>
                <a:ea typeface="+mn-ea"/>
                <a:cs typeface="+mn-cs"/>
              </a:rPr>
              <a:t> tiennent désormais compte du phénomène de vallée dérangeante : </a:t>
            </a:r>
            <a:r>
              <a:rPr lang="fr-FR" sz="1200" b="0" i="1" kern="1200" dirty="0" smtClean="0">
                <a:solidFill>
                  <a:schemeClr val="tx1"/>
                </a:solidFill>
                <a:latin typeface="+mn-lt"/>
                <a:ea typeface="+mn-ea"/>
                <a:cs typeface="+mn-cs"/>
              </a:rPr>
              <a:t>« On s’est rendu compte qu’une prothèse qui ressemblait à une main de robot était beaucoup mieux acceptée par les patients et par leur entourage qu’une main réaliste, car elle était identifiée clairement comme une prothèse et non comme une main qui aurait un défaut. »</a:t>
            </a:r>
            <a:r>
              <a:rPr lang="fr-FR" sz="1200" b="0" i="0" kern="1200" dirty="0" smtClean="0">
                <a:solidFill>
                  <a:schemeClr val="tx1"/>
                </a:solidFill>
                <a:latin typeface="+mn-lt"/>
                <a:ea typeface="+mn-ea"/>
                <a:cs typeface="+mn-cs"/>
              </a:rPr>
              <a:t> Depuis deux à trois ans, à la demande des utilisateurs, les ingénieurs commencent à adopter un design franchement robotique : la prothèse de main est en métal apparent et ressemble à une pince articulée à deux ou trois doigts ou même à une main de </a:t>
            </a:r>
            <a:r>
              <a:rPr lang="fr-FR" sz="1200" b="0" i="0" kern="1200" dirty="0" err="1" smtClean="0">
                <a:solidFill>
                  <a:schemeClr val="tx1"/>
                </a:solidFill>
                <a:latin typeface="+mn-lt"/>
                <a:ea typeface="+mn-ea"/>
                <a:cs typeface="+mn-cs"/>
              </a:rPr>
              <a:t>cyborg</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Il a prédit que les humains, à ce moment-là, ne verraient pas l’expression « machine intelligente » comme contradictoire. Il a aussi prédit que l’acquisition par apprentissage des ordinateurs serait aussi importante pour construire des ordinateurs performants, une méthode qui est aujourd’hui utilisée par les chercheurs contemporains en </a:t>
            </a:r>
            <a:r>
              <a:rPr lang="fr-FR" sz="1200" b="0" i="0" u="none" strike="noStrike" kern="1200" dirty="0" smtClean="0">
                <a:solidFill>
                  <a:schemeClr val="tx1"/>
                </a:solidFill>
                <a:latin typeface="+mn-lt"/>
                <a:ea typeface="+mn-ea"/>
                <a:cs typeface="+mn-cs"/>
                <a:hlinkClick r:id="rId3" tooltip="Intelligence artificielle"/>
              </a:rPr>
              <a:t>intelligence artificielle</a:t>
            </a:r>
            <a:r>
              <a:rPr lang="fr-FR" sz="1200" b="0" i="0" kern="1200" dirty="0" smtClean="0">
                <a:solidFill>
                  <a:schemeClr val="tx1"/>
                </a:solidFill>
                <a:latin typeface="+mn-lt"/>
                <a:ea typeface="+mn-ea"/>
                <a:cs typeface="+mn-cs"/>
              </a:rPr>
              <a:t> à travers le </a:t>
            </a:r>
            <a:r>
              <a:rPr lang="fr-FR" sz="1200" b="0" i="1" u="none" strike="noStrike" kern="1200" dirty="0" smtClean="0">
                <a:solidFill>
                  <a:schemeClr val="tx1"/>
                </a:solidFill>
                <a:latin typeface="+mn-lt"/>
                <a:ea typeface="+mn-ea"/>
                <a:cs typeface="+mn-cs"/>
                <a:hlinkClick r:id="rId4" tooltip="Machine learning"/>
              </a:rPr>
              <a:t>machine </a:t>
            </a:r>
            <a:r>
              <a:rPr lang="fr-FR" sz="1200" b="0" i="1" u="none" strike="noStrike" kern="1200" dirty="0" err="1" smtClean="0">
                <a:solidFill>
                  <a:schemeClr val="tx1"/>
                </a:solidFill>
                <a:latin typeface="+mn-lt"/>
                <a:ea typeface="+mn-ea"/>
                <a:cs typeface="+mn-cs"/>
                <a:hlinkClick r:id="rId4" tooltip="Machine learning"/>
              </a:rPr>
              <a:t>learning</a:t>
            </a:r>
            <a:r>
              <a:rPr lang="fr-FR" sz="1200" b="0" i="1" kern="1200" smtClean="0">
                <a:solidFill>
                  <a:schemeClr val="tx1"/>
                </a:solidFill>
                <a:latin typeface="+mn-lt"/>
                <a:ea typeface="+mn-ea"/>
                <a:cs typeface="+mn-cs"/>
              </a:rPr>
              <a:t> </a:t>
            </a:r>
            <a:r>
              <a:rPr lang="fr-FR" sz="1200" b="0" i="0" kern="1200" smtClean="0">
                <a:solidFill>
                  <a:schemeClr val="tx1"/>
                </a:solidFill>
                <a:latin typeface="+mn-lt"/>
                <a:ea typeface="+mn-ea"/>
                <a:cs typeface="+mn-cs"/>
              </a:rPr>
              <a:t>par exemple.</a:t>
            </a:r>
            <a:endParaRPr lang="fr-FR"/>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16</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l’Institut des sciences du mouvement</a:t>
            </a:r>
            <a:r>
              <a:rPr lang="fr-FR" sz="1200" b="0" i="0" u="none" strike="noStrike" kern="1200" dirty="0" smtClean="0">
                <a:solidFill>
                  <a:schemeClr val="tx1"/>
                </a:solidFill>
                <a:latin typeface="+mn-lt"/>
                <a:ea typeface="+mn-ea"/>
                <a:cs typeface="+mn-cs"/>
                <a:hlinkClick r:id="rId3" tooltip="Unité CNRS/Aix-Marseille Univ."/>
              </a:rPr>
              <a:t>3</a:t>
            </a:r>
            <a:r>
              <a:rPr lang="fr-FR" sz="1200" b="0" i="0" kern="1200" dirty="0" smtClean="0">
                <a:solidFill>
                  <a:schemeClr val="tx1"/>
                </a:solidFill>
                <a:latin typeface="+mn-lt"/>
                <a:ea typeface="+mn-ea"/>
                <a:cs typeface="+mn-cs"/>
              </a:rPr>
              <a:t>, étudie la robotique bio-inspirée dans les prothèses biomimétiques. Il nous explique comment les </a:t>
            </a:r>
            <a:r>
              <a:rPr lang="fr-FR" sz="1200" b="0" i="0" kern="1200" dirty="0" err="1" smtClean="0">
                <a:solidFill>
                  <a:schemeClr val="tx1"/>
                </a:solidFill>
                <a:latin typeface="+mn-lt"/>
                <a:ea typeface="+mn-ea"/>
                <a:cs typeface="+mn-cs"/>
              </a:rPr>
              <a:t>robo­ticiens</a:t>
            </a:r>
            <a:r>
              <a:rPr lang="fr-FR" sz="1200" b="0" i="0" kern="1200" dirty="0" smtClean="0">
                <a:solidFill>
                  <a:schemeClr val="tx1"/>
                </a:solidFill>
                <a:latin typeface="+mn-lt"/>
                <a:ea typeface="+mn-ea"/>
                <a:cs typeface="+mn-cs"/>
              </a:rPr>
              <a:t> tiennent désormais compte du phénomène de vallée dérangeante : </a:t>
            </a:r>
            <a:r>
              <a:rPr lang="fr-FR" sz="1200" b="0" i="1" kern="1200" dirty="0" smtClean="0">
                <a:solidFill>
                  <a:schemeClr val="tx1"/>
                </a:solidFill>
                <a:latin typeface="+mn-lt"/>
                <a:ea typeface="+mn-ea"/>
                <a:cs typeface="+mn-cs"/>
              </a:rPr>
              <a:t>« On s’est rendu compte qu’une prothèse qui ressemblait à une main de robot était beaucoup mieux acceptée par les patients et par leur entourage qu’une main réaliste, car elle était identifiée clairement comme une prothèse et non comme une main qui aurait un défaut. »</a:t>
            </a:r>
            <a:r>
              <a:rPr lang="fr-FR" sz="1200" b="0" i="0" kern="1200" dirty="0" smtClean="0">
                <a:solidFill>
                  <a:schemeClr val="tx1"/>
                </a:solidFill>
                <a:latin typeface="+mn-lt"/>
                <a:ea typeface="+mn-ea"/>
                <a:cs typeface="+mn-cs"/>
              </a:rPr>
              <a:t> Depuis deux à trois ans, à la demande des utilisateurs, les ingénieurs commencent à adopter un design franchement robotique : la prothèse de main est en métal apparent et ressemble à une pince articulée à deux ou trois doigts ou même à une main de </a:t>
            </a:r>
            <a:r>
              <a:rPr lang="fr-FR" sz="1200" b="0" i="0" kern="1200" dirty="0" err="1" smtClean="0">
                <a:solidFill>
                  <a:schemeClr val="tx1"/>
                </a:solidFill>
                <a:latin typeface="+mn-lt"/>
                <a:ea typeface="+mn-ea"/>
                <a:cs typeface="+mn-cs"/>
              </a:rPr>
              <a:t>cyborg</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44</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l’Institut des sciences du mouvement</a:t>
            </a:r>
            <a:r>
              <a:rPr lang="fr-FR" sz="1200" b="0" i="0" u="none" strike="noStrike" kern="1200" dirty="0" smtClean="0">
                <a:solidFill>
                  <a:schemeClr val="tx1"/>
                </a:solidFill>
                <a:latin typeface="+mn-lt"/>
                <a:ea typeface="+mn-ea"/>
                <a:cs typeface="+mn-cs"/>
                <a:hlinkClick r:id="rId3" tooltip="Unité CNRS/Aix-Marseille Univ."/>
              </a:rPr>
              <a:t>3</a:t>
            </a:r>
            <a:r>
              <a:rPr lang="fr-FR" sz="1200" b="0" i="0" kern="1200" dirty="0" smtClean="0">
                <a:solidFill>
                  <a:schemeClr val="tx1"/>
                </a:solidFill>
                <a:latin typeface="+mn-lt"/>
                <a:ea typeface="+mn-ea"/>
                <a:cs typeface="+mn-cs"/>
              </a:rPr>
              <a:t>, étudie la robotique bio-inspirée dans les prothèses biomimétiques. Il nous explique comment les </a:t>
            </a:r>
            <a:r>
              <a:rPr lang="fr-FR" sz="1200" b="0" i="0" kern="1200" dirty="0" err="1" smtClean="0">
                <a:solidFill>
                  <a:schemeClr val="tx1"/>
                </a:solidFill>
                <a:latin typeface="+mn-lt"/>
                <a:ea typeface="+mn-ea"/>
                <a:cs typeface="+mn-cs"/>
              </a:rPr>
              <a:t>robo­ticiens</a:t>
            </a:r>
            <a:r>
              <a:rPr lang="fr-FR" sz="1200" b="0" i="0" kern="1200" dirty="0" smtClean="0">
                <a:solidFill>
                  <a:schemeClr val="tx1"/>
                </a:solidFill>
                <a:latin typeface="+mn-lt"/>
                <a:ea typeface="+mn-ea"/>
                <a:cs typeface="+mn-cs"/>
              </a:rPr>
              <a:t> tiennent désormais compte du phénomène de vallée dérangeante : </a:t>
            </a:r>
            <a:r>
              <a:rPr lang="fr-FR" sz="1200" b="0" i="1" kern="1200" dirty="0" smtClean="0">
                <a:solidFill>
                  <a:schemeClr val="tx1"/>
                </a:solidFill>
                <a:latin typeface="+mn-lt"/>
                <a:ea typeface="+mn-ea"/>
                <a:cs typeface="+mn-cs"/>
              </a:rPr>
              <a:t>« On s’est rendu compte qu’une prothèse qui ressemblait à une main de robot était beaucoup mieux acceptée par les patients et par leur entourage qu’une main réaliste, car elle était identifiée clairement comme une prothèse et non comme une main qui aurait un défaut. »</a:t>
            </a:r>
            <a:r>
              <a:rPr lang="fr-FR" sz="1200" b="0" i="0" kern="1200" dirty="0" smtClean="0">
                <a:solidFill>
                  <a:schemeClr val="tx1"/>
                </a:solidFill>
                <a:latin typeface="+mn-lt"/>
                <a:ea typeface="+mn-ea"/>
                <a:cs typeface="+mn-cs"/>
              </a:rPr>
              <a:t> Depuis deux à trois ans, à la demande des utilisateurs, les ingénieurs commencent à adopter un design franchement robotique : la prothèse de main est en métal apparent et ressemble à une pince articulée à deux ou trois doigts ou même à une main de </a:t>
            </a:r>
            <a:r>
              <a:rPr lang="fr-FR" sz="1200" b="0" i="0" kern="1200" dirty="0" err="1" smtClean="0">
                <a:solidFill>
                  <a:schemeClr val="tx1"/>
                </a:solidFill>
                <a:latin typeface="+mn-lt"/>
                <a:ea typeface="+mn-ea"/>
                <a:cs typeface="+mn-cs"/>
              </a:rPr>
              <a:t>cyborg</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45</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l’Institut des sciences du mouvement</a:t>
            </a:r>
            <a:r>
              <a:rPr lang="fr-FR" sz="1200" b="0" i="0" u="none" strike="noStrike" kern="1200" dirty="0" smtClean="0">
                <a:solidFill>
                  <a:schemeClr val="tx1"/>
                </a:solidFill>
                <a:latin typeface="+mn-lt"/>
                <a:ea typeface="+mn-ea"/>
                <a:cs typeface="+mn-cs"/>
                <a:hlinkClick r:id="rId3" tooltip="Unité CNRS/Aix-Marseille Univ."/>
              </a:rPr>
              <a:t>3</a:t>
            </a:r>
            <a:r>
              <a:rPr lang="fr-FR" sz="1200" b="0" i="0" kern="1200" dirty="0" smtClean="0">
                <a:solidFill>
                  <a:schemeClr val="tx1"/>
                </a:solidFill>
                <a:latin typeface="+mn-lt"/>
                <a:ea typeface="+mn-ea"/>
                <a:cs typeface="+mn-cs"/>
              </a:rPr>
              <a:t>, étudie la robotique bio-inspirée dans les prothèses biomimétiques. Il nous explique comment les </a:t>
            </a:r>
            <a:r>
              <a:rPr lang="fr-FR" sz="1200" b="0" i="0" kern="1200" dirty="0" err="1" smtClean="0">
                <a:solidFill>
                  <a:schemeClr val="tx1"/>
                </a:solidFill>
                <a:latin typeface="+mn-lt"/>
                <a:ea typeface="+mn-ea"/>
                <a:cs typeface="+mn-cs"/>
              </a:rPr>
              <a:t>robo­ticiens</a:t>
            </a:r>
            <a:r>
              <a:rPr lang="fr-FR" sz="1200" b="0" i="0" kern="1200" dirty="0" smtClean="0">
                <a:solidFill>
                  <a:schemeClr val="tx1"/>
                </a:solidFill>
                <a:latin typeface="+mn-lt"/>
                <a:ea typeface="+mn-ea"/>
                <a:cs typeface="+mn-cs"/>
              </a:rPr>
              <a:t> tiennent désormais compte du phénomène de vallée dérangeante : </a:t>
            </a:r>
            <a:r>
              <a:rPr lang="fr-FR" sz="1200" b="0" i="1" kern="1200" dirty="0" smtClean="0">
                <a:solidFill>
                  <a:schemeClr val="tx1"/>
                </a:solidFill>
                <a:latin typeface="+mn-lt"/>
                <a:ea typeface="+mn-ea"/>
                <a:cs typeface="+mn-cs"/>
              </a:rPr>
              <a:t>« On s’est rendu compte qu’une prothèse qui ressemblait à une main de robot était beaucoup mieux acceptée par les patients et par leur entourage qu’une main réaliste, car elle était identifiée clairement comme une prothèse et non comme une main qui aurait un défaut. »</a:t>
            </a:r>
            <a:r>
              <a:rPr lang="fr-FR" sz="1200" b="0" i="0" kern="1200" dirty="0" smtClean="0">
                <a:solidFill>
                  <a:schemeClr val="tx1"/>
                </a:solidFill>
                <a:latin typeface="+mn-lt"/>
                <a:ea typeface="+mn-ea"/>
                <a:cs typeface="+mn-cs"/>
              </a:rPr>
              <a:t> Depuis deux à trois ans, à la demande des utilisateurs, les ingénieurs commencent à adopter un design franchement robotique : la prothèse de main est en métal apparent et ressemble à une pince articulée à deux ou trois doigts ou même à une main de </a:t>
            </a:r>
            <a:r>
              <a:rPr lang="fr-FR" sz="1200" b="0" i="0" kern="1200" dirty="0" err="1" smtClean="0">
                <a:solidFill>
                  <a:schemeClr val="tx1"/>
                </a:solidFill>
                <a:latin typeface="+mn-lt"/>
                <a:ea typeface="+mn-ea"/>
                <a:cs typeface="+mn-cs"/>
              </a:rPr>
              <a:t>cyborg</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46</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de l’Institut des sciences du mouvement</a:t>
            </a:r>
            <a:r>
              <a:rPr lang="fr-FR" sz="1200" b="0" i="0" u="none" strike="noStrike" kern="1200" dirty="0" smtClean="0">
                <a:solidFill>
                  <a:schemeClr val="tx1"/>
                </a:solidFill>
                <a:latin typeface="+mn-lt"/>
                <a:ea typeface="+mn-ea"/>
                <a:cs typeface="+mn-cs"/>
                <a:hlinkClick r:id="rId3" tooltip="Unité CNRS/Aix-Marseille Univ."/>
              </a:rPr>
              <a:t>3</a:t>
            </a:r>
            <a:r>
              <a:rPr lang="fr-FR" sz="1200" b="0" i="0" kern="1200" dirty="0" smtClean="0">
                <a:solidFill>
                  <a:schemeClr val="tx1"/>
                </a:solidFill>
                <a:latin typeface="+mn-lt"/>
                <a:ea typeface="+mn-ea"/>
                <a:cs typeface="+mn-cs"/>
              </a:rPr>
              <a:t>, étudie la robotique bio-inspirée dans les prothèses biomimétiques. Il nous explique comment les </a:t>
            </a:r>
            <a:r>
              <a:rPr lang="fr-FR" sz="1200" b="0" i="0" kern="1200" dirty="0" err="1" smtClean="0">
                <a:solidFill>
                  <a:schemeClr val="tx1"/>
                </a:solidFill>
                <a:latin typeface="+mn-lt"/>
                <a:ea typeface="+mn-ea"/>
                <a:cs typeface="+mn-cs"/>
              </a:rPr>
              <a:t>robo­ticiens</a:t>
            </a:r>
            <a:r>
              <a:rPr lang="fr-FR" sz="1200" b="0" i="0" kern="1200" dirty="0" smtClean="0">
                <a:solidFill>
                  <a:schemeClr val="tx1"/>
                </a:solidFill>
                <a:latin typeface="+mn-lt"/>
                <a:ea typeface="+mn-ea"/>
                <a:cs typeface="+mn-cs"/>
              </a:rPr>
              <a:t> tiennent désormais compte du phénomène de vallée dérangeante : </a:t>
            </a:r>
            <a:r>
              <a:rPr lang="fr-FR" sz="1200" b="0" i="1" kern="1200" dirty="0" smtClean="0">
                <a:solidFill>
                  <a:schemeClr val="tx1"/>
                </a:solidFill>
                <a:latin typeface="+mn-lt"/>
                <a:ea typeface="+mn-ea"/>
                <a:cs typeface="+mn-cs"/>
              </a:rPr>
              <a:t>« On s’est rendu compte qu’une prothèse qui ressemblait à une main de robot était beaucoup mieux acceptée par les patients et par leur entourage qu’une main réaliste, car elle était identifiée clairement comme une prothèse et non comme une main qui aurait un défaut. »</a:t>
            </a:r>
            <a:r>
              <a:rPr lang="fr-FR" sz="1200" b="0" i="0" kern="1200" dirty="0" smtClean="0">
                <a:solidFill>
                  <a:schemeClr val="tx1"/>
                </a:solidFill>
                <a:latin typeface="+mn-lt"/>
                <a:ea typeface="+mn-ea"/>
                <a:cs typeface="+mn-cs"/>
              </a:rPr>
              <a:t> Depuis deux à trois ans, à la demande des utilisateurs, les ingénieurs commencent à adopter un design franchement robotique : la prothèse de main est en métal apparent et ressemble à une pince articulée à deux ou trois doigts ou même à une main de </a:t>
            </a:r>
            <a:r>
              <a:rPr lang="fr-FR" sz="1200" b="0" i="0" kern="1200" dirty="0" err="1" smtClean="0">
                <a:solidFill>
                  <a:schemeClr val="tx1"/>
                </a:solidFill>
                <a:latin typeface="+mn-lt"/>
                <a:ea typeface="+mn-ea"/>
                <a:cs typeface="+mn-cs"/>
              </a:rPr>
              <a:t>cyborg</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47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Il a prédit que les humains, à ce moment-là, ne verraient pas l’expression « machine intelligente » comme contradictoire. Il a aussi prédit que l’acquisition par apprentissage des ordinateurs serait aussi importante pour construire des ordinateurs performants, une méthode qui est aujourd’hui utilisée par les chercheurs contemporains en </a:t>
            </a:r>
            <a:r>
              <a:rPr lang="fr-FR" sz="1200" b="0" i="0" u="none" strike="noStrike" kern="1200" dirty="0" smtClean="0">
                <a:solidFill>
                  <a:schemeClr val="tx1"/>
                </a:solidFill>
                <a:latin typeface="+mn-lt"/>
                <a:ea typeface="+mn-ea"/>
                <a:cs typeface="+mn-cs"/>
                <a:hlinkClick r:id="rId3" tooltip="Intelligence artificielle"/>
              </a:rPr>
              <a:t>intelligence artificielle</a:t>
            </a:r>
            <a:r>
              <a:rPr lang="fr-FR" sz="1200" b="0" i="0" kern="1200" dirty="0" smtClean="0">
                <a:solidFill>
                  <a:schemeClr val="tx1"/>
                </a:solidFill>
                <a:latin typeface="+mn-lt"/>
                <a:ea typeface="+mn-ea"/>
                <a:cs typeface="+mn-cs"/>
              </a:rPr>
              <a:t> à travers le </a:t>
            </a:r>
            <a:r>
              <a:rPr lang="fr-FR" sz="1200" b="0" i="1" u="none" strike="noStrike" kern="1200" dirty="0" smtClean="0">
                <a:solidFill>
                  <a:schemeClr val="tx1"/>
                </a:solidFill>
                <a:latin typeface="+mn-lt"/>
                <a:ea typeface="+mn-ea"/>
                <a:cs typeface="+mn-cs"/>
                <a:hlinkClick r:id="rId4" tooltip="Machine learning"/>
              </a:rPr>
              <a:t>machine </a:t>
            </a:r>
            <a:r>
              <a:rPr lang="fr-FR" sz="1200" b="0" i="1" u="none" strike="noStrike" kern="1200" dirty="0" err="1" smtClean="0">
                <a:solidFill>
                  <a:schemeClr val="tx1"/>
                </a:solidFill>
                <a:latin typeface="+mn-lt"/>
                <a:ea typeface="+mn-ea"/>
                <a:cs typeface="+mn-cs"/>
                <a:hlinkClick r:id="rId4" tooltip="Machine learning"/>
              </a:rPr>
              <a:t>learning</a:t>
            </a:r>
            <a:r>
              <a:rPr lang="fr-FR" sz="1200" b="0" i="1" kern="1200" smtClean="0">
                <a:solidFill>
                  <a:schemeClr val="tx1"/>
                </a:solidFill>
                <a:latin typeface="+mn-lt"/>
                <a:ea typeface="+mn-ea"/>
                <a:cs typeface="+mn-cs"/>
              </a:rPr>
              <a:t> </a:t>
            </a:r>
            <a:r>
              <a:rPr lang="fr-FR" sz="1200" b="0" i="0" kern="1200" smtClean="0">
                <a:solidFill>
                  <a:schemeClr val="tx1"/>
                </a:solidFill>
                <a:latin typeface="+mn-lt"/>
                <a:ea typeface="+mn-ea"/>
                <a:cs typeface="+mn-cs"/>
              </a:rPr>
              <a:t>par exemple.</a:t>
            </a:r>
            <a:endParaRPr lang="fr-FR"/>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17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19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EDF518-5CAD-4350-9C98-A43AEA43147E}" type="slidenum">
              <a:rPr lang="fr-FR" smtClean="0"/>
              <a:pPr/>
              <a:t>23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0CCDEE-4C68-44EE-B36E-C15791B7619A}"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01E0E-7D41-4088-B85A-A4B9C70D4EA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CCDEE-4C68-44EE-B36E-C15791B7619A}" type="datetimeFigureOut">
              <a:rPr lang="fr-FR" smtClean="0"/>
              <a:pPr/>
              <a:t>17/05/2019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01E0E-7D41-4088-B85A-A4B9C70D4EA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youtu.be/WhzbFaNueK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youtu.be/aF_8gM4urmA" TargetMode="External"/><Relationship Id="rId4" Type="http://schemas.openxmlformats.org/officeDocument/2006/relationships/hyperlink" Target="https://youtu.be/WhzbFaNueK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youtu.be/N9JyDQlHo1A" TargetMode="External"/><Relationship Id="rId5" Type="http://schemas.openxmlformats.org/officeDocument/2006/relationships/hyperlink" Target="https://youtu.be/aF_8gM4urmA" TargetMode="External"/><Relationship Id="rId4" Type="http://schemas.openxmlformats.org/officeDocument/2006/relationships/hyperlink" Target="https://youtu.be/WhzbFaNueK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youtu.be/N9JyDQlHo1A" TargetMode="External"/><Relationship Id="rId5" Type="http://schemas.openxmlformats.org/officeDocument/2006/relationships/hyperlink" Target="https://youtu.be/aF_8gM4urmA" TargetMode="External"/><Relationship Id="rId4" Type="http://schemas.openxmlformats.org/officeDocument/2006/relationships/hyperlink" Target="https://youtu.be/WhzbFaNueKU"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youtu.be/aF_8gM4urmA" TargetMode="External"/><Relationship Id="rId3" Type="http://schemas.openxmlformats.org/officeDocument/2006/relationships/image" Target="../media/image1.jpeg"/><Relationship Id="rId7" Type="http://schemas.openxmlformats.org/officeDocument/2006/relationships/hyperlink" Target="https://youtu.be/N9JyDQlHo1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s://youtu.be/E8Ox6H64yu8" TargetMode="External"/><Relationship Id="rId4" Type="http://schemas.openxmlformats.org/officeDocument/2006/relationships/hyperlink" Target="https://youtu.be/WhzbFaNueK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youtu.be/wXxrmussq4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1268760"/>
            <a:ext cx="3995936" cy="369332"/>
          </a:xfrm>
          <a:prstGeom prst="rect">
            <a:avLst/>
          </a:prstGeom>
          <a:noFill/>
        </p:spPr>
        <p:txBody>
          <a:bodyPr wrap="square" rtlCol="0">
            <a:spAutoFit/>
          </a:bodyPr>
          <a:lstStyle/>
          <a:p>
            <a:r>
              <a:rPr lang="fr-FR" dirty="0" smtClean="0"/>
              <a:t>LA V</a:t>
            </a:r>
            <a:r>
              <a:rPr lang="fr-FR" dirty="0" smtClean="0">
                <a:solidFill>
                  <a:srgbClr val="00B050"/>
                </a:solidFill>
              </a:rPr>
              <a:t>A</a:t>
            </a:r>
            <a:r>
              <a:rPr lang="fr-FR" dirty="0" smtClean="0"/>
              <a:t>LLEE</a:t>
            </a:r>
            <a:endParaRPr lang="fr-FR" dirty="0"/>
          </a:p>
        </p:txBody>
      </p:sp>
      <p:sp>
        <p:nvSpPr>
          <p:cNvPr id="8" name="ZoneTexte 7"/>
          <p:cNvSpPr txBox="1"/>
          <p:nvPr/>
        </p:nvSpPr>
        <p:spPr>
          <a:xfrm>
            <a:off x="2195736" y="1772816"/>
            <a:ext cx="4788024"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DE L’ETRANGE</a:t>
            </a:r>
            <a:endParaRPr lang="fr-FR" sz="6600" dirty="0">
              <a:solidFill>
                <a:schemeClr val="bg1"/>
              </a:solidFill>
              <a:latin typeface="DS-Digital"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908720"/>
            <a:ext cx="1368152" cy="1046440"/>
          </a:xfrm>
          <a:prstGeom prst="rect">
            <a:avLst/>
          </a:prstGeom>
          <a:noFill/>
        </p:spPr>
        <p:txBody>
          <a:bodyPr wrap="square" rtlCol="0">
            <a:spAutoFit/>
          </a:bodyPr>
          <a:lstStyle/>
          <a:p>
            <a:r>
              <a:rPr lang="fr-FR" sz="4400" dirty="0" smtClean="0"/>
              <a:t>Josef</a:t>
            </a:r>
            <a:r>
              <a:rPr lang="fr-FR" dirty="0"/>
              <a:t> </a:t>
            </a:r>
          </a:p>
        </p:txBody>
      </p:sp>
      <p:sp>
        <p:nvSpPr>
          <p:cNvPr id="8" name="ZoneTexte 7"/>
          <p:cNvSpPr txBox="1"/>
          <p:nvPr/>
        </p:nvSpPr>
        <p:spPr>
          <a:xfrm>
            <a:off x="2195736" y="1772816"/>
            <a:ext cx="3528392"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Čapek</a:t>
            </a:r>
            <a:endParaRPr lang="fr-FR" sz="6600" dirty="0">
              <a:solidFill>
                <a:schemeClr val="bg1"/>
              </a:solidFill>
              <a:latin typeface="DS-Digital" pitchFamily="2" charset="0"/>
            </a:endParaRPr>
          </a:p>
        </p:txBody>
      </p:sp>
      <p:sp>
        <p:nvSpPr>
          <p:cNvPr id="9" name="ZoneTexte 8"/>
          <p:cNvSpPr txBox="1"/>
          <p:nvPr/>
        </p:nvSpPr>
        <p:spPr>
          <a:xfrm>
            <a:off x="3275856" y="3068960"/>
            <a:ext cx="3600400" cy="2031325"/>
          </a:xfrm>
          <a:prstGeom prst="rect">
            <a:avLst/>
          </a:prstGeom>
          <a:noFill/>
        </p:spPr>
        <p:txBody>
          <a:bodyPr wrap="square" rtlCol="0">
            <a:spAutoFit/>
          </a:bodyPr>
          <a:lstStyle/>
          <a:p>
            <a:r>
              <a:rPr lang="fr-FR" i="1" dirty="0" smtClean="0">
                <a:solidFill>
                  <a:schemeClr val="bg1"/>
                </a:solidFill>
              </a:rPr>
              <a:t>à partir du tchèque </a:t>
            </a:r>
            <a:r>
              <a:rPr lang="fr-FR" i="1" dirty="0" err="1" smtClean="0">
                <a:solidFill>
                  <a:srgbClr val="92D050"/>
                </a:solidFill>
              </a:rPr>
              <a:t>robota</a:t>
            </a:r>
            <a:r>
              <a:rPr lang="fr-FR" i="1" dirty="0" smtClean="0">
                <a:solidFill>
                  <a:schemeClr val="bg1"/>
                </a:solidFill>
              </a:rPr>
              <a:t> qui signifie « corvée » </a:t>
            </a:r>
          </a:p>
          <a:p>
            <a:r>
              <a:rPr lang="fr-FR" i="1" dirty="0" smtClean="0">
                <a:solidFill>
                  <a:schemeClr val="bg1"/>
                </a:solidFill>
              </a:rPr>
              <a:t>rob veut dire « esclave » en slave ancien. </a:t>
            </a:r>
            <a:r>
              <a:rPr lang="fr-FR" i="1" dirty="0" smtClean="0">
                <a:solidFill>
                  <a:srgbClr val="92D050"/>
                </a:solidFill>
              </a:rPr>
              <a:t>Robot</a:t>
            </a:r>
            <a:r>
              <a:rPr lang="fr-FR" i="1" dirty="0" smtClean="0">
                <a:solidFill>
                  <a:schemeClr val="bg1"/>
                </a:solidFill>
              </a:rPr>
              <a:t> supplanta immédiatement</a:t>
            </a:r>
          </a:p>
          <a:p>
            <a:r>
              <a:rPr lang="fr-FR" i="1" dirty="0" smtClean="0">
                <a:solidFill>
                  <a:schemeClr val="bg1"/>
                </a:solidFill>
              </a:rPr>
              <a:t>le terme </a:t>
            </a:r>
            <a:r>
              <a:rPr lang="fr-FR" i="1" dirty="0" err="1" smtClean="0">
                <a:solidFill>
                  <a:srgbClr val="92D050"/>
                </a:solidFill>
              </a:rPr>
              <a:t>automaton</a:t>
            </a:r>
            <a:r>
              <a:rPr lang="fr-FR" i="1" dirty="0" smtClean="0">
                <a:solidFill>
                  <a:schemeClr val="bg1"/>
                </a:solidFill>
              </a:rPr>
              <a:t> utilisé dans la courte pièce </a:t>
            </a:r>
            <a:r>
              <a:rPr lang="fr-FR" i="1" dirty="0" err="1" smtClean="0">
                <a:solidFill>
                  <a:schemeClr val="bg1"/>
                </a:solidFill>
              </a:rPr>
              <a:t>Opilec</a:t>
            </a:r>
            <a:r>
              <a:rPr lang="fr-FR" i="1" dirty="0" smtClean="0">
                <a:solidFill>
                  <a:schemeClr val="bg1"/>
                </a:solidFill>
              </a:rPr>
              <a:t> de 1917.</a:t>
            </a:r>
            <a:endParaRPr lang="fr-FR" i="1" dirty="0">
              <a:solidFill>
                <a:schemeClr val="bg1"/>
              </a:solidFill>
            </a:endParaRPr>
          </a:p>
        </p:txBody>
      </p:sp>
      <p:sp>
        <p:nvSpPr>
          <p:cNvPr id="10" name="ZoneTexte 9"/>
          <p:cNvSpPr txBox="1"/>
          <p:nvPr/>
        </p:nvSpPr>
        <p:spPr>
          <a:xfrm rot="20193417">
            <a:off x="6327865" y="5103642"/>
            <a:ext cx="3001459" cy="1107996"/>
          </a:xfrm>
          <a:prstGeom prst="rect">
            <a:avLst/>
          </a:prstGeom>
          <a:noFill/>
          <a:ln w="38100">
            <a:solidFill>
              <a:srgbClr val="C00000"/>
            </a:solidFill>
          </a:ln>
        </p:spPr>
        <p:txBody>
          <a:bodyPr wrap="square" rtlCol="0">
            <a:spAutoFit/>
          </a:bodyPr>
          <a:lstStyle/>
          <a:p>
            <a:pPr algn="r"/>
            <a:r>
              <a:rPr lang="fr-FR" sz="6600" dirty="0" smtClean="0">
                <a:solidFill>
                  <a:srgbClr val="C00000"/>
                </a:solidFill>
                <a:latin typeface="Stencil" pitchFamily="82" charset="0"/>
                <a:ea typeface="Fallout Font" pitchFamily="2" charset="0"/>
              </a:rPr>
              <a:t>ROBOT</a:t>
            </a:r>
            <a:endParaRPr lang="fr-FR" sz="6600" dirty="0">
              <a:solidFill>
                <a:srgbClr val="C00000"/>
              </a:solidFill>
              <a:latin typeface="Stencil" pitchFamily="82" charset="0"/>
              <a:ea typeface="Fallout Font" pitchFamily="2" charset="0"/>
            </a:endParaRPr>
          </a:p>
        </p:txBody>
      </p:sp>
      <p:sp>
        <p:nvSpPr>
          <p:cNvPr id="11" name="Rectangle 10"/>
          <p:cNvSpPr/>
          <p:nvPr/>
        </p:nvSpPr>
        <p:spPr>
          <a:xfrm>
            <a:off x="3711785" y="836712"/>
            <a:ext cx="93222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smtClean="0">
                <a:ln w="11430"/>
                <a:solidFill>
                  <a:srgbClr val="92D050"/>
                </a:solidFill>
                <a:effectLst>
                  <a:outerShdw blurRad="76200" dist="50800" dir="5400000" algn="tl" rotWithShape="0">
                    <a:srgbClr val="000000">
                      <a:alpha val="65000"/>
                    </a:srgbClr>
                  </a:outerShdw>
                </a:effectLst>
                <a:latin typeface="Wingdings" pitchFamily="2" charset="2"/>
              </a:rPr>
              <a:t>C</a:t>
            </a:r>
            <a:endParaRPr lang="fr-FR" sz="5400" b="1" spc="50" dirty="0">
              <a:ln w="11430"/>
              <a:solidFill>
                <a:srgbClr val="92D050"/>
              </a:solidFill>
              <a:effectLst>
                <a:outerShdw blurRad="76200" dist="50800" dir="5400000" algn="tl" rotWithShape="0">
                  <a:srgbClr val="000000">
                    <a:alpha val="65000"/>
                  </a:srgbClr>
                </a:outerShdw>
              </a:effectLst>
              <a:latin typeface="Wingdings" pitchFamily="2" charset="2"/>
            </a:endParaRPr>
          </a:p>
        </p:txBody>
      </p:sp>
      <p:pic>
        <p:nvPicPr>
          <p:cNvPr id="4098" name="Picture 2" descr="C:\Users\johny\Dropbox\Autres\Vallée de l'étrange\2824438.jpg"/>
          <p:cNvPicPr>
            <a:picLocks noChangeAspect="1" noChangeArrowheads="1"/>
          </p:cNvPicPr>
          <p:nvPr/>
        </p:nvPicPr>
        <p:blipFill>
          <a:blip r:embed="rId3" cstate="print"/>
          <a:srcRect/>
          <a:stretch>
            <a:fillRect/>
          </a:stretch>
        </p:blipFill>
        <p:spPr bwMode="auto">
          <a:xfrm>
            <a:off x="467544" y="2852936"/>
            <a:ext cx="2743201" cy="3657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8" name="ZoneTexte 7"/>
          <p:cNvSpPr txBox="1"/>
          <p:nvPr/>
        </p:nvSpPr>
        <p:spPr>
          <a:xfrm>
            <a:off x="539552" y="1772816"/>
            <a:ext cx="4896544" cy="1862048"/>
          </a:xfrm>
          <a:prstGeom prst="rect">
            <a:avLst/>
          </a:prstGeom>
          <a:noFill/>
        </p:spPr>
        <p:txBody>
          <a:bodyPr wrap="square" rtlCol="0">
            <a:spAutoFit/>
          </a:bodyPr>
          <a:lstStyle/>
          <a:p>
            <a:pPr algn="r"/>
            <a:r>
              <a:rPr lang="fr-FR" sz="11500" dirty="0" smtClean="0">
                <a:solidFill>
                  <a:schemeClr val="bg1"/>
                </a:solidFill>
                <a:latin typeface="DS-Digital" pitchFamily="2" charset="0"/>
              </a:rPr>
              <a:t>BREF…</a:t>
            </a:r>
            <a:endParaRPr lang="fr-FR" sz="11500" dirty="0">
              <a:solidFill>
                <a:schemeClr val="bg1"/>
              </a:solidFill>
              <a:latin typeface="DS-Digital" pitchFamily="2" charset="0"/>
            </a:endParaRPr>
          </a:p>
        </p:txBody>
      </p:sp>
      <p:sp>
        <p:nvSpPr>
          <p:cNvPr id="13" name="Bulle ronde 12"/>
          <p:cNvSpPr/>
          <p:nvPr/>
        </p:nvSpPr>
        <p:spPr>
          <a:xfrm>
            <a:off x="5868144" y="2420888"/>
            <a:ext cx="1584176" cy="1440160"/>
          </a:xfrm>
          <a:prstGeom prst="wedgeEllipseCallout">
            <a:avLst>
              <a:gd name="adj1" fmla="val 30591"/>
              <a:gd name="adj2" fmla="val 5037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228184" y="2924944"/>
            <a:ext cx="936104" cy="461665"/>
          </a:xfrm>
          <a:prstGeom prst="rect">
            <a:avLst/>
          </a:prstGeom>
          <a:noFill/>
        </p:spPr>
        <p:txBody>
          <a:bodyPr wrap="square" rtlCol="0">
            <a:spAutoFit/>
          </a:bodyPr>
          <a:lstStyle/>
          <a:p>
            <a:pPr algn="ctr"/>
            <a:r>
              <a:rPr lang="en-US" sz="2400" i="1" dirty="0" smtClean="0">
                <a:solidFill>
                  <a:srgbClr val="00B050"/>
                </a:solidFill>
                <a:latin typeface="Candy Round BTN Cond" pitchFamily="34" charset="0"/>
              </a:rPr>
              <a:t>…OSEF</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1268760"/>
            <a:ext cx="3995936" cy="369332"/>
          </a:xfrm>
          <a:prstGeom prst="rect">
            <a:avLst/>
          </a:prstGeom>
          <a:noFill/>
        </p:spPr>
        <p:txBody>
          <a:bodyPr wrap="square" rtlCol="0">
            <a:spAutoFit/>
          </a:bodyPr>
          <a:lstStyle/>
          <a:p>
            <a:r>
              <a:rPr lang="fr-FR" dirty="0" smtClean="0"/>
              <a:t>LA V</a:t>
            </a:r>
            <a:r>
              <a:rPr lang="fr-FR" dirty="0" smtClean="0">
                <a:solidFill>
                  <a:srgbClr val="00B050"/>
                </a:solidFill>
              </a:rPr>
              <a:t>A</a:t>
            </a:r>
            <a:r>
              <a:rPr lang="fr-FR" dirty="0" smtClean="0"/>
              <a:t>LLEE</a:t>
            </a:r>
            <a:endParaRPr lang="fr-FR" dirty="0"/>
          </a:p>
        </p:txBody>
      </p:sp>
      <p:sp>
        <p:nvSpPr>
          <p:cNvPr id="8" name="ZoneTexte 7"/>
          <p:cNvSpPr txBox="1"/>
          <p:nvPr/>
        </p:nvSpPr>
        <p:spPr>
          <a:xfrm>
            <a:off x="2195736" y="1772816"/>
            <a:ext cx="4788024"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DE L’ETRANGE</a:t>
            </a:r>
            <a:endParaRPr lang="fr-FR" sz="6600" dirty="0">
              <a:solidFill>
                <a:schemeClr val="bg1"/>
              </a:solidFill>
              <a:latin typeface="DS-Digital" pitchFamily="2" charset="0"/>
            </a:endParaRPr>
          </a:p>
        </p:txBody>
      </p:sp>
      <p:sp>
        <p:nvSpPr>
          <p:cNvPr id="9" name="ZoneTexte 8"/>
          <p:cNvSpPr txBox="1"/>
          <p:nvPr/>
        </p:nvSpPr>
        <p:spPr>
          <a:xfrm>
            <a:off x="2483768" y="2924944"/>
            <a:ext cx="4392488" cy="369332"/>
          </a:xfrm>
          <a:prstGeom prst="rect">
            <a:avLst/>
          </a:prstGeom>
          <a:noFill/>
        </p:spPr>
        <p:txBody>
          <a:bodyPr wrap="square" rtlCol="0">
            <a:spAutoFit/>
          </a:bodyPr>
          <a:lstStyle/>
          <a:p>
            <a:pPr algn="ctr"/>
            <a:r>
              <a:rPr lang="fr-FR" i="1" dirty="0" err="1" smtClean="0">
                <a:solidFill>
                  <a:schemeClr val="bg1"/>
                </a:solidFill>
              </a:rPr>
              <a:t>Uncanny</a:t>
            </a:r>
            <a:r>
              <a:rPr lang="fr-FR" i="1" dirty="0" smtClean="0">
                <a:solidFill>
                  <a:schemeClr val="bg1"/>
                </a:solidFill>
              </a:rPr>
              <a:t> </a:t>
            </a:r>
            <a:r>
              <a:rPr lang="fr-FR" i="1" dirty="0" err="1" smtClean="0">
                <a:solidFill>
                  <a:schemeClr val="bg1"/>
                </a:solidFill>
              </a:rPr>
              <a:t>valley</a:t>
            </a:r>
            <a:r>
              <a:rPr lang="fr-FR" i="1" dirty="0" smtClean="0">
                <a:solidFill>
                  <a:schemeClr val="bg1"/>
                </a:solidFill>
              </a:rPr>
              <a:t> ou vallée dérangeante</a:t>
            </a:r>
            <a:endParaRPr lang="fr-FR" i="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1268760"/>
            <a:ext cx="3995936" cy="369332"/>
          </a:xfrm>
          <a:prstGeom prst="rect">
            <a:avLst/>
          </a:prstGeom>
          <a:noFill/>
        </p:spPr>
        <p:txBody>
          <a:bodyPr wrap="square" rtlCol="0">
            <a:spAutoFit/>
          </a:bodyPr>
          <a:lstStyle/>
          <a:p>
            <a:r>
              <a:rPr lang="fr-FR" dirty="0" smtClean="0"/>
              <a:t>LA V</a:t>
            </a:r>
            <a:r>
              <a:rPr lang="fr-FR" dirty="0" smtClean="0">
                <a:solidFill>
                  <a:srgbClr val="00B050"/>
                </a:solidFill>
              </a:rPr>
              <a:t>A</a:t>
            </a:r>
            <a:r>
              <a:rPr lang="fr-FR" dirty="0" smtClean="0"/>
              <a:t>LLEE</a:t>
            </a:r>
            <a:endParaRPr lang="fr-FR" dirty="0"/>
          </a:p>
        </p:txBody>
      </p:sp>
      <p:sp>
        <p:nvSpPr>
          <p:cNvPr id="8" name="ZoneTexte 7"/>
          <p:cNvSpPr txBox="1"/>
          <p:nvPr/>
        </p:nvSpPr>
        <p:spPr>
          <a:xfrm>
            <a:off x="2195736" y="1772816"/>
            <a:ext cx="4788024"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DE L’ETRANGE</a:t>
            </a:r>
            <a:endParaRPr lang="fr-FR" sz="6600" dirty="0">
              <a:solidFill>
                <a:schemeClr val="bg1"/>
              </a:solidFill>
              <a:latin typeface="DS-Digital" pitchFamily="2" charset="0"/>
            </a:endParaRPr>
          </a:p>
        </p:txBody>
      </p:sp>
      <p:sp>
        <p:nvSpPr>
          <p:cNvPr id="9" name="ZoneTexte 8"/>
          <p:cNvSpPr txBox="1"/>
          <p:nvPr/>
        </p:nvSpPr>
        <p:spPr>
          <a:xfrm>
            <a:off x="2483768" y="2924944"/>
            <a:ext cx="4392488" cy="369332"/>
          </a:xfrm>
          <a:prstGeom prst="rect">
            <a:avLst/>
          </a:prstGeom>
          <a:noFill/>
        </p:spPr>
        <p:txBody>
          <a:bodyPr wrap="square" rtlCol="0">
            <a:spAutoFit/>
          </a:bodyPr>
          <a:lstStyle/>
          <a:p>
            <a:pPr algn="ctr"/>
            <a:r>
              <a:rPr lang="fr-FR" i="1" dirty="0" err="1" smtClean="0">
                <a:solidFill>
                  <a:schemeClr val="bg1"/>
                </a:solidFill>
              </a:rPr>
              <a:t>Uncanny</a:t>
            </a:r>
            <a:r>
              <a:rPr lang="fr-FR" i="1" dirty="0" smtClean="0">
                <a:solidFill>
                  <a:schemeClr val="bg1"/>
                </a:solidFill>
              </a:rPr>
              <a:t> </a:t>
            </a:r>
            <a:r>
              <a:rPr lang="fr-FR" i="1" dirty="0" err="1" smtClean="0">
                <a:solidFill>
                  <a:schemeClr val="bg1"/>
                </a:solidFill>
              </a:rPr>
              <a:t>valley</a:t>
            </a:r>
            <a:r>
              <a:rPr lang="fr-FR" i="1" dirty="0" smtClean="0">
                <a:solidFill>
                  <a:schemeClr val="bg1"/>
                </a:solidFill>
              </a:rPr>
              <a:t> ou vallée dérangeante</a:t>
            </a:r>
            <a:endParaRPr lang="fr-FR" i="1" dirty="0">
              <a:solidFill>
                <a:schemeClr val="bg1"/>
              </a:solidFill>
            </a:endParaRPr>
          </a:p>
        </p:txBody>
      </p:sp>
      <p:pic>
        <p:nvPicPr>
          <p:cNvPr id="5122" name="Picture 2" descr="C:\Users\johny\Dropbox\Autres\Vallée de l'étrange\580b585b2edbce24c47b2c4d.png"/>
          <p:cNvPicPr>
            <a:picLocks noChangeAspect="1" noChangeArrowheads="1"/>
          </p:cNvPicPr>
          <p:nvPr/>
        </p:nvPicPr>
        <p:blipFill>
          <a:blip r:embed="rId3" cstate="print"/>
          <a:srcRect/>
          <a:stretch>
            <a:fillRect/>
          </a:stretch>
        </p:blipFill>
        <p:spPr bwMode="auto">
          <a:xfrm>
            <a:off x="179512" y="2276872"/>
            <a:ext cx="5949280" cy="5949280"/>
          </a:xfrm>
          <a:prstGeom prst="rect">
            <a:avLst/>
          </a:prstGeom>
          <a:noFill/>
        </p:spPr>
      </p:pic>
      <p:sp>
        <p:nvSpPr>
          <p:cNvPr id="10" name="Bulle ronde 9"/>
          <p:cNvSpPr/>
          <p:nvPr/>
        </p:nvSpPr>
        <p:spPr>
          <a:xfrm>
            <a:off x="5868144" y="3212976"/>
            <a:ext cx="1584176" cy="1440160"/>
          </a:xfrm>
          <a:prstGeom prst="wedgeEllipseCallout">
            <a:avLst>
              <a:gd name="adj1" fmla="val -59139"/>
              <a:gd name="adj2" fmla="val 19209"/>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868144" y="3501008"/>
            <a:ext cx="1584176" cy="954107"/>
          </a:xfrm>
          <a:prstGeom prst="rect">
            <a:avLst/>
          </a:prstGeom>
          <a:noFill/>
        </p:spPr>
        <p:txBody>
          <a:bodyPr wrap="square" rtlCol="0">
            <a:spAutoFit/>
          </a:bodyPr>
          <a:lstStyle/>
          <a:p>
            <a:pPr algn="ctr"/>
            <a:r>
              <a:rPr lang="en-US" sz="2000" i="1" dirty="0" smtClean="0">
                <a:solidFill>
                  <a:srgbClr val="C00000"/>
                </a:solidFill>
                <a:latin typeface="Candy Round BTN Cond" pitchFamily="34" charset="0"/>
              </a:rPr>
              <a:t>Doc, je </a:t>
            </a:r>
            <a:r>
              <a:rPr lang="en-US" sz="2000" i="1" dirty="0" err="1" smtClean="0">
                <a:solidFill>
                  <a:srgbClr val="C00000"/>
                </a:solidFill>
                <a:latin typeface="Candy Round BTN Cond" pitchFamily="34" charset="0"/>
              </a:rPr>
              <a:t>repars</a:t>
            </a:r>
            <a:r>
              <a:rPr lang="en-US" sz="2000" i="1" dirty="0" smtClean="0">
                <a:solidFill>
                  <a:srgbClr val="C00000"/>
                </a:solidFill>
                <a:latin typeface="Candy Round BTN Cond" pitchFamily="34" charset="0"/>
              </a:rPr>
              <a:t> en </a:t>
            </a:r>
            <a:r>
              <a:rPr lang="en-US" sz="3600" i="1" dirty="0" smtClean="0">
                <a:solidFill>
                  <a:srgbClr val="C00000"/>
                </a:solidFill>
                <a:latin typeface="Candy Round BTN Cond" pitchFamily="34" charset="0"/>
              </a:rPr>
              <a:t>1950 !!</a:t>
            </a:r>
            <a:endParaRPr lang="fr-FR" sz="3600" i="1" dirty="0">
              <a:solidFill>
                <a:srgbClr val="C00000"/>
              </a:solidFill>
              <a:latin typeface="Candy Round BTN Cond" pitchFamily="34" charset="0"/>
            </a:endParaRPr>
          </a:p>
        </p:txBody>
      </p:sp>
      <p:pic>
        <p:nvPicPr>
          <p:cNvPr id="7170" name="Picture 2" descr="C:\Users\johny\Dropbox\Autres\Vallée de l'étrange\drop-of-water-1745699_960_720.png"/>
          <p:cNvPicPr>
            <a:picLocks noChangeAspect="1" noChangeArrowheads="1"/>
          </p:cNvPicPr>
          <p:nvPr/>
        </p:nvPicPr>
        <p:blipFill>
          <a:blip r:embed="rId4" cstate="print"/>
          <a:srcRect/>
          <a:stretch>
            <a:fillRect/>
          </a:stretch>
        </p:blipFill>
        <p:spPr bwMode="auto">
          <a:xfrm>
            <a:off x="7956376" y="3212976"/>
            <a:ext cx="879524" cy="8795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8.33333E-7 1.11111E-6 L -0.00087 0.08287 " pathEditMode="relative" rAng="0" ptsTypes="AA">
                                      <p:cBhvr>
                                        <p:cTn id="6" dur="2000" fill="hold"/>
                                        <p:tgtEl>
                                          <p:spTgt spid="7170"/>
                                        </p:tgtEl>
                                        <p:attrNameLst>
                                          <p:attrName>ppt_x</p:attrName>
                                          <p:attrName>ppt_y</p:attrName>
                                        </p:attrNameLst>
                                      </p:cBhvr>
                                      <p:rCtr x="-1" y="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Alan ( </a:t>
            </a:r>
            <a:r>
              <a:rPr lang="fr-FR" sz="4400" dirty="0" err="1" smtClean="0"/>
              <a:t>Mathison</a:t>
            </a:r>
            <a:r>
              <a:rPr lang="fr-FR" sz="4400" dirty="0" smtClean="0"/>
              <a:t> )</a:t>
            </a:r>
            <a:r>
              <a:rPr lang="fr-FR" dirty="0"/>
              <a:t> </a:t>
            </a:r>
          </a:p>
        </p:txBody>
      </p:sp>
      <p:sp>
        <p:nvSpPr>
          <p:cNvPr id="8" name="ZoneTexte 7"/>
          <p:cNvSpPr txBox="1"/>
          <p:nvPr/>
        </p:nvSpPr>
        <p:spPr>
          <a:xfrm>
            <a:off x="2195736" y="1772816"/>
            <a:ext cx="367240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TURING</a:t>
            </a:r>
            <a:endParaRPr lang="fr-FR" sz="6600" dirty="0">
              <a:solidFill>
                <a:schemeClr val="bg1"/>
              </a:solidFill>
              <a:latin typeface="DS-Digital" pitchFamily="2" charset="0"/>
            </a:endParaRPr>
          </a:p>
        </p:txBody>
      </p:sp>
      <p:pic>
        <p:nvPicPr>
          <p:cNvPr id="8194" name="Picture 2" descr="C:\Users\johny\Dropbox\Autres\Vallée de l'étrange\Alan_Turing_Aged_16.jpg"/>
          <p:cNvPicPr>
            <a:picLocks noChangeAspect="1" noChangeArrowheads="1"/>
          </p:cNvPicPr>
          <p:nvPr/>
        </p:nvPicPr>
        <p:blipFill>
          <a:blip r:embed="rId3" cstate="print"/>
          <a:srcRect/>
          <a:stretch>
            <a:fillRect/>
          </a:stretch>
        </p:blipFill>
        <p:spPr bwMode="auto">
          <a:xfrm>
            <a:off x="251520" y="2636912"/>
            <a:ext cx="2880320" cy="39215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Alan ( </a:t>
            </a:r>
            <a:r>
              <a:rPr lang="fr-FR" sz="4400" dirty="0" err="1" smtClean="0"/>
              <a:t>Mathison</a:t>
            </a:r>
            <a:r>
              <a:rPr lang="fr-FR" sz="4400" dirty="0" smtClean="0"/>
              <a:t> )</a:t>
            </a:r>
            <a:r>
              <a:rPr lang="fr-FR" dirty="0"/>
              <a:t> </a:t>
            </a:r>
          </a:p>
        </p:txBody>
      </p:sp>
      <p:sp>
        <p:nvSpPr>
          <p:cNvPr id="8" name="ZoneTexte 7"/>
          <p:cNvSpPr txBox="1"/>
          <p:nvPr/>
        </p:nvSpPr>
        <p:spPr>
          <a:xfrm>
            <a:off x="2195736" y="1772816"/>
            <a:ext cx="367240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TURING</a:t>
            </a:r>
            <a:endParaRPr lang="fr-FR" sz="6600" dirty="0">
              <a:solidFill>
                <a:schemeClr val="bg1"/>
              </a:solidFill>
              <a:latin typeface="DS-Digital" pitchFamily="2" charset="0"/>
            </a:endParaRPr>
          </a:p>
        </p:txBody>
      </p:sp>
      <p:sp>
        <p:nvSpPr>
          <p:cNvPr id="9" name="ZoneTexte 8"/>
          <p:cNvSpPr txBox="1"/>
          <p:nvPr/>
        </p:nvSpPr>
        <p:spPr>
          <a:xfrm>
            <a:off x="3275856" y="3068960"/>
            <a:ext cx="3600400" cy="369332"/>
          </a:xfrm>
          <a:prstGeom prst="rect">
            <a:avLst/>
          </a:prstGeom>
          <a:noFill/>
        </p:spPr>
        <p:txBody>
          <a:bodyPr wrap="square" rtlCol="0">
            <a:spAutoFit/>
          </a:bodyPr>
          <a:lstStyle/>
          <a:p>
            <a:r>
              <a:rPr lang="fr-FR" i="1" dirty="0" smtClean="0">
                <a:solidFill>
                  <a:schemeClr val="bg1"/>
                </a:solidFill>
              </a:rPr>
              <a:t>Le test de…</a:t>
            </a:r>
            <a:endParaRPr lang="fr-FR" i="1" dirty="0">
              <a:solidFill>
                <a:schemeClr val="bg1"/>
              </a:solidFill>
            </a:endParaRPr>
          </a:p>
        </p:txBody>
      </p:sp>
      <p:pic>
        <p:nvPicPr>
          <p:cNvPr id="8194" name="Picture 2" descr="C:\Users\johny\Dropbox\Autres\Vallée de l'étrange\Alan_Turing_Aged_16.jpg"/>
          <p:cNvPicPr>
            <a:picLocks noChangeAspect="1" noChangeArrowheads="1"/>
          </p:cNvPicPr>
          <p:nvPr/>
        </p:nvPicPr>
        <p:blipFill>
          <a:blip r:embed="rId4" cstate="print"/>
          <a:srcRect/>
          <a:stretch>
            <a:fillRect/>
          </a:stretch>
        </p:blipFill>
        <p:spPr bwMode="auto">
          <a:xfrm>
            <a:off x="251520" y="2636912"/>
            <a:ext cx="2880320" cy="3921502"/>
          </a:xfrm>
          <a:prstGeom prst="rect">
            <a:avLst/>
          </a:prstGeom>
          <a:noFill/>
        </p:spPr>
      </p:pic>
      <p:pic>
        <p:nvPicPr>
          <p:cNvPr id="9218" name="Picture 2" descr="C:\Users\johny\Dropbox\Autres\Vallée de l'étrange\Turing_Test_version_3.png"/>
          <p:cNvPicPr>
            <a:picLocks noChangeAspect="1" noChangeArrowheads="1"/>
          </p:cNvPicPr>
          <p:nvPr/>
        </p:nvPicPr>
        <p:blipFill>
          <a:blip r:embed="rId5" cstate="print"/>
          <a:srcRect/>
          <a:stretch>
            <a:fillRect/>
          </a:stretch>
        </p:blipFill>
        <p:spPr bwMode="auto">
          <a:xfrm>
            <a:off x="5940152" y="2852936"/>
            <a:ext cx="3030984" cy="38811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Alan ( </a:t>
            </a:r>
            <a:r>
              <a:rPr lang="fr-FR" sz="4400" dirty="0" err="1" smtClean="0"/>
              <a:t>Mathison</a:t>
            </a:r>
            <a:r>
              <a:rPr lang="fr-FR" sz="4400" dirty="0" smtClean="0"/>
              <a:t> )</a:t>
            </a:r>
            <a:r>
              <a:rPr lang="fr-FR" dirty="0"/>
              <a:t> </a:t>
            </a:r>
          </a:p>
        </p:txBody>
      </p:sp>
      <p:sp>
        <p:nvSpPr>
          <p:cNvPr id="8" name="ZoneTexte 7"/>
          <p:cNvSpPr txBox="1"/>
          <p:nvPr/>
        </p:nvSpPr>
        <p:spPr>
          <a:xfrm>
            <a:off x="2195736" y="1772816"/>
            <a:ext cx="367240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TURING</a:t>
            </a:r>
            <a:endParaRPr lang="fr-FR" sz="6600" dirty="0">
              <a:solidFill>
                <a:schemeClr val="bg1"/>
              </a:solidFill>
              <a:latin typeface="DS-Digital" pitchFamily="2" charset="0"/>
            </a:endParaRPr>
          </a:p>
        </p:txBody>
      </p:sp>
      <p:sp>
        <p:nvSpPr>
          <p:cNvPr id="9" name="ZoneTexte 8"/>
          <p:cNvSpPr txBox="1"/>
          <p:nvPr/>
        </p:nvSpPr>
        <p:spPr>
          <a:xfrm>
            <a:off x="3275856" y="3068960"/>
            <a:ext cx="3600400" cy="1477328"/>
          </a:xfrm>
          <a:prstGeom prst="rect">
            <a:avLst/>
          </a:prstGeom>
          <a:noFill/>
        </p:spPr>
        <p:txBody>
          <a:bodyPr wrap="square" rtlCol="0">
            <a:spAutoFit/>
          </a:bodyPr>
          <a:lstStyle/>
          <a:p>
            <a:r>
              <a:rPr lang="fr-FR" i="1" dirty="0" smtClean="0">
                <a:solidFill>
                  <a:schemeClr val="bg1"/>
                </a:solidFill>
              </a:rPr>
              <a:t>Ce test ne détermine pas directement si l’ordinateur se comporte de façon intelligente,</a:t>
            </a:r>
          </a:p>
          <a:p>
            <a:r>
              <a:rPr lang="fr-FR" i="1" dirty="0" smtClean="0">
                <a:solidFill>
                  <a:schemeClr val="bg1"/>
                </a:solidFill>
              </a:rPr>
              <a:t>mais seulement si l’ordinateur se comporte comme un être humain.</a:t>
            </a:r>
            <a:endParaRPr lang="fr-FR" i="1" dirty="0">
              <a:solidFill>
                <a:schemeClr val="bg1"/>
              </a:solidFill>
            </a:endParaRPr>
          </a:p>
        </p:txBody>
      </p:sp>
      <p:pic>
        <p:nvPicPr>
          <p:cNvPr id="8194" name="Picture 2" descr="C:\Users\johny\Dropbox\Autres\Vallée de l'étrange\Alan_Turing_Aged_16.jpg"/>
          <p:cNvPicPr>
            <a:picLocks noChangeAspect="1" noChangeArrowheads="1"/>
          </p:cNvPicPr>
          <p:nvPr/>
        </p:nvPicPr>
        <p:blipFill>
          <a:blip r:embed="rId4" cstate="print"/>
          <a:srcRect/>
          <a:stretch>
            <a:fillRect/>
          </a:stretch>
        </p:blipFill>
        <p:spPr bwMode="auto">
          <a:xfrm>
            <a:off x="251520" y="2636912"/>
            <a:ext cx="2880320" cy="3921502"/>
          </a:xfrm>
          <a:prstGeom prst="rect">
            <a:avLst/>
          </a:prstGeom>
          <a:noFill/>
        </p:spPr>
      </p:pic>
      <p:sp>
        <p:nvSpPr>
          <p:cNvPr id="10" name="Bulle ronde 9"/>
          <p:cNvSpPr/>
          <p:nvPr/>
        </p:nvSpPr>
        <p:spPr>
          <a:xfrm>
            <a:off x="5004048" y="4869160"/>
            <a:ext cx="1584176" cy="1440160"/>
          </a:xfrm>
          <a:prstGeom prst="wedgeEllipseCallout">
            <a:avLst>
              <a:gd name="adj1" fmla="val 54204"/>
              <a:gd name="adj2" fmla="val -1600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148064" y="5373216"/>
            <a:ext cx="1224136" cy="461665"/>
          </a:xfrm>
          <a:prstGeom prst="rect">
            <a:avLst/>
          </a:prstGeom>
          <a:noFill/>
        </p:spPr>
        <p:txBody>
          <a:bodyPr wrap="square" rtlCol="0">
            <a:spAutoFit/>
          </a:bodyPr>
          <a:lstStyle/>
          <a:p>
            <a:pPr algn="ctr"/>
            <a:r>
              <a:rPr lang="en-US" sz="2400" i="1" dirty="0" err="1" smtClean="0">
                <a:solidFill>
                  <a:srgbClr val="00B050"/>
                </a:solidFill>
                <a:latin typeface="Candy Round BTN Cond" pitchFamily="34" charset="0"/>
              </a:rPr>
              <a:t>Vraiment</a:t>
            </a:r>
            <a:r>
              <a:rPr lang="en-US" sz="2400" i="1" dirty="0" smtClean="0">
                <a:solidFill>
                  <a:srgbClr val="00B050"/>
                </a:solidFill>
                <a:latin typeface="Candy Round BTN Cond" pitchFamily="34" charset="0"/>
              </a:rPr>
              <a:t>…</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Alan ( </a:t>
            </a:r>
            <a:r>
              <a:rPr lang="fr-FR" sz="4400" dirty="0" err="1" smtClean="0"/>
              <a:t>Mathison</a:t>
            </a:r>
            <a:r>
              <a:rPr lang="fr-FR" sz="4400" dirty="0" smtClean="0"/>
              <a:t> )</a:t>
            </a:r>
            <a:r>
              <a:rPr lang="fr-FR" dirty="0"/>
              <a:t> </a:t>
            </a:r>
          </a:p>
        </p:txBody>
      </p:sp>
      <p:sp>
        <p:nvSpPr>
          <p:cNvPr id="8" name="ZoneTexte 7"/>
          <p:cNvSpPr txBox="1"/>
          <p:nvPr/>
        </p:nvSpPr>
        <p:spPr>
          <a:xfrm>
            <a:off x="2195736" y="1772816"/>
            <a:ext cx="367240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TURING</a:t>
            </a:r>
            <a:endParaRPr lang="fr-FR" sz="6600" dirty="0">
              <a:solidFill>
                <a:schemeClr val="bg1"/>
              </a:solidFill>
              <a:latin typeface="DS-Digital" pitchFamily="2" charset="0"/>
            </a:endParaRPr>
          </a:p>
        </p:txBody>
      </p:sp>
      <p:sp>
        <p:nvSpPr>
          <p:cNvPr id="9" name="ZoneTexte 8"/>
          <p:cNvSpPr txBox="1"/>
          <p:nvPr/>
        </p:nvSpPr>
        <p:spPr>
          <a:xfrm>
            <a:off x="3275856" y="3068960"/>
            <a:ext cx="3600400" cy="1477328"/>
          </a:xfrm>
          <a:prstGeom prst="rect">
            <a:avLst/>
          </a:prstGeom>
          <a:noFill/>
        </p:spPr>
        <p:txBody>
          <a:bodyPr wrap="square" rtlCol="0">
            <a:spAutoFit/>
          </a:bodyPr>
          <a:lstStyle/>
          <a:p>
            <a:r>
              <a:rPr lang="fr-FR" i="1" dirty="0" smtClean="0">
                <a:solidFill>
                  <a:schemeClr val="bg1"/>
                </a:solidFill>
              </a:rPr>
              <a:t>Ce test ne détermine pas directement si l’ordinateur se comporte de façon intelligente,</a:t>
            </a:r>
          </a:p>
          <a:p>
            <a:r>
              <a:rPr lang="fr-FR" i="1" dirty="0" smtClean="0">
                <a:solidFill>
                  <a:schemeClr val="bg1"/>
                </a:solidFill>
              </a:rPr>
              <a:t>mais seulement si l’ordinateur se comporte comme un être humain.</a:t>
            </a:r>
            <a:endParaRPr lang="fr-FR" i="1" dirty="0">
              <a:solidFill>
                <a:schemeClr val="bg1"/>
              </a:solidFill>
            </a:endParaRPr>
          </a:p>
        </p:txBody>
      </p:sp>
      <p:pic>
        <p:nvPicPr>
          <p:cNvPr id="8194" name="Picture 2" descr="C:\Users\johny\Dropbox\Autres\Vallée de l'étrange\Alan_Turing_Aged_16.jpg"/>
          <p:cNvPicPr>
            <a:picLocks noChangeAspect="1" noChangeArrowheads="1"/>
          </p:cNvPicPr>
          <p:nvPr/>
        </p:nvPicPr>
        <p:blipFill>
          <a:blip r:embed="rId4" cstate="print"/>
          <a:srcRect/>
          <a:stretch>
            <a:fillRect/>
          </a:stretch>
        </p:blipFill>
        <p:spPr bwMode="auto">
          <a:xfrm>
            <a:off x="251520" y="2636912"/>
            <a:ext cx="2880320" cy="3921502"/>
          </a:xfrm>
          <a:prstGeom prst="rect">
            <a:avLst/>
          </a:prstGeom>
          <a:noFill/>
        </p:spPr>
      </p:pic>
      <p:sp>
        <p:nvSpPr>
          <p:cNvPr id="10" name="Bulle ronde 9"/>
          <p:cNvSpPr/>
          <p:nvPr/>
        </p:nvSpPr>
        <p:spPr>
          <a:xfrm>
            <a:off x="5004048" y="4869160"/>
            <a:ext cx="1584176" cy="1440160"/>
          </a:xfrm>
          <a:prstGeom prst="wedgeEllipseCallout">
            <a:avLst>
              <a:gd name="adj1" fmla="val 54204"/>
              <a:gd name="adj2" fmla="val -1600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148064" y="5373216"/>
            <a:ext cx="1224136" cy="461665"/>
          </a:xfrm>
          <a:prstGeom prst="rect">
            <a:avLst/>
          </a:prstGeom>
          <a:noFill/>
        </p:spPr>
        <p:txBody>
          <a:bodyPr wrap="square" rtlCol="0">
            <a:spAutoFit/>
          </a:bodyPr>
          <a:lstStyle/>
          <a:p>
            <a:pPr algn="ctr"/>
            <a:r>
              <a:rPr lang="en-US" sz="2400" i="1" dirty="0" err="1" smtClean="0">
                <a:solidFill>
                  <a:srgbClr val="00B050"/>
                </a:solidFill>
                <a:latin typeface="Candy Round BTN Cond" pitchFamily="34" charset="0"/>
              </a:rPr>
              <a:t>Déprimant</a:t>
            </a:r>
            <a:r>
              <a:rPr lang="en-US" sz="2400" i="1" dirty="0" smtClean="0">
                <a:solidFill>
                  <a:srgbClr val="00B050"/>
                </a:solidFill>
                <a:latin typeface="Candy Round BTN Cond" pitchFamily="34" charset="0"/>
              </a:rPr>
              <a:t>…</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1268760"/>
            <a:ext cx="3995936" cy="369332"/>
          </a:xfrm>
          <a:prstGeom prst="rect">
            <a:avLst/>
          </a:prstGeom>
          <a:noFill/>
        </p:spPr>
        <p:txBody>
          <a:bodyPr wrap="square" rtlCol="0">
            <a:spAutoFit/>
          </a:bodyPr>
          <a:lstStyle/>
          <a:p>
            <a:r>
              <a:rPr lang="fr-FR" dirty="0" smtClean="0"/>
              <a:t>LA V</a:t>
            </a:r>
            <a:r>
              <a:rPr lang="fr-FR" dirty="0" smtClean="0">
                <a:solidFill>
                  <a:srgbClr val="00B050"/>
                </a:solidFill>
              </a:rPr>
              <a:t>A</a:t>
            </a:r>
            <a:r>
              <a:rPr lang="fr-FR" dirty="0" smtClean="0"/>
              <a:t>LLEE</a:t>
            </a:r>
            <a:endParaRPr lang="fr-FR" dirty="0"/>
          </a:p>
        </p:txBody>
      </p:sp>
      <p:sp>
        <p:nvSpPr>
          <p:cNvPr id="8" name="ZoneTexte 7"/>
          <p:cNvSpPr txBox="1"/>
          <p:nvPr/>
        </p:nvSpPr>
        <p:spPr>
          <a:xfrm>
            <a:off x="2195736" y="1772816"/>
            <a:ext cx="4788024"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DE L’ETRANGE</a:t>
            </a:r>
            <a:endParaRPr lang="fr-FR" sz="6600" dirty="0">
              <a:solidFill>
                <a:schemeClr val="bg1"/>
              </a:solidFill>
              <a:latin typeface="DS-Digital" pitchFamily="2" charset="0"/>
            </a:endParaRPr>
          </a:p>
        </p:txBody>
      </p:sp>
      <p:sp>
        <p:nvSpPr>
          <p:cNvPr id="9" name="ZoneTexte 8"/>
          <p:cNvSpPr txBox="1"/>
          <p:nvPr/>
        </p:nvSpPr>
        <p:spPr>
          <a:xfrm>
            <a:off x="2483768" y="2924944"/>
            <a:ext cx="4392488" cy="369332"/>
          </a:xfrm>
          <a:prstGeom prst="rect">
            <a:avLst/>
          </a:prstGeom>
          <a:noFill/>
        </p:spPr>
        <p:txBody>
          <a:bodyPr wrap="square" rtlCol="0">
            <a:spAutoFit/>
          </a:bodyPr>
          <a:lstStyle/>
          <a:p>
            <a:pPr algn="ctr"/>
            <a:r>
              <a:rPr lang="fr-FR" i="1" dirty="0" err="1" smtClean="0">
                <a:solidFill>
                  <a:schemeClr val="bg1"/>
                </a:solidFill>
              </a:rPr>
              <a:t>Uncanny</a:t>
            </a:r>
            <a:r>
              <a:rPr lang="fr-FR" i="1" dirty="0" smtClean="0">
                <a:solidFill>
                  <a:schemeClr val="bg1"/>
                </a:solidFill>
              </a:rPr>
              <a:t> </a:t>
            </a:r>
            <a:r>
              <a:rPr lang="fr-FR" i="1" dirty="0" err="1" smtClean="0">
                <a:solidFill>
                  <a:schemeClr val="bg1"/>
                </a:solidFill>
              </a:rPr>
              <a:t>valley</a:t>
            </a:r>
            <a:r>
              <a:rPr lang="fr-FR" i="1" dirty="0" smtClean="0">
                <a:solidFill>
                  <a:schemeClr val="bg1"/>
                </a:solidFill>
              </a:rPr>
              <a:t> ou vallée dérangeante</a:t>
            </a:r>
            <a:endParaRPr lang="fr-FR" i="1" dirty="0">
              <a:solidFill>
                <a:schemeClr val="bg1"/>
              </a:solidFill>
            </a:endParaRPr>
          </a:p>
        </p:txBody>
      </p:sp>
      <p:pic>
        <p:nvPicPr>
          <p:cNvPr id="10242" name="Picture 2" descr="C:\Users\johny\Dropbox\Autres\Vallée de l'étrange\png-japon-5.png"/>
          <p:cNvPicPr>
            <a:picLocks noChangeAspect="1" noChangeArrowheads="1"/>
          </p:cNvPicPr>
          <p:nvPr/>
        </p:nvPicPr>
        <p:blipFill>
          <a:blip r:embed="rId3" cstate="print"/>
          <a:srcRect/>
          <a:stretch>
            <a:fillRect/>
          </a:stretch>
        </p:blipFill>
        <p:spPr bwMode="auto">
          <a:xfrm>
            <a:off x="-2196752" y="1745432"/>
            <a:ext cx="5112568" cy="5112568"/>
          </a:xfrm>
          <a:prstGeom prst="rect">
            <a:avLst/>
          </a:prstGeom>
          <a:noFill/>
        </p:spPr>
      </p:pic>
      <p:pic>
        <p:nvPicPr>
          <p:cNvPr id="10243" name="Picture 3" descr="C:\Users\johny\Dropbox\Autres\Vallée de l'étrange\chat-japonais-icon.png"/>
          <p:cNvPicPr>
            <a:picLocks noChangeAspect="1" noChangeArrowheads="1"/>
          </p:cNvPicPr>
          <p:nvPr/>
        </p:nvPicPr>
        <p:blipFill>
          <a:blip r:embed="rId4" cstate="print"/>
          <a:srcRect/>
          <a:stretch>
            <a:fillRect/>
          </a:stretch>
        </p:blipFill>
        <p:spPr bwMode="auto">
          <a:xfrm>
            <a:off x="3779912" y="4437112"/>
            <a:ext cx="2276872" cy="2276872"/>
          </a:xfrm>
          <a:prstGeom prst="rect">
            <a:avLst/>
          </a:prstGeom>
          <a:noFill/>
        </p:spPr>
      </p:pic>
      <p:pic>
        <p:nvPicPr>
          <p:cNvPr id="10244" name="Picture 4" descr="C:\Users\johny\Dropbox\Autres\Vallée de l'étrange\416400eee3529cf53d81b28a15591d0d.png"/>
          <p:cNvPicPr>
            <a:picLocks noChangeAspect="1" noChangeArrowheads="1"/>
          </p:cNvPicPr>
          <p:nvPr/>
        </p:nvPicPr>
        <p:blipFill>
          <a:blip r:embed="rId5" cstate="print"/>
          <a:srcRect/>
          <a:stretch>
            <a:fillRect/>
          </a:stretch>
        </p:blipFill>
        <p:spPr bwMode="auto">
          <a:xfrm>
            <a:off x="8316416" y="3717032"/>
            <a:ext cx="712048" cy="7444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0.70"/>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wipe(down)">
                                      <p:cBhvr>
                                        <p:cTn id="13" dur="580">
                                          <p:stCondLst>
                                            <p:cond delay="0"/>
                                          </p:stCondLst>
                                        </p:cTn>
                                        <p:tgtEl>
                                          <p:spTgt spid="10243"/>
                                        </p:tgtEl>
                                      </p:cBhvr>
                                    </p:animEffect>
                                    <p:anim calcmode="lin" valueType="num">
                                      <p:cBhvr>
                                        <p:cTn id="14" dur="1822" tmFilter="0,0; 0.14,0.36; 0.43,0.73; 0.71,0.91; 1.0,1.0">
                                          <p:stCondLst>
                                            <p:cond delay="0"/>
                                          </p:stCondLst>
                                        </p:cTn>
                                        <p:tgtEl>
                                          <p:spTgt spid="1024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4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4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4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43"/>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43"/>
                                        </p:tgtEl>
                                      </p:cBhvr>
                                      <p:to x="100000" y="60000"/>
                                    </p:animScale>
                                    <p:animScale>
                                      <p:cBhvr>
                                        <p:cTn id="20" dur="166" decel="50000">
                                          <p:stCondLst>
                                            <p:cond delay="676"/>
                                          </p:stCondLst>
                                        </p:cTn>
                                        <p:tgtEl>
                                          <p:spTgt spid="10243"/>
                                        </p:tgtEl>
                                      </p:cBhvr>
                                      <p:to x="100000" y="100000"/>
                                    </p:animScale>
                                    <p:animScale>
                                      <p:cBhvr>
                                        <p:cTn id="21" dur="26">
                                          <p:stCondLst>
                                            <p:cond delay="1312"/>
                                          </p:stCondLst>
                                        </p:cTn>
                                        <p:tgtEl>
                                          <p:spTgt spid="10243"/>
                                        </p:tgtEl>
                                      </p:cBhvr>
                                      <p:to x="100000" y="80000"/>
                                    </p:animScale>
                                    <p:animScale>
                                      <p:cBhvr>
                                        <p:cTn id="22" dur="166" decel="50000">
                                          <p:stCondLst>
                                            <p:cond delay="1338"/>
                                          </p:stCondLst>
                                        </p:cTn>
                                        <p:tgtEl>
                                          <p:spTgt spid="10243"/>
                                        </p:tgtEl>
                                      </p:cBhvr>
                                      <p:to x="100000" y="100000"/>
                                    </p:animScale>
                                    <p:animScale>
                                      <p:cBhvr>
                                        <p:cTn id="23" dur="26">
                                          <p:stCondLst>
                                            <p:cond delay="1642"/>
                                          </p:stCondLst>
                                        </p:cTn>
                                        <p:tgtEl>
                                          <p:spTgt spid="10243"/>
                                        </p:tgtEl>
                                      </p:cBhvr>
                                      <p:to x="100000" y="90000"/>
                                    </p:animScale>
                                    <p:animScale>
                                      <p:cBhvr>
                                        <p:cTn id="24" dur="166" decel="50000">
                                          <p:stCondLst>
                                            <p:cond delay="1668"/>
                                          </p:stCondLst>
                                        </p:cTn>
                                        <p:tgtEl>
                                          <p:spTgt spid="10243"/>
                                        </p:tgtEl>
                                      </p:cBhvr>
                                      <p:to x="100000" y="100000"/>
                                    </p:animScale>
                                    <p:animScale>
                                      <p:cBhvr>
                                        <p:cTn id="25" dur="26">
                                          <p:stCondLst>
                                            <p:cond delay="1808"/>
                                          </p:stCondLst>
                                        </p:cTn>
                                        <p:tgtEl>
                                          <p:spTgt spid="10243"/>
                                        </p:tgtEl>
                                      </p:cBhvr>
                                      <p:to x="100000" y="95000"/>
                                    </p:animScale>
                                    <p:animScale>
                                      <p:cBhvr>
                                        <p:cTn id="26" dur="166" decel="50000">
                                          <p:stCondLst>
                                            <p:cond delay="1834"/>
                                          </p:stCondLst>
                                        </p:cTn>
                                        <p:tgtEl>
                                          <p:spTgt spid="102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err="1" smtClean="0"/>
              <a:t>Masahiro</a:t>
            </a:r>
            <a:r>
              <a:rPr lang="fr-FR" dirty="0"/>
              <a:t> </a:t>
            </a:r>
          </a:p>
        </p:txBody>
      </p:sp>
      <p:sp>
        <p:nvSpPr>
          <p:cNvPr id="8" name="ZoneTexte 7"/>
          <p:cNvSpPr txBox="1"/>
          <p:nvPr/>
        </p:nvSpPr>
        <p:spPr>
          <a:xfrm>
            <a:off x="2195736" y="1772816"/>
            <a:ext cx="3096344"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Mori</a:t>
            </a:r>
            <a:r>
              <a:rPr lang="fr-FR" sz="6600" dirty="0" smtClean="0">
                <a:solidFill>
                  <a:schemeClr val="bg1"/>
                </a:solidFill>
                <a:latin typeface="DS-Digital" pitchFamily="2" charset="0"/>
              </a:rPr>
              <a:t> </a:t>
            </a:r>
            <a:endParaRPr lang="fr-FR" sz="6600" dirty="0">
              <a:solidFill>
                <a:schemeClr val="bg1"/>
              </a:solidFill>
              <a:latin typeface="DS-Digital" pitchFamily="2" charset="0"/>
            </a:endParaRPr>
          </a:p>
        </p:txBody>
      </p:sp>
      <p:sp>
        <p:nvSpPr>
          <p:cNvPr id="9" name="ZoneTexte 8"/>
          <p:cNvSpPr txBox="1"/>
          <p:nvPr/>
        </p:nvSpPr>
        <p:spPr>
          <a:xfrm>
            <a:off x="3635896" y="2996952"/>
            <a:ext cx="2664296" cy="923330"/>
          </a:xfrm>
          <a:prstGeom prst="rect">
            <a:avLst/>
          </a:prstGeom>
          <a:noFill/>
        </p:spPr>
        <p:txBody>
          <a:bodyPr wrap="square" rtlCol="0">
            <a:spAutoFit/>
          </a:bodyPr>
          <a:lstStyle/>
          <a:p>
            <a:r>
              <a:rPr lang="ja-JP" altLang="fr-FR" sz="5400" dirty="0">
                <a:solidFill>
                  <a:schemeClr val="bg1"/>
                </a:solidFill>
              </a:rPr>
              <a:t>森 政弘</a:t>
            </a:r>
            <a:r>
              <a:rPr lang="fr-FR" i="1" dirty="0" smtClean="0">
                <a:solidFill>
                  <a:schemeClr val="bg1"/>
                </a:solidFill>
              </a:rPr>
              <a:t>.</a:t>
            </a:r>
            <a:endParaRPr lang="fr-FR" i="1" dirty="0">
              <a:solidFill>
                <a:schemeClr val="bg1"/>
              </a:solidFill>
            </a:endParaRPr>
          </a:p>
        </p:txBody>
      </p:sp>
      <p:pic>
        <p:nvPicPr>
          <p:cNvPr id="11266" name="Picture 2" descr="C:\Users\johny\Dropbox\Autres\Vallée de l'étrange\pl_mori_f.jpg"/>
          <p:cNvPicPr>
            <a:picLocks noChangeAspect="1" noChangeArrowheads="1"/>
          </p:cNvPicPr>
          <p:nvPr/>
        </p:nvPicPr>
        <p:blipFill>
          <a:blip r:embed="rId4" cstate="print"/>
          <a:srcRect/>
          <a:stretch>
            <a:fillRect/>
          </a:stretch>
        </p:blipFill>
        <p:spPr bwMode="auto">
          <a:xfrm>
            <a:off x="179512" y="2132856"/>
            <a:ext cx="3384376" cy="41794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1268760"/>
            <a:ext cx="3995936" cy="369332"/>
          </a:xfrm>
          <a:prstGeom prst="rect">
            <a:avLst/>
          </a:prstGeom>
          <a:noFill/>
        </p:spPr>
        <p:txBody>
          <a:bodyPr wrap="square" rtlCol="0">
            <a:spAutoFit/>
          </a:bodyPr>
          <a:lstStyle/>
          <a:p>
            <a:r>
              <a:rPr lang="fr-FR" dirty="0" smtClean="0"/>
              <a:t>LA V</a:t>
            </a:r>
            <a:r>
              <a:rPr lang="fr-FR" dirty="0" smtClean="0">
                <a:solidFill>
                  <a:srgbClr val="00B050"/>
                </a:solidFill>
              </a:rPr>
              <a:t>A</a:t>
            </a:r>
            <a:r>
              <a:rPr lang="fr-FR" dirty="0" smtClean="0"/>
              <a:t>LLEE</a:t>
            </a:r>
            <a:endParaRPr lang="fr-FR" dirty="0"/>
          </a:p>
        </p:txBody>
      </p:sp>
      <p:sp>
        <p:nvSpPr>
          <p:cNvPr id="8" name="ZoneTexte 7"/>
          <p:cNvSpPr txBox="1"/>
          <p:nvPr/>
        </p:nvSpPr>
        <p:spPr>
          <a:xfrm>
            <a:off x="2195736" y="1772816"/>
            <a:ext cx="4788024"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DE L’ETRANGE</a:t>
            </a:r>
            <a:endParaRPr lang="fr-FR" sz="6600" dirty="0">
              <a:solidFill>
                <a:schemeClr val="bg1"/>
              </a:solidFill>
              <a:latin typeface="DS-Digital" pitchFamily="2" charset="0"/>
            </a:endParaRPr>
          </a:p>
        </p:txBody>
      </p:sp>
      <p:sp>
        <p:nvSpPr>
          <p:cNvPr id="9" name="ZoneTexte 8"/>
          <p:cNvSpPr txBox="1"/>
          <p:nvPr/>
        </p:nvSpPr>
        <p:spPr>
          <a:xfrm>
            <a:off x="2483768" y="2924944"/>
            <a:ext cx="4392488" cy="369332"/>
          </a:xfrm>
          <a:prstGeom prst="rect">
            <a:avLst/>
          </a:prstGeom>
          <a:noFill/>
        </p:spPr>
        <p:txBody>
          <a:bodyPr wrap="square" rtlCol="0">
            <a:spAutoFit/>
          </a:bodyPr>
          <a:lstStyle/>
          <a:p>
            <a:pPr algn="ctr"/>
            <a:r>
              <a:rPr lang="fr-FR" i="1" dirty="0" err="1" smtClean="0">
                <a:solidFill>
                  <a:schemeClr val="bg1"/>
                </a:solidFill>
              </a:rPr>
              <a:t>Uncanny</a:t>
            </a:r>
            <a:r>
              <a:rPr lang="fr-FR" i="1" dirty="0" smtClean="0">
                <a:solidFill>
                  <a:schemeClr val="bg1"/>
                </a:solidFill>
              </a:rPr>
              <a:t> </a:t>
            </a:r>
            <a:r>
              <a:rPr lang="fr-FR" i="1" dirty="0" err="1" smtClean="0">
                <a:solidFill>
                  <a:schemeClr val="bg1"/>
                </a:solidFill>
              </a:rPr>
              <a:t>valley</a:t>
            </a:r>
            <a:r>
              <a:rPr lang="fr-FR" i="1" dirty="0" smtClean="0">
                <a:solidFill>
                  <a:schemeClr val="bg1"/>
                </a:solidFill>
              </a:rPr>
              <a:t> ou vallée dérangeante</a:t>
            </a:r>
            <a:endParaRPr lang="fr-FR"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err="1" smtClean="0"/>
              <a:t>Masahiro</a:t>
            </a:r>
            <a:r>
              <a:rPr lang="fr-FR" dirty="0"/>
              <a:t> </a:t>
            </a:r>
          </a:p>
        </p:txBody>
      </p:sp>
      <p:sp>
        <p:nvSpPr>
          <p:cNvPr id="8" name="ZoneTexte 7"/>
          <p:cNvSpPr txBox="1"/>
          <p:nvPr/>
        </p:nvSpPr>
        <p:spPr>
          <a:xfrm>
            <a:off x="2195736" y="1772816"/>
            <a:ext cx="3096344"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Mori</a:t>
            </a:r>
            <a:r>
              <a:rPr lang="fr-FR" sz="6600" dirty="0" smtClean="0">
                <a:solidFill>
                  <a:schemeClr val="bg1"/>
                </a:solidFill>
                <a:latin typeface="DS-Digital" pitchFamily="2" charset="0"/>
              </a:rPr>
              <a:t> </a:t>
            </a:r>
            <a:endParaRPr lang="fr-FR" sz="6600" dirty="0">
              <a:solidFill>
                <a:schemeClr val="bg1"/>
              </a:solidFill>
              <a:latin typeface="DS-Digital" pitchFamily="2" charset="0"/>
            </a:endParaRPr>
          </a:p>
        </p:txBody>
      </p:sp>
      <p:sp>
        <p:nvSpPr>
          <p:cNvPr id="9" name="ZoneTexte 8"/>
          <p:cNvSpPr txBox="1"/>
          <p:nvPr/>
        </p:nvSpPr>
        <p:spPr>
          <a:xfrm>
            <a:off x="3635896" y="2996952"/>
            <a:ext cx="3456384" cy="3046988"/>
          </a:xfrm>
          <a:prstGeom prst="rect">
            <a:avLst/>
          </a:prstGeom>
          <a:noFill/>
        </p:spPr>
        <p:txBody>
          <a:bodyPr wrap="square" rtlCol="0">
            <a:spAutoFit/>
          </a:bodyPr>
          <a:lstStyle/>
          <a:p>
            <a:r>
              <a:rPr lang="fr-FR" altLang="ja-JP" sz="2000" dirty="0" smtClean="0">
                <a:solidFill>
                  <a:schemeClr val="bg1"/>
                </a:solidFill>
              </a:rPr>
              <a:t>En 1970, il publie dans la revue </a:t>
            </a:r>
            <a:r>
              <a:rPr lang="fr-FR" altLang="ja-JP" sz="2000" dirty="0" err="1" smtClean="0">
                <a:solidFill>
                  <a:schemeClr val="bg1"/>
                </a:solidFill>
              </a:rPr>
              <a:t>Energy</a:t>
            </a:r>
            <a:r>
              <a:rPr lang="fr-FR" altLang="ja-JP" sz="2000" dirty="0" smtClean="0">
                <a:solidFill>
                  <a:schemeClr val="bg1"/>
                </a:solidFill>
              </a:rPr>
              <a:t> l'article </a:t>
            </a:r>
          </a:p>
          <a:p>
            <a:r>
              <a:rPr lang="fr-FR" altLang="ja-JP" sz="3200" dirty="0" smtClean="0">
                <a:solidFill>
                  <a:srgbClr val="00B050"/>
                </a:solidFill>
              </a:rPr>
              <a:t>The </a:t>
            </a:r>
            <a:r>
              <a:rPr lang="fr-FR" altLang="ja-JP" sz="3200" dirty="0" err="1" smtClean="0">
                <a:solidFill>
                  <a:srgbClr val="00B050"/>
                </a:solidFill>
              </a:rPr>
              <a:t>Uncanny</a:t>
            </a:r>
            <a:r>
              <a:rPr lang="fr-FR" altLang="ja-JP" sz="3200" dirty="0" smtClean="0">
                <a:solidFill>
                  <a:srgbClr val="00B050"/>
                </a:solidFill>
              </a:rPr>
              <a:t> </a:t>
            </a:r>
            <a:r>
              <a:rPr lang="fr-FR" altLang="ja-JP" sz="3200" dirty="0" err="1" smtClean="0">
                <a:solidFill>
                  <a:srgbClr val="00B050"/>
                </a:solidFill>
              </a:rPr>
              <a:t>Valley</a:t>
            </a:r>
            <a:r>
              <a:rPr lang="fr-FR" altLang="ja-JP" sz="3200" dirty="0" smtClean="0">
                <a:solidFill>
                  <a:srgbClr val="00B050"/>
                </a:solidFill>
              </a:rPr>
              <a:t>, </a:t>
            </a:r>
          </a:p>
          <a:p>
            <a:r>
              <a:rPr lang="fr-FR" altLang="ja-JP" sz="2000" dirty="0" smtClean="0">
                <a:solidFill>
                  <a:schemeClr val="bg1"/>
                </a:solidFill>
              </a:rPr>
              <a:t>où il expose son hypothèse de la vallée dérangeante, selon laquelle </a:t>
            </a:r>
            <a:r>
              <a:rPr lang="fr-FR" altLang="ja-JP" sz="2000" b="1" dirty="0" smtClean="0">
                <a:solidFill>
                  <a:schemeClr val="bg1"/>
                </a:solidFill>
              </a:rPr>
              <a:t>plus un robot est ressemblant à un être humain, plus ses défauts paraissent monstrueux.</a:t>
            </a:r>
            <a:endParaRPr lang="fr-FR" sz="800" b="1" i="1" dirty="0">
              <a:solidFill>
                <a:schemeClr val="bg1"/>
              </a:solidFill>
            </a:endParaRPr>
          </a:p>
        </p:txBody>
      </p:sp>
      <p:pic>
        <p:nvPicPr>
          <p:cNvPr id="11266" name="Picture 2" descr="C:\Users\johny\Dropbox\Autres\Vallée de l'étrange\pl_mori_f.jpg"/>
          <p:cNvPicPr>
            <a:picLocks noChangeAspect="1" noChangeArrowheads="1"/>
          </p:cNvPicPr>
          <p:nvPr/>
        </p:nvPicPr>
        <p:blipFill>
          <a:blip r:embed="rId4" cstate="print"/>
          <a:srcRect/>
          <a:stretch>
            <a:fillRect/>
          </a:stretch>
        </p:blipFill>
        <p:spPr bwMode="auto">
          <a:xfrm>
            <a:off x="179512" y="2132856"/>
            <a:ext cx="3384376" cy="41794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err="1" smtClean="0"/>
              <a:t>Masahiro</a:t>
            </a:r>
            <a:r>
              <a:rPr lang="fr-FR" dirty="0"/>
              <a:t> </a:t>
            </a:r>
          </a:p>
        </p:txBody>
      </p:sp>
      <p:sp>
        <p:nvSpPr>
          <p:cNvPr id="8" name="ZoneTexte 7"/>
          <p:cNvSpPr txBox="1"/>
          <p:nvPr/>
        </p:nvSpPr>
        <p:spPr>
          <a:xfrm>
            <a:off x="2195736" y="1772816"/>
            <a:ext cx="3096344"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Mori</a:t>
            </a:r>
            <a:r>
              <a:rPr lang="fr-FR" sz="6600" dirty="0" smtClean="0">
                <a:solidFill>
                  <a:schemeClr val="bg1"/>
                </a:solidFill>
                <a:latin typeface="DS-Digital" pitchFamily="2" charset="0"/>
              </a:rPr>
              <a:t> </a:t>
            </a:r>
            <a:endParaRPr lang="fr-FR" sz="6600" dirty="0">
              <a:solidFill>
                <a:schemeClr val="bg1"/>
              </a:solidFill>
              <a:latin typeface="DS-Digital" pitchFamily="2" charset="0"/>
            </a:endParaRPr>
          </a:p>
        </p:txBody>
      </p:sp>
      <p:sp>
        <p:nvSpPr>
          <p:cNvPr id="9" name="ZoneTexte 8"/>
          <p:cNvSpPr txBox="1"/>
          <p:nvPr/>
        </p:nvSpPr>
        <p:spPr>
          <a:xfrm>
            <a:off x="3635896" y="2996952"/>
            <a:ext cx="3456384" cy="3046988"/>
          </a:xfrm>
          <a:prstGeom prst="rect">
            <a:avLst/>
          </a:prstGeom>
          <a:noFill/>
        </p:spPr>
        <p:txBody>
          <a:bodyPr wrap="square" rtlCol="0">
            <a:spAutoFit/>
          </a:bodyPr>
          <a:lstStyle/>
          <a:p>
            <a:r>
              <a:rPr lang="fr-FR" altLang="ja-JP" sz="2000" dirty="0" smtClean="0">
                <a:solidFill>
                  <a:schemeClr val="bg1"/>
                </a:solidFill>
              </a:rPr>
              <a:t>En 1970, il publie dans la revue </a:t>
            </a:r>
            <a:r>
              <a:rPr lang="fr-FR" altLang="ja-JP" sz="2000" dirty="0" err="1" smtClean="0">
                <a:solidFill>
                  <a:schemeClr val="bg1"/>
                </a:solidFill>
              </a:rPr>
              <a:t>Energy</a:t>
            </a:r>
            <a:r>
              <a:rPr lang="fr-FR" altLang="ja-JP" sz="2000" dirty="0" smtClean="0">
                <a:solidFill>
                  <a:schemeClr val="bg1"/>
                </a:solidFill>
              </a:rPr>
              <a:t> l'article </a:t>
            </a:r>
          </a:p>
          <a:p>
            <a:r>
              <a:rPr lang="fr-FR" altLang="ja-JP" sz="3200" dirty="0" smtClean="0">
                <a:solidFill>
                  <a:srgbClr val="00B050"/>
                </a:solidFill>
              </a:rPr>
              <a:t>The </a:t>
            </a:r>
            <a:r>
              <a:rPr lang="fr-FR" altLang="ja-JP" sz="3200" dirty="0" err="1" smtClean="0">
                <a:solidFill>
                  <a:srgbClr val="00B050"/>
                </a:solidFill>
              </a:rPr>
              <a:t>Uncanny</a:t>
            </a:r>
            <a:r>
              <a:rPr lang="fr-FR" altLang="ja-JP" sz="3200" dirty="0" smtClean="0">
                <a:solidFill>
                  <a:srgbClr val="00B050"/>
                </a:solidFill>
              </a:rPr>
              <a:t> </a:t>
            </a:r>
            <a:r>
              <a:rPr lang="fr-FR" altLang="ja-JP" sz="3200" dirty="0" err="1" smtClean="0">
                <a:solidFill>
                  <a:srgbClr val="00B050"/>
                </a:solidFill>
              </a:rPr>
              <a:t>Valley</a:t>
            </a:r>
            <a:r>
              <a:rPr lang="fr-FR" altLang="ja-JP" sz="3200" dirty="0" smtClean="0">
                <a:solidFill>
                  <a:srgbClr val="00B050"/>
                </a:solidFill>
              </a:rPr>
              <a:t>, </a:t>
            </a:r>
          </a:p>
          <a:p>
            <a:r>
              <a:rPr lang="fr-FR" altLang="ja-JP" sz="2000" dirty="0" smtClean="0">
                <a:solidFill>
                  <a:schemeClr val="bg1"/>
                </a:solidFill>
              </a:rPr>
              <a:t>où il expose son hypothèse de la vallée dérangeante, selon laquelle </a:t>
            </a:r>
            <a:r>
              <a:rPr lang="fr-FR" altLang="ja-JP" sz="2000" b="1" dirty="0" smtClean="0">
                <a:solidFill>
                  <a:schemeClr val="bg1"/>
                </a:solidFill>
              </a:rPr>
              <a:t>plus un robot est ressemblant à un être humain, plus ses défauts paraissent monstrueux.</a:t>
            </a:r>
            <a:endParaRPr lang="fr-FR" sz="800" b="1" i="1" dirty="0">
              <a:solidFill>
                <a:schemeClr val="bg1"/>
              </a:solidFill>
            </a:endParaRPr>
          </a:p>
        </p:txBody>
      </p:sp>
      <p:pic>
        <p:nvPicPr>
          <p:cNvPr id="11266" name="Picture 2" descr="C:\Users\johny\Dropbox\Autres\Vallée de l'étrange\pl_mori_f.jpg"/>
          <p:cNvPicPr>
            <a:picLocks noChangeAspect="1" noChangeArrowheads="1"/>
          </p:cNvPicPr>
          <p:nvPr/>
        </p:nvPicPr>
        <p:blipFill>
          <a:blip r:embed="rId4" cstate="print"/>
          <a:srcRect/>
          <a:stretch>
            <a:fillRect/>
          </a:stretch>
        </p:blipFill>
        <p:spPr bwMode="auto">
          <a:xfrm>
            <a:off x="179512" y="2132856"/>
            <a:ext cx="3384376" cy="4179436"/>
          </a:xfrm>
          <a:prstGeom prst="rect">
            <a:avLst/>
          </a:prstGeom>
          <a:noFill/>
        </p:spPr>
      </p:pic>
      <p:sp>
        <p:nvSpPr>
          <p:cNvPr id="10" name="Bulle ronde 9"/>
          <p:cNvSpPr/>
          <p:nvPr/>
        </p:nvSpPr>
        <p:spPr>
          <a:xfrm>
            <a:off x="7380312" y="2204864"/>
            <a:ext cx="1584176" cy="1440160"/>
          </a:xfrm>
          <a:prstGeom prst="wedgeEllipseCallout">
            <a:avLst>
              <a:gd name="adj1" fmla="val -12313"/>
              <a:gd name="adj2" fmla="val 5354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524328" y="2708920"/>
            <a:ext cx="1224136" cy="461665"/>
          </a:xfrm>
          <a:prstGeom prst="rect">
            <a:avLst/>
          </a:prstGeom>
          <a:noFill/>
        </p:spPr>
        <p:txBody>
          <a:bodyPr wrap="square" rtlCol="0">
            <a:spAutoFit/>
          </a:bodyPr>
          <a:lstStyle/>
          <a:p>
            <a:pPr algn="ctr"/>
            <a:r>
              <a:rPr lang="en-US" sz="2400" i="1" dirty="0" smtClean="0">
                <a:solidFill>
                  <a:srgbClr val="00B050"/>
                </a:solidFill>
                <a:latin typeface="Candy Round BTN Cond" pitchFamily="34" charset="0"/>
              </a:rPr>
              <a:t>…En </a:t>
            </a:r>
            <a:r>
              <a:rPr lang="en-US" sz="2400" i="1" dirty="0" err="1" smtClean="0">
                <a:solidFill>
                  <a:srgbClr val="00B050"/>
                </a:solidFill>
                <a:latin typeface="Candy Round BTN Cond" pitchFamily="34" charset="0"/>
              </a:rPr>
              <a:t>clair</a:t>
            </a:r>
            <a:r>
              <a:rPr lang="en-US" sz="2400" i="1" dirty="0" smtClean="0">
                <a:solidFill>
                  <a:srgbClr val="00B050"/>
                </a:solidFill>
                <a:latin typeface="Candy Round BTN Cond" pitchFamily="34" charset="0"/>
              </a:rPr>
              <a:t>?</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La preuve par</a:t>
            </a:r>
            <a:r>
              <a:rPr lang="fr-FR" dirty="0"/>
              <a:t> </a:t>
            </a:r>
          </a:p>
        </p:txBody>
      </p:sp>
      <p:sp>
        <p:nvSpPr>
          <p:cNvPr id="8" name="ZoneTexte 7"/>
          <p:cNvSpPr txBox="1"/>
          <p:nvPr/>
        </p:nvSpPr>
        <p:spPr>
          <a:xfrm>
            <a:off x="2195736" y="1772816"/>
            <a:ext cx="4248472"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L’EXEMPLE </a:t>
            </a:r>
            <a:endParaRPr lang="fr-FR" sz="6600" dirty="0">
              <a:solidFill>
                <a:schemeClr val="bg1"/>
              </a:solidFill>
              <a:latin typeface="DS-Digital" pitchFamily="2" charset="0"/>
            </a:endParaRPr>
          </a:p>
        </p:txBody>
      </p:sp>
      <p:pic>
        <p:nvPicPr>
          <p:cNvPr id="12290" name="Picture 2" descr="C:\Users\johny\Dropbox\Autres\Vallée de l'étrange\dbn1smr-5e3504ca-22c7-45f3-ac94-02dc852224c9.png"/>
          <p:cNvPicPr>
            <a:picLocks noChangeAspect="1" noChangeArrowheads="1"/>
          </p:cNvPicPr>
          <p:nvPr/>
        </p:nvPicPr>
        <p:blipFill>
          <a:blip r:embed="rId4" cstate="print"/>
          <a:srcRect/>
          <a:stretch>
            <a:fillRect/>
          </a:stretch>
        </p:blipFill>
        <p:spPr bwMode="auto">
          <a:xfrm flipH="1">
            <a:off x="0" y="2564904"/>
            <a:ext cx="4050653" cy="45424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0" fill="hold"/>
                                        <p:tgtEl>
                                          <p:spTgt spid="12290"/>
                                        </p:tgtEl>
                                        <p:attrNameLst>
                                          <p:attrName>ppt_x</p:attrName>
                                        </p:attrNameLst>
                                      </p:cBhvr>
                                      <p:tavLst>
                                        <p:tav tm="0">
                                          <p:val>
                                            <p:strVal val="#ppt_x"/>
                                          </p:val>
                                        </p:tav>
                                        <p:tav tm="100000">
                                          <p:val>
                                            <p:strVal val="#ppt_x"/>
                                          </p:val>
                                        </p:tav>
                                      </p:tavLst>
                                    </p:anim>
                                    <p:anim calcmode="lin" valueType="num">
                                      <p:cBhvr additive="base">
                                        <p:cTn id="8" dur="50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La preuve par</a:t>
            </a:r>
            <a:r>
              <a:rPr lang="fr-FR" dirty="0"/>
              <a:t> </a:t>
            </a:r>
          </a:p>
        </p:txBody>
      </p:sp>
      <p:sp>
        <p:nvSpPr>
          <p:cNvPr id="8" name="ZoneTexte 7"/>
          <p:cNvSpPr txBox="1"/>
          <p:nvPr/>
        </p:nvSpPr>
        <p:spPr>
          <a:xfrm>
            <a:off x="2195736" y="1772816"/>
            <a:ext cx="4248472"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L’EXEMPLE </a:t>
            </a:r>
            <a:endParaRPr lang="fr-FR" sz="6600" dirty="0">
              <a:solidFill>
                <a:schemeClr val="bg1"/>
              </a:solidFill>
              <a:latin typeface="DS-Digital" pitchFamily="2" charset="0"/>
            </a:endParaRPr>
          </a:p>
        </p:txBody>
      </p:sp>
      <p:pic>
        <p:nvPicPr>
          <p:cNvPr id="13314" name="Picture 2" descr="C:\Users\johny\Dropbox\Autres\Vallée de l'étrange\580b57fbd9996e24bc43bdb6.png"/>
          <p:cNvPicPr>
            <a:picLocks noChangeAspect="1" noChangeArrowheads="1"/>
          </p:cNvPicPr>
          <p:nvPr/>
        </p:nvPicPr>
        <p:blipFill>
          <a:blip r:embed="rId4" cstate="print"/>
          <a:srcRect/>
          <a:stretch>
            <a:fillRect/>
          </a:stretch>
        </p:blipFill>
        <p:spPr bwMode="auto">
          <a:xfrm flipH="1">
            <a:off x="1043608" y="2332272"/>
            <a:ext cx="3531756" cy="45257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0" fill="hold"/>
                                        <p:tgtEl>
                                          <p:spTgt spid="13314"/>
                                        </p:tgtEl>
                                        <p:attrNameLst>
                                          <p:attrName>ppt_x</p:attrName>
                                        </p:attrNameLst>
                                      </p:cBhvr>
                                      <p:tavLst>
                                        <p:tav tm="0">
                                          <p:val>
                                            <p:strVal val="0-#ppt_w/2"/>
                                          </p:val>
                                        </p:tav>
                                        <p:tav tm="100000">
                                          <p:val>
                                            <p:strVal val="#ppt_x"/>
                                          </p:val>
                                        </p:tav>
                                      </p:tavLst>
                                    </p:anim>
                                    <p:anim calcmode="lin" valueType="num">
                                      <p:cBhvr additive="base">
                                        <p:cTn id="8" dur="5000" fill="hold"/>
                                        <p:tgtEl>
                                          <p:spTgt spid="133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La preuve par</a:t>
            </a:r>
            <a:r>
              <a:rPr lang="fr-FR" dirty="0"/>
              <a:t> </a:t>
            </a:r>
          </a:p>
        </p:txBody>
      </p:sp>
      <p:sp>
        <p:nvSpPr>
          <p:cNvPr id="8" name="ZoneTexte 7"/>
          <p:cNvSpPr txBox="1"/>
          <p:nvPr/>
        </p:nvSpPr>
        <p:spPr>
          <a:xfrm>
            <a:off x="2195736" y="1772816"/>
            <a:ext cx="4248472"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L’EXEMPLE </a:t>
            </a:r>
            <a:endParaRPr lang="fr-FR" sz="6600" dirty="0">
              <a:solidFill>
                <a:schemeClr val="bg1"/>
              </a:solidFill>
              <a:latin typeface="DS-Digital" pitchFamily="2" charset="0"/>
            </a:endParaRPr>
          </a:p>
        </p:txBody>
      </p:sp>
      <p:pic>
        <p:nvPicPr>
          <p:cNvPr id="14338" name="Picture 2" descr="C:\Users\johny\Dropbox\Autres\Vallée de l'étrange\Robot-PNG-Background-Image.png"/>
          <p:cNvPicPr>
            <a:picLocks noChangeAspect="1" noChangeArrowheads="1"/>
          </p:cNvPicPr>
          <p:nvPr/>
        </p:nvPicPr>
        <p:blipFill>
          <a:blip r:embed="rId4" cstate="print"/>
          <a:srcRect/>
          <a:stretch>
            <a:fillRect/>
          </a:stretch>
        </p:blipFill>
        <p:spPr bwMode="auto">
          <a:xfrm>
            <a:off x="539552" y="2276872"/>
            <a:ext cx="3169721" cy="4222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La preuve par</a:t>
            </a:r>
            <a:r>
              <a:rPr lang="fr-FR" dirty="0"/>
              <a:t> </a:t>
            </a:r>
          </a:p>
        </p:txBody>
      </p:sp>
      <p:sp>
        <p:nvSpPr>
          <p:cNvPr id="8" name="ZoneTexte 7"/>
          <p:cNvSpPr txBox="1"/>
          <p:nvPr/>
        </p:nvSpPr>
        <p:spPr>
          <a:xfrm>
            <a:off x="2195736" y="1772816"/>
            <a:ext cx="4248472"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L’EXEMPLE </a:t>
            </a:r>
            <a:endParaRPr lang="fr-FR" sz="6600" dirty="0">
              <a:solidFill>
                <a:schemeClr val="bg1"/>
              </a:solidFill>
              <a:latin typeface="DS-Digital" pitchFamily="2" charset="0"/>
            </a:endParaRPr>
          </a:p>
        </p:txBody>
      </p:sp>
      <p:pic>
        <p:nvPicPr>
          <p:cNvPr id="15364" name="Picture 4" descr="C:\Users\johny\Dropbox\Autres\Vallée de l'étrange\EVE.png"/>
          <p:cNvPicPr>
            <a:picLocks noChangeAspect="1" noChangeArrowheads="1"/>
          </p:cNvPicPr>
          <p:nvPr/>
        </p:nvPicPr>
        <p:blipFill>
          <a:blip r:embed="rId4" cstate="print"/>
          <a:srcRect/>
          <a:stretch>
            <a:fillRect/>
          </a:stretch>
        </p:blipFill>
        <p:spPr bwMode="auto">
          <a:xfrm>
            <a:off x="3707904" y="3284984"/>
            <a:ext cx="1264320" cy="2157165"/>
          </a:xfrm>
          <a:prstGeom prst="rect">
            <a:avLst/>
          </a:prstGeom>
          <a:noFill/>
        </p:spPr>
      </p:pic>
      <p:pic>
        <p:nvPicPr>
          <p:cNvPr id="15365" name="Picture 5" descr="C:\Users\johny\Dropbox\Autres\Vallée de l'étrange\59aada9fdf3dd15e436600aa.png"/>
          <p:cNvPicPr>
            <a:picLocks noChangeAspect="1" noChangeArrowheads="1"/>
          </p:cNvPicPr>
          <p:nvPr/>
        </p:nvPicPr>
        <p:blipFill>
          <a:blip r:embed="rId5" cstate="print"/>
          <a:srcRect/>
          <a:stretch>
            <a:fillRect/>
          </a:stretch>
        </p:blipFill>
        <p:spPr bwMode="auto">
          <a:xfrm>
            <a:off x="6804248" y="4509120"/>
            <a:ext cx="1606228" cy="16062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lui ?</a:t>
            </a:r>
            <a:r>
              <a:rPr lang="fr-FR" dirty="0"/>
              <a:t> </a:t>
            </a:r>
          </a:p>
        </p:txBody>
      </p:sp>
      <p:pic>
        <p:nvPicPr>
          <p:cNvPr id="16387" name="Picture 3" descr="C:\Users\johny\Dropbox\Autres\Vallée de l'étrange\intenserobertpatrick.jpg"/>
          <p:cNvPicPr>
            <a:picLocks noChangeAspect="1" noChangeArrowheads="1"/>
          </p:cNvPicPr>
          <p:nvPr/>
        </p:nvPicPr>
        <p:blipFill>
          <a:blip r:embed="rId4" cstate="print"/>
          <a:srcRect/>
          <a:stretch>
            <a:fillRect/>
          </a:stretch>
        </p:blipFill>
        <p:spPr bwMode="auto">
          <a:xfrm>
            <a:off x="1" y="1700808"/>
            <a:ext cx="9144000" cy="5143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lui ?</a:t>
            </a:r>
            <a:r>
              <a:rPr lang="fr-FR" dirty="0"/>
              <a:t> </a:t>
            </a:r>
          </a:p>
        </p:txBody>
      </p:sp>
      <p:pic>
        <p:nvPicPr>
          <p:cNvPr id="17410" name="Picture 2" descr="C:\Users\johny\Dropbox\Autres\Vallée de l'étrange\24if528owgd01.png"/>
          <p:cNvPicPr>
            <a:picLocks noChangeAspect="1" noChangeArrowheads="1"/>
          </p:cNvPicPr>
          <p:nvPr/>
        </p:nvPicPr>
        <p:blipFill>
          <a:blip r:embed="rId4" cstate="print"/>
          <a:srcRect/>
          <a:stretch>
            <a:fillRect/>
          </a:stretch>
        </p:blipFill>
        <p:spPr bwMode="auto">
          <a:xfrm>
            <a:off x="0" y="1628800"/>
            <a:ext cx="9144000" cy="562569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lui ?</a:t>
            </a:r>
            <a:r>
              <a:rPr lang="fr-FR" dirty="0"/>
              <a:t> </a:t>
            </a:r>
          </a:p>
        </p:txBody>
      </p:sp>
      <p:pic>
        <p:nvPicPr>
          <p:cNvPr id="18434" name="Picture 2" descr="C:\Users\johny\Dropbox\Autres\Vallée de l'étrange\maxresdefault.jpg"/>
          <p:cNvPicPr>
            <a:picLocks noChangeAspect="1" noChangeArrowheads="1"/>
          </p:cNvPicPr>
          <p:nvPr/>
        </p:nvPicPr>
        <p:blipFill>
          <a:blip r:embed="rId4" cstate="print"/>
          <a:srcRect/>
          <a:stretch>
            <a:fillRect/>
          </a:stretch>
        </p:blipFill>
        <p:spPr bwMode="auto">
          <a:xfrm>
            <a:off x="0" y="1700808"/>
            <a:ext cx="9168342" cy="515719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 ça »?</a:t>
            </a:r>
            <a:r>
              <a:rPr lang="fr-FR" dirty="0"/>
              <a:t> </a:t>
            </a:r>
          </a:p>
        </p:txBody>
      </p:sp>
      <p:sp>
        <p:nvSpPr>
          <p:cNvPr id="10" name="Bulle ronde 9"/>
          <p:cNvSpPr/>
          <p:nvPr/>
        </p:nvSpPr>
        <p:spPr>
          <a:xfrm>
            <a:off x="5868144" y="2564904"/>
            <a:ext cx="1584176" cy="1440160"/>
          </a:xfrm>
          <a:prstGeom prst="wedgeEllipseCallout">
            <a:avLst>
              <a:gd name="adj1" fmla="val 30591"/>
              <a:gd name="adj2" fmla="val 5037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04048" y="3068960"/>
            <a:ext cx="3237296" cy="646331"/>
          </a:xfrm>
          <a:prstGeom prst="rect">
            <a:avLst/>
          </a:prstGeom>
        </p:spPr>
        <p:txBody>
          <a:bodyPr wrap="square">
            <a:spAutoFit/>
          </a:bodyPr>
          <a:lstStyle/>
          <a:p>
            <a:pPr algn="ctr"/>
            <a:r>
              <a:rPr lang="fr-FR" dirty="0" smtClean="0">
                <a:hlinkClick r:id="rId4"/>
              </a:rPr>
              <a:t>Robot patient</a:t>
            </a:r>
            <a:endParaRPr lang="fr-FR"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1268760"/>
            <a:ext cx="3995936" cy="369332"/>
          </a:xfrm>
          <a:prstGeom prst="rect">
            <a:avLst/>
          </a:prstGeom>
          <a:noFill/>
        </p:spPr>
        <p:txBody>
          <a:bodyPr wrap="square" rtlCol="0">
            <a:spAutoFit/>
          </a:bodyPr>
          <a:lstStyle/>
          <a:p>
            <a:r>
              <a:rPr lang="fr-FR" dirty="0" smtClean="0"/>
              <a:t>LA V</a:t>
            </a:r>
            <a:r>
              <a:rPr lang="fr-FR" dirty="0" smtClean="0">
                <a:solidFill>
                  <a:srgbClr val="00B050"/>
                </a:solidFill>
              </a:rPr>
              <a:t>A</a:t>
            </a:r>
            <a:r>
              <a:rPr lang="fr-FR" dirty="0" smtClean="0"/>
              <a:t>LLEE</a:t>
            </a:r>
            <a:endParaRPr lang="fr-FR" dirty="0"/>
          </a:p>
        </p:txBody>
      </p:sp>
      <p:sp>
        <p:nvSpPr>
          <p:cNvPr id="8" name="ZoneTexte 7"/>
          <p:cNvSpPr txBox="1"/>
          <p:nvPr/>
        </p:nvSpPr>
        <p:spPr>
          <a:xfrm>
            <a:off x="2195736" y="1772816"/>
            <a:ext cx="4788024"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DE L’ETRANGE</a:t>
            </a:r>
            <a:endParaRPr lang="fr-FR" sz="6600" dirty="0">
              <a:solidFill>
                <a:schemeClr val="bg1"/>
              </a:solidFill>
              <a:latin typeface="DS-Digital" pitchFamily="2" charset="0"/>
            </a:endParaRPr>
          </a:p>
        </p:txBody>
      </p:sp>
      <p:sp>
        <p:nvSpPr>
          <p:cNvPr id="9" name="ZoneTexte 8"/>
          <p:cNvSpPr txBox="1"/>
          <p:nvPr/>
        </p:nvSpPr>
        <p:spPr>
          <a:xfrm>
            <a:off x="2483768" y="2924944"/>
            <a:ext cx="4392488" cy="369332"/>
          </a:xfrm>
          <a:prstGeom prst="rect">
            <a:avLst/>
          </a:prstGeom>
          <a:noFill/>
        </p:spPr>
        <p:txBody>
          <a:bodyPr wrap="square" rtlCol="0">
            <a:spAutoFit/>
          </a:bodyPr>
          <a:lstStyle/>
          <a:p>
            <a:pPr algn="ctr"/>
            <a:r>
              <a:rPr lang="fr-FR" i="1" dirty="0" err="1" smtClean="0">
                <a:solidFill>
                  <a:schemeClr val="bg1"/>
                </a:solidFill>
              </a:rPr>
              <a:t>Uncanny</a:t>
            </a:r>
            <a:r>
              <a:rPr lang="fr-FR" i="1" dirty="0" smtClean="0">
                <a:solidFill>
                  <a:schemeClr val="bg1"/>
                </a:solidFill>
              </a:rPr>
              <a:t> </a:t>
            </a:r>
            <a:r>
              <a:rPr lang="fr-FR" i="1" dirty="0" err="1" smtClean="0">
                <a:solidFill>
                  <a:schemeClr val="bg1"/>
                </a:solidFill>
              </a:rPr>
              <a:t>valley</a:t>
            </a:r>
            <a:r>
              <a:rPr lang="fr-FR" i="1" dirty="0" smtClean="0">
                <a:solidFill>
                  <a:schemeClr val="bg1"/>
                </a:solidFill>
              </a:rPr>
              <a:t> ou vallée dérangeante</a:t>
            </a:r>
            <a:endParaRPr lang="fr-FR" i="1" dirty="0">
              <a:solidFill>
                <a:schemeClr val="bg1"/>
              </a:solidFill>
            </a:endParaRPr>
          </a:p>
        </p:txBody>
      </p:sp>
      <p:pic>
        <p:nvPicPr>
          <p:cNvPr id="5122" name="Picture 2" descr="C:\Users\johny\Dropbox\Autres\Vallée de l'étrange\580b585b2edbce24c47b2c4d.png"/>
          <p:cNvPicPr>
            <a:picLocks noChangeAspect="1" noChangeArrowheads="1"/>
          </p:cNvPicPr>
          <p:nvPr/>
        </p:nvPicPr>
        <p:blipFill>
          <a:blip r:embed="rId3" cstate="print"/>
          <a:srcRect/>
          <a:stretch>
            <a:fillRect/>
          </a:stretch>
        </p:blipFill>
        <p:spPr bwMode="auto">
          <a:xfrm>
            <a:off x="179512" y="2276872"/>
            <a:ext cx="5949280" cy="59492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 ça »?</a:t>
            </a:r>
            <a:r>
              <a:rPr lang="fr-FR" dirty="0"/>
              <a:t> </a:t>
            </a:r>
          </a:p>
        </p:txBody>
      </p:sp>
      <p:sp>
        <p:nvSpPr>
          <p:cNvPr id="10" name="Bulle ronde 9"/>
          <p:cNvSpPr/>
          <p:nvPr/>
        </p:nvSpPr>
        <p:spPr>
          <a:xfrm>
            <a:off x="5868144" y="2564904"/>
            <a:ext cx="1584176" cy="1440160"/>
          </a:xfrm>
          <a:prstGeom prst="wedgeEllipseCallout">
            <a:avLst>
              <a:gd name="adj1" fmla="val 30591"/>
              <a:gd name="adj2" fmla="val 5037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04048" y="3068960"/>
            <a:ext cx="3237296" cy="646331"/>
          </a:xfrm>
          <a:prstGeom prst="rect">
            <a:avLst/>
          </a:prstGeom>
        </p:spPr>
        <p:txBody>
          <a:bodyPr wrap="square">
            <a:spAutoFit/>
          </a:bodyPr>
          <a:lstStyle/>
          <a:p>
            <a:pPr algn="ctr"/>
            <a:r>
              <a:rPr lang="fr-FR" dirty="0" smtClean="0">
                <a:hlinkClick r:id="rId4"/>
              </a:rPr>
              <a:t>Robot patient</a:t>
            </a:r>
            <a:endParaRPr lang="fr-FR" dirty="0" smtClean="0"/>
          </a:p>
          <a:p>
            <a:endParaRPr lang="fr-FR" dirty="0"/>
          </a:p>
        </p:txBody>
      </p:sp>
      <p:sp>
        <p:nvSpPr>
          <p:cNvPr id="8" name="Bulle ronde 7"/>
          <p:cNvSpPr/>
          <p:nvPr/>
        </p:nvSpPr>
        <p:spPr>
          <a:xfrm>
            <a:off x="4932040" y="3861048"/>
            <a:ext cx="1584176" cy="1440160"/>
          </a:xfrm>
          <a:prstGeom prst="wedgeEllipseCallout">
            <a:avLst>
              <a:gd name="adj1" fmla="val 59726"/>
              <a:gd name="adj2" fmla="val 563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39952" y="4365104"/>
            <a:ext cx="3237296" cy="646331"/>
          </a:xfrm>
          <a:prstGeom prst="rect">
            <a:avLst/>
          </a:prstGeom>
        </p:spPr>
        <p:txBody>
          <a:bodyPr wrap="square">
            <a:spAutoFit/>
          </a:bodyPr>
          <a:lstStyle/>
          <a:p>
            <a:pPr algn="ctr"/>
            <a:r>
              <a:rPr lang="fr-FR" dirty="0" smtClean="0">
                <a:hlinkClick r:id="rId5"/>
              </a:rPr>
              <a:t>Robot d’accueil</a:t>
            </a:r>
            <a:endParaRPr lang="fr-FR" dirty="0" smtClean="0"/>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 ça »?</a:t>
            </a:r>
            <a:r>
              <a:rPr lang="fr-FR" dirty="0"/>
              <a:t> </a:t>
            </a:r>
          </a:p>
        </p:txBody>
      </p:sp>
      <p:sp>
        <p:nvSpPr>
          <p:cNvPr id="10" name="Bulle ronde 9"/>
          <p:cNvSpPr/>
          <p:nvPr/>
        </p:nvSpPr>
        <p:spPr>
          <a:xfrm>
            <a:off x="5868144" y="2564904"/>
            <a:ext cx="1584176" cy="1440160"/>
          </a:xfrm>
          <a:prstGeom prst="wedgeEllipseCallout">
            <a:avLst>
              <a:gd name="adj1" fmla="val 30591"/>
              <a:gd name="adj2" fmla="val 5037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04048" y="3068960"/>
            <a:ext cx="3237296" cy="646331"/>
          </a:xfrm>
          <a:prstGeom prst="rect">
            <a:avLst/>
          </a:prstGeom>
        </p:spPr>
        <p:txBody>
          <a:bodyPr wrap="square">
            <a:spAutoFit/>
          </a:bodyPr>
          <a:lstStyle/>
          <a:p>
            <a:pPr algn="ctr"/>
            <a:r>
              <a:rPr lang="fr-FR" dirty="0" smtClean="0">
                <a:hlinkClick r:id="rId4"/>
              </a:rPr>
              <a:t>Robot patient</a:t>
            </a:r>
            <a:endParaRPr lang="fr-FR" dirty="0" smtClean="0"/>
          </a:p>
          <a:p>
            <a:endParaRPr lang="fr-FR" dirty="0"/>
          </a:p>
        </p:txBody>
      </p:sp>
      <p:sp>
        <p:nvSpPr>
          <p:cNvPr id="8" name="Bulle ronde 7"/>
          <p:cNvSpPr/>
          <p:nvPr/>
        </p:nvSpPr>
        <p:spPr>
          <a:xfrm>
            <a:off x="4932040" y="3861048"/>
            <a:ext cx="1584176" cy="1440160"/>
          </a:xfrm>
          <a:prstGeom prst="wedgeEllipseCallout">
            <a:avLst>
              <a:gd name="adj1" fmla="val 59726"/>
              <a:gd name="adj2" fmla="val 563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39952" y="4365104"/>
            <a:ext cx="3237296" cy="646331"/>
          </a:xfrm>
          <a:prstGeom prst="rect">
            <a:avLst/>
          </a:prstGeom>
        </p:spPr>
        <p:txBody>
          <a:bodyPr wrap="square">
            <a:spAutoFit/>
          </a:bodyPr>
          <a:lstStyle/>
          <a:p>
            <a:pPr algn="ctr"/>
            <a:r>
              <a:rPr lang="fr-FR" dirty="0" smtClean="0">
                <a:hlinkClick r:id="rId5"/>
              </a:rPr>
              <a:t>Robot d’accueil</a:t>
            </a:r>
            <a:endParaRPr lang="fr-FR" dirty="0" smtClean="0"/>
          </a:p>
          <a:p>
            <a:endParaRPr lang="fr-FR" dirty="0"/>
          </a:p>
        </p:txBody>
      </p:sp>
      <p:sp>
        <p:nvSpPr>
          <p:cNvPr id="12" name="Bulle ronde 11"/>
          <p:cNvSpPr/>
          <p:nvPr/>
        </p:nvSpPr>
        <p:spPr>
          <a:xfrm>
            <a:off x="7380312" y="2060848"/>
            <a:ext cx="1584176" cy="1440160"/>
          </a:xfrm>
          <a:prstGeom prst="wedgeEllipseCallout">
            <a:avLst>
              <a:gd name="adj1" fmla="val -3492"/>
              <a:gd name="adj2" fmla="val 5703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343800" y="2492896"/>
            <a:ext cx="1620688" cy="646331"/>
          </a:xfrm>
          <a:prstGeom prst="rect">
            <a:avLst/>
          </a:prstGeom>
        </p:spPr>
        <p:txBody>
          <a:bodyPr wrap="square">
            <a:spAutoFit/>
          </a:bodyPr>
          <a:lstStyle/>
          <a:p>
            <a:pPr algn="ctr"/>
            <a:r>
              <a:rPr lang="fr-FR" dirty="0" err="1" smtClean="0">
                <a:hlinkClick r:id="rId6"/>
              </a:rPr>
              <a:t>Telenoid</a:t>
            </a:r>
            <a:endParaRPr lang="fr-FR" dirty="0" smtClean="0">
              <a:hlinkClick r:id="rId6"/>
            </a:endParaRPr>
          </a:p>
          <a:p>
            <a:pPr algn="ctr"/>
            <a:r>
              <a:rPr lang="fr-FR" dirty="0" smtClean="0">
                <a:hlinkClick r:id="rId6"/>
              </a:rPr>
              <a:t>R1 Bot</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 ça »?</a:t>
            </a:r>
            <a:r>
              <a:rPr lang="fr-FR" dirty="0"/>
              <a:t> </a:t>
            </a:r>
          </a:p>
        </p:txBody>
      </p:sp>
      <p:sp>
        <p:nvSpPr>
          <p:cNvPr id="10" name="Bulle ronde 9"/>
          <p:cNvSpPr/>
          <p:nvPr/>
        </p:nvSpPr>
        <p:spPr>
          <a:xfrm>
            <a:off x="5868144" y="2564904"/>
            <a:ext cx="1584176" cy="1440160"/>
          </a:xfrm>
          <a:prstGeom prst="wedgeEllipseCallout">
            <a:avLst>
              <a:gd name="adj1" fmla="val 30591"/>
              <a:gd name="adj2" fmla="val 5037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04048" y="3068960"/>
            <a:ext cx="3237296" cy="646331"/>
          </a:xfrm>
          <a:prstGeom prst="rect">
            <a:avLst/>
          </a:prstGeom>
        </p:spPr>
        <p:txBody>
          <a:bodyPr wrap="square">
            <a:spAutoFit/>
          </a:bodyPr>
          <a:lstStyle/>
          <a:p>
            <a:pPr algn="ctr"/>
            <a:r>
              <a:rPr lang="fr-FR" dirty="0" smtClean="0">
                <a:hlinkClick r:id="rId4"/>
              </a:rPr>
              <a:t>Robot patient</a:t>
            </a:r>
            <a:endParaRPr lang="fr-FR" dirty="0" smtClean="0"/>
          </a:p>
          <a:p>
            <a:endParaRPr lang="fr-FR" dirty="0"/>
          </a:p>
        </p:txBody>
      </p:sp>
      <p:sp>
        <p:nvSpPr>
          <p:cNvPr id="8" name="Bulle ronde 7"/>
          <p:cNvSpPr/>
          <p:nvPr/>
        </p:nvSpPr>
        <p:spPr>
          <a:xfrm>
            <a:off x="4932040" y="3861048"/>
            <a:ext cx="1584176" cy="1440160"/>
          </a:xfrm>
          <a:prstGeom prst="wedgeEllipseCallout">
            <a:avLst>
              <a:gd name="adj1" fmla="val 59726"/>
              <a:gd name="adj2" fmla="val 563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39952" y="4365104"/>
            <a:ext cx="3237296" cy="646331"/>
          </a:xfrm>
          <a:prstGeom prst="rect">
            <a:avLst/>
          </a:prstGeom>
        </p:spPr>
        <p:txBody>
          <a:bodyPr wrap="square">
            <a:spAutoFit/>
          </a:bodyPr>
          <a:lstStyle/>
          <a:p>
            <a:pPr algn="ctr"/>
            <a:r>
              <a:rPr lang="fr-FR" dirty="0" smtClean="0">
                <a:hlinkClick r:id="rId5"/>
              </a:rPr>
              <a:t>Robot d’accueil</a:t>
            </a:r>
            <a:endParaRPr lang="fr-FR" dirty="0" smtClean="0"/>
          </a:p>
          <a:p>
            <a:endParaRPr lang="fr-FR" dirty="0"/>
          </a:p>
        </p:txBody>
      </p:sp>
      <p:sp>
        <p:nvSpPr>
          <p:cNvPr id="12" name="Bulle ronde 11"/>
          <p:cNvSpPr/>
          <p:nvPr/>
        </p:nvSpPr>
        <p:spPr>
          <a:xfrm>
            <a:off x="4932040" y="5417840"/>
            <a:ext cx="1584176" cy="1440160"/>
          </a:xfrm>
          <a:prstGeom prst="wedgeEllipseCallout">
            <a:avLst>
              <a:gd name="adj1" fmla="val 53104"/>
              <a:gd name="adj2" fmla="val -2386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076056" y="5733256"/>
            <a:ext cx="1296144" cy="830997"/>
          </a:xfrm>
          <a:prstGeom prst="rect">
            <a:avLst/>
          </a:prstGeom>
          <a:noFill/>
        </p:spPr>
        <p:txBody>
          <a:bodyPr wrap="square" rtlCol="0">
            <a:spAutoFit/>
          </a:bodyPr>
          <a:lstStyle/>
          <a:p>
            <a:pPr algn="ctr"/>
            <a:r>
              <a:rPr lang="en-US" sz="2400" i="1" dirty="0" err="1" smtClean="0">
                <a:solidFill>
                  <a:srgbClr val="00B050"/>
                </a:solidFill>
                <a:latin typeface="Candy Round BTN Cond" pitchFamily="34" charset="0"/>
              </a:rPr>
              <a:t>Parfaitement</a:t>
            </a:r>
            <a:r>
              <a:rPr lang="en-US" sz="2400" i="1" dirty="0" smtClean="0">
                <a:solidFill>
                  <a:srgbClr val="00B050"/>
                </a:solidFill>
                <a:latin typeface="Candy Round BTN Cond" pitchFamily="34" charset="0"/>
              </a:rPr>
              <a:t> flippant…</a:t>
            </a:r>
            <a:endParaRPr lang="fr-FR" sz="2400" i="1" dirty="0">
              <a:solidFill>
                <a:srgbClr val="00B050"/>
              </a:solidFill>
              <a:latin typeface="Candy Round BTN Cond" pitchFamily="34" charset="0"/>
            </a:endParaRPr>
          </a:p>
        </p:txBody>
      </p:sp>
      <p:sp>
        <p:nvSpPr>
          <p:cNvPr id="14" name="Bulle ronde 13"/>
          <p:cNvSpPr/>
          <p:nvPr/>
        </p:nvSpPr>
        <p:spPr>
          <a:xfrm>
            <a:off x="7380312" y="2060848"/>
            <a:ext cx="1584176" cy="1440160"/>
          </a:xfrm>
          <a:prstGeom prst="wedgeEllipseCallout">
            <a:avLst>
              <a:gd name="adj1" fmla="val -3492"/>
              <a:gd name="adj2" fmla="val 5703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343800" y="2492896"/>
            <a:ext cx="1620688" cy="646331"/>
          </a:xfrm>
          <a:prstGeom prst="rect">
            <a:avLst/>
          </a:prstGeom>
        </p:spPr>
        <p:txBody>
          <a:bodyPr wrap="square">
            <a:spAutoFit/>
          </a:bodyPr>
          <a:lstStyle/>
          <a:p>
            <a:pPr algn="ctr"/>
            <a:r>
              <a:rPr lang="fr-FR" dirty="0" err="1" smtClean="0">
                <a:hlinkClick r:id="rId6"/>
              </a:rPr>
              <a:t>Telenoid</a:t>
            </a:r>
            <a:endParaRPr lang="fr-FR" dirty="0" smtClean="0">
              <a:hlinkClick r:id="rId6"/>
            </a:endParaRPr>
          </a:p>
          <a:p>
            <a:pPr algn="ctr"/>
            <a:r>
              <a:rPr lang="fr-FR" dirty="0" smtClean="0">
                <a:hlinkClick r:id="rId6"/>
              </a:rPr>
              <a:t>R1 Bot</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4536504" cy="769441"/>
          </a:xfrm>
          <a:prstGeom prst="rect">
            <a:avLst/>
          </a:prstGeom>
          <a:noFill/>
        </p:spPr>
        <p:txBody>
          <a:bodyPr wrap="square" rtlCol="0">
            <a:spAutoFit/>
          </a:bodyPr>
          <a:lstStyle/>
          <a:p>
            <a:r>
              <a:rPr lang="fr-FR" sz="4400" dirty="0" smtClean="0"/>
              <a:t>Et  </a:t>
            </a:r>
            <a:r>
              <a:rPr lang="fr-FR" sz="4400" dirty="0" smtClean="0"/>
              <a:t>Sophia</a:t>
            </a:r>
            <a:r>
              <a:rPr lang="fr-FR" sz="4400" dirty="0" smtClean="0"/>
              <a:t> </a:t>
            </a:r>
            <a:r>
              <a:rPr lang="fr-FR" sz="4400" dirty="0" smtClean="0"/>
              <a:t>?</a:t>
            </a:r>
            <a:r>
              <a:rPr lang="fr-FR" dirty="0"/>
              <a:t> </a:t>
            </a:r>
          </a:p>
        </p:txBody>
      </p:sp>
      <p:sp>
        <p:nvSpPr>
          <p:cNvPr id="10" name="Bulle ronde 9"/>
          <p:cNvSpPr/>
          <p:nvPr/>
        </p:nvSpPr>
        <p:spPr>
          <a:xfrm>
            <a:off x="5868144" y="2564904"/>
            <a:ext cx="1584176" cy="1440160"/>
          </a:xfrm>
          <a:prstGeom prst="wedgeEllipseCallout">
            <a:avLst>
              <a:gd name="adj1" fmla="val 30591"/>
              <a:gd name="adj2" fmla="val 5037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04048" y="3068960"/>
            <a:ext cx="3237296" cy="646331"/>
          </a:xfrm>
          <a:prstGeom prst="rect">
            <a:avLst/>
          </a:prstGeom>
        </p:spPr>
        <p:txBody>
          <a:bodyPr wrap="square">
            <a:spAutoFit/>
          </a:bodyPr>
          <a:lstStyle/>
          <a:p>
            <a:pPr algn="ctr"/>
            <a:r>
              <a:rPr lang="fr-FR" dirty="0" smtClean="0">
                <a:hlinkClick r:id="rId4"/>
              </a:rPr>
              <a:t>Robot patient</a:t>
            </a:r>
            <a:endParaRPr lang="fr-FR" dirty="0" smtClean="0"/>
          </a:p>
          <a:p>
            <a:endParaRPr lang="fr-FR" dirty="0"/>
          </a:p>
        </p:txBody>
      </p:sp>
      <p:pic>
        <p:nvPicPr>
          <p:cNvPr id="2" name="Picture 2" descr="C:\Users\johny\Dropbox\Autres\Vallée de l'étrange\B9713762171Z.1_20171109140328_000+GH2A4HG94.1-0.png.jpg">
            <a:hlinkClick r:id="rId5"/>
          </p:cNvPr>
          <p:cNvPicPr>
            <a:picLocks noChangeAspect="1" noChangeArrowheads="1"/>
          </p:cNvPicPr>
          <p:nvPr/>
        </p:nvPicPr>
        <p:blipFill>
          <a:blip r:embed="rId6" cstate="print"/>
          <a:srcRect/>
          <a:stretch>
            <a:fillRect/>
          </a:stretch>
        </p:blipFill>
        <p:spPr bwMode="auto">
          <a:xfrm>
            <a:off x="251519" y="2204864"/>
            <a:ext cx="5499107" cy="3096344"/>
          </a:xfrm>
          <a:prstGeom prst="rect">
            <a:avLst/>
          </a:prstGeom>
          <a:noFill/>
        </p:spPr>
      </p:pic>
      <p:sp>
        <p:nvSpPr>
          <p:cNvPr id="12" name="Bulle ronde 11"/>
          <p:cNvSpPr/>
          <p:nvPr/>
        </p:nvSpPr>
        <p:spPr>
          <a:xfrm>
            <a:off x="4932040" y="5417840"/>
            <a:ext cx="1584176" cy="1440160"/>
          </a:xfrm>
          <a:prstGeom prst="wedgeEllipseCallout">
            <a:avLst>
              <a:gd name="adj1" fmla="val 53104"/>
              <a:gd name="adj2" fmla="val -2386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076056" y="5733256"/>
            <a:ext cx="1296144" cy="830997"/>
          </a:xfrm>
          <a:prstGeom prst="rect">
            <a:avLst/>
          </a:prstGeom>
          <a:noFill/>
        </p:spPr>
        <p:txBody>
          <a:bodyPr wrap="square" rtlCol="0">
            <a:spAutoFit/>
          </a:bodyPr>
          <a:lstStyle/>
          <a:p>
            <a:pPr algn="ctr"/>
            <a:r>
              <a:rPr lang="en-US" sz="2400" i="1" dirty="0" err="1" smtClean="0">
                <a:solidFill>
                  <a:srgbClr val="00B050"/>
                </a:solidFill>
                <a:latin typeface="Candy Round BTN Cond" pitchFamily="34" charset="0"/>
              </a:rPr>
              <a:t>Parfaitement</a:t>
            </a:r>
            <a:r>
              <a:rPr lang="en-US" sz="2400" i="1" dirty="0" smtClean="0">
                <a:solidFill>
                  <a:srgbClr val="00B050"/>
                </a:solidFill>
                <a:latin typeface="Candy Round BTN Cond" pitchFamily="34" charset="0"/>
              </a:rPr>
              <a:t> flippant…</a:t>
            </a:r>
            <a:endParaRPr lang="fr-FR" sz="2400" i="1" dirty="0">
              <a:solidFill>
                <a:srgbClr val="00B050"/>
              </a:solidFill>
              <a:latin typeface="Candy Round BTN Cond" pitchFamily="34" charset="0"/>
            </a:endParaRPr>
          </a:p>
        </p:txBody>
      </p:sp>
      <p:sp>
        <p:nvSpPr>
          <p:cNvPr id="14" name="Bulle ronde 13"/>
          <p:cNvSpPr/>
          <p:nvPr/>
        </p:nvSpPr>
        <p:spPr>
          <a:xfrm>
            <a:off x="7380312" y="2060848"/>
            <a:ext cx="1584176" cy="1440160"/>
          </a:xfrm>
          <a:prstGeom prst="wedgeEllipseCallout">
            <a:avLst>
              <a:gd name="adj1" fmla="val -3492"/>
              <a:gd name="adj2" fmla="val 5703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343800" y="2492896"/>
            <a:ext cx="1620688" cy="646331"/>
          </a:xfrm>
          <a:prstGeom prst="rect">
            <a:avLst/>
          </a:prstGeom>
        </p:spPr>
        <p:txBody>
          <a:bodyPr wrap="square">
            <a:spAutoFit/>
          </a:bodyPr>
          <a:lstStyle/>
          <a:p>
            <a:pPr algn="ctr"/>
            <a:r>
              <a:rPr lang="fr-FR" dirty="0" err="1" smtClean="0">
                <a:hlinkClick r:id="rId7"/>
              </a:rPr>
              <a:t>Telenoid</a:t>
            </a:r>
            <a:endParaRPr lang="fr-FR" dirty="0" smtClean="0">
              <a:hlinkClick r:id="rId7"/>
            </a:endParaRPr>
          </a:p>
          <a:p>
            <a:pPr algn="ctr"/>
            <a:r>
              <a:rPr lang="fr-FR" dirty="0" smtClean="0">
                <a:hlinkClick r:id="rId7"/>
              </a:rPr>
              <a:t>R1 Bot</a:t>
            </a:r>
            <a:endParaRPr lang="fr-FR" dirty="0"/>
          </a:p>
        </p:txBody>
      </p:sp>
      <p:sp>
        <p:nvSpPr>
          <p:cNvPr id="8" name="Bulle ronde 7"/>
          <p:cNvSpPr/>
          <p:nvPr/>
        </p:nvSpPr>
        <p:spPr>
          <a:xfrm>
            <a:off x="4932040" y="3861048"/>
            <a:ext cx="1584176" cy="1440160"/>
          </a:xfrm>
          <a:prstGeom prst="wedgeEllipseCallout">
            <a:avLst>
              <a:gd name="adj1" fmla="val 59726"/>
              <a:gd name="adj2" fmla="val 563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39952" y="4365104"/>
            <a:ext cx="3237296" cy="646331"/>
          </a:xfrm>
          <a:prstGeom prst="rect">
            <a:avLst/>
          </a:prstGeom>
        </p:spPr>
        <p:txBody>
          <a:bodyPr wrap="square">
            <a:spAutoFit/>
          </a:bodyPr>
          <a:lstStyle/>
          <a:p>
            <a:pPr algn="ctr"/>
            <a:r>
              <a:rPr lang="fr-FR" dirty="0" smtClean="0">
                <a:hlinkClick r:id="rId8"/>
              </a:rPr>
              <a:t>Robot d’accueil</a:t>
            </a:r>
            <a:endParaRPr lang="fr-FR" dirty="0" smtClean="0"/>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Et les marionnettes ?</a:t>
            </a:r>
            <a:r>
              <a:rPr lang="fr-FR" dirty="0"/>
              <a:t> </a:t>
            </a:r>
          </a:p>
        </p:txBody>
      </p:sp>
      <p:pic>
        <p:nvPicPr>
          <p:cNvPr id="2" name="Picture 2" descr="C:\Users\johny\Dropbox\Autres\Vallée de l'étrange\0584000.jpg-r_1280_720-f_jpg-q_x-xxyxx.jpg"/>
          <p:cNvPicPr>
            <a:picLocks noChangeAspect="1" noChangeArrowheads="1"/>
          </p:cNvPicPr>
          <p:nvPr/>
        </p:nvPicPr>
        <p:blipFill>
          <a:blip r:embed="rId4" cstate="print"/>
          <a:srcRect/>
          <a:stretch>
            <a:fillRect/>
          </a:stretch>
        </p:blipFill>
        <p:spPr bwMode="auto">
          <a:xfrm>
            <a:off x="251520" y="2348880"/>
            <a:ext cx="6525882" cy="367240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Et les marionnettes ?</a:t>
            </a:r>
            <a:r>
              <a:rPr lang="fr-FR" dirty="0"/>
              <a:t> </a:t>
            </a:r>
          </a:p>
        </p:txBody>
      </p:sp>
      <p:pic>
        <p:nvPicPr>
          <p:cNvPr id="2050" name="Picture 2" descr="C:\Users\johny\Dropbox\Autres\Vallée de l'étrange\affiche-festival-mondial-theatre-marionnettes-2017.jpg"/>
          <p:cNvPicPr>
            <a:picLocks noChangeAspect="1" noChangeArrowheads="1"/>
          </p:cNvPicPr>
          <p:nvPr/>
        </p:nvPicPr>
        <p:blipFill>
          <a:blip r:embed="rId4" cstate="print"/>
          <a:srcRect l="3206" r="3816"/>
          <a:stretch>
            <a:fillRect/>
          </a:stretch>
        </p:blipFill>
        <p:spPr bwMode="auto">
          <a:xfrm>
            <a:off x="179512" y="1916832"/>
            <a:ext cx="6683942" cy="4032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Que se passe-t-il</a:t>
            </a:r>
            <a:r>
              <a:rPr lang="fr-FR" dirty="0"/>
              <a:t> </a:t>
            </a:r>
          </a:p>
        </p:txBody>
      </p:sp>
      <p:sp>
        <p:nvSpPr>
          <p:cNvPr id="8" name="ZoneTexte 7"/>
          <p:cNvSpPr txBox="1"/>
          <p:nvPr/>
        </p:nvSpPr>
        <p:spPr>
          <a:xfrm>
            <a:off x="2195736" y="1772816"/>
            <a:ext cx="4248472"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EN NOUS ? </a:t>
            </a:r>
            <a:endParaRPr lang="fr-FR" sz="6600" dirty="0">
              <a:solidFill>
                <a:schemeClr val="bg1"/>
              </a:solidFill>
              <a:latin typeface="DS-Digital" pitchFamily="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pic>
        <p:nvPicPr>
          <p:cNvPr id="9" name="Picture 2" descr="C:\Users\johny\Dropbox\Autres\Vallée de l'étrange\Mori_Uncanny_Valley_fr.svg.png"/>
          <p:cNvPicPr>
            <a:picLocks noChangeAspect="1" noChangeArrowheads="1"/>
          </p:cNvPicPr>
          <p:nvPr/>
        </p:nvPicPr>
        <p:blipFill>
          <a:blip r:embed="rId4" cstate="print"/>
          <a:srcRect/>
          <a:stretch>
            <a:fillRect/>
          </a:stretch>
        </p:blipFill>
        <p:spPr bwMode="auto">
          <a:xfrm>
            <a:off x="246691" y="908720"/>
            <a:ext cx="7421653" cy="576063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pic>
        <p:nvPicPr>
          <p:cNvPr id="9" name="Picture 2" descr="C:\Users\johny\Dropbox\Autres\Vallée de l'étrange\Mori_Uncanny_Valley_fr.svg.png"/>
          <p:cNvPicPr>
            <a:picLocks noChangeAspect="1" noChangeArrowheads="1"/>
          </p:cNvPicPr>
          <p:nvPr/>
        </p:nvPicPr>
        <p:blipFill>
          <a:blip r:embed="rId4" cstate="print"/>
          <a:srcRect/>
          <a:stretch>
            <a:fillRect/>
          </a:stretch>
        </p:blipFill>
        <p:spPr bwMode="auto">
          <a:xfrm>
            <a:off x="246691" y="908720"/>
            <a:ext cx="7421653" cy="5760639"/>
          </a:xfrm>
          <a:prstGeom prst="rect">
            <a:avLst/>
          </a:prstGeom>
          <a:noFill/>
        </p:spPr>
      </p:pic>
      <p:sp>
        <p:nvSpPr>
          <p:cNvPr id="10" name="Bulle ronde 9"/>
          <p:cNvSpPr/>
          <p:nvPr/>
        </p:nvSpPr>
        <p:spPr>
          <a:xfrm>
            <a:off x="7236296" y="2276872"/>
            <a:ext cx="1584176" cy="1440160"/>
          </a:xfrm>
          <a:prstGeom prst="wedgeEllipseCallout">
            <a:avLst>
              <a:gd name="adj1" fmla="val -8465"/>
              <a:gd name="adj2" fmla="val 5474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308304" y="2348880"/>
            <a:ext cx="1512168" cy="1200329"/>
          </a:xfrm>
          <a:prstGeom prst="rect">
            <a:avLst/>
          </a:prstGeom>
          <a:noFill/>
        </p:spPr>
        <p:txBody>
          <a:bodyPr wrap="square" rtlCol="0">
            <a:spAutoFit/>
          </a:bodyPr>
          <a:lstStyle/>
          <a:p>
            <a:pPr algn="ctr"/>
            <a:r>
              <a:rPr lang="en-US" sz="2400" i="1" dirty="0" err="1" smtClean="0">
                <a:solidFill>
                  <a:srgbClr val="00B050"/>
                </a:solidFill>
                <a:latin typeface="Candy Round BTN Cond" pitchFamily="34" charset="0"/>
              </a:rPr>
              <a:t>Ce</a:t>
            </a:r>
            <a:r>
              <a:rPr lang="en-US" sz="2400" i="1" dirty="0" smtClean="0">
                <a:solidFill>
                  <a:srgbClr val="00B050"/>
                </a:solidFill>
                <a:latin typeface="Candy Round BTN Cond" pitchFamily="34" charset="0"/>
              </a:rPr>
              <a:t> </a:t>
            </a:r>
            <a:r>
              <a:rPr lang="en-US" sz="2400" i="1" dirty="0" err="1" smtClean="0">
                <a:solidFill>
                  <a:srgbClr val="00B050"/>
                </a:solidFill>
                <a:latin typeface="Candy Round BTN Cond" pitchFamily="34" charset="0"/>
              </a:rPr>
              <a:t>schéma</a:t>
            </a:r>
            <a:r>
              <a:rPr lang="en-US" sz="2400" i="1" dirty="0" smtClean="0">
                <a:solidFill>
                  <a:srgbClr val="00B050"/>
                </a:solidFill>
                <a:latin typeface="Candy Round BTN Cond" pitchFamily="34" charset="0"/>
              </a:rPr>
              <a:t> </a:t>
            </a:r>
            <a:r>
              <a:rPr lang="en-US" sz="2400" i="1" dirty="0" err="1" smtClean="0">
                <a:solidFill>
                  <a:srgbClr val="00B050"/>
                </a:solidFill>
                <a:latin typeface="Candy Round BTN Cond" pitchFamily="34" charset="0"/>
              </a:rPr>
              <a:t>donne</a:t>
            </a:r>
            <a:r>
              <a:rPr lang="en-US" sz="2400" i="1" dirty="0" smtClean="0">
                <a:solidFill>
                  <a:srgbClr val="00B050"/>
                </a:solidFill>
                <a:latin typeface="Candy Round BTN Cond" pitchFamily="34" charset="0"/>
              </a:rPr>
              <a:t> la migraine…</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pic>
        <p:nvPicPr>
          <p:cNvPr id="4098" name="Picture 2" descr="C:\Users\johny\Dropbox\Autres\Vallée de l'étrange\x1080-0pu.jpg"/>
          <p:cNvPicPr>
            <a:picLocks noChangeAspect="1" noChangeArrowheads="1"/>
          </p:cNvPicPr>
          <p:nvPr/>
        </p:nvPicPr>
        <p:blipFill>
          <a:blip r:embed="rId4" cstate="print"/>
          <a:srcRect/>
          <a:stretch>
            <a:fillRect/>
          </a:stretch>
        </p:blipFill>
        <p:spPr bwMode="auto">
          <a:xfrm>
            <a:off x="251520" y="2263370"/>
            <a:ext cx="6552728" cy="36859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1268760"/>
            <a:ext cx="3995936" cy="369332"/>
          </a:xfrm>
          <a:prstGeom prst="rect">
            <a:avLst/>
          </a:prstGeom>
          <a:noFill/>
        </p:spPr>
        <p:txBody>
          <a:bodyPr wrap="square" rtlCol="0">
            <a:spAutoFit/>
          </a:bodyPr>
          <a:lstStyle/>
          <a:p>
            <a:r>
              <a:rPr lang="fr-FR" dirty="0" smtClean="0"/>
              <a:t>LA V</a:t>
            </a:r>
            <a:r>
              <a:rPr lang="fr-FR" dirty="0" smtClean="0">
                <a:solidFill>
                  <a:srgbClr val="00B050"/>
                </a:solidFill>
              </a:rPr>
              <a:t>A</a:t>
            </a:r>
            <a:r>
              <a:rPr lang="fr-FR" dirty="0" smtClean="0"/>
              <a:t>LLEE</a:t>
            </a:r>
            <a:endParaRPr lang="fr-FR" dirty="0"/>
          </a:p>
        </p:txBody>
      </p:sp>
      <p:sp>
        <p:nvSpPr>
          <p:cNvPr id="8" name="ZoneTexte 7"/>
          <p:cNvSpPr txBox="1"/>
          <p:nvPr/>
        </p:nvSpPr>
        <p:spPr>
          <a:xfrm>
            <a:off x="2195736" y="1772816"/>
            <a:ext cx="4788024"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DE L’ETRANGE</a:t>
            </a:r>
            <a:endParaRPr lang="fr-FR" sz="6600" dirty="0">
              <a:solidFill>
                <a:schemeClr val="bg1"/>
              </a:solidFill>
              <a:latin typeface="DS-Digital" pitchFamily="2" charset="0"/>
            </a:endParaRPr>
          </a:p>
        </p:txBody>
      </p:sp>
      <p:sp>
        <p:nvSpPr>
          <p:cNvPr id="9" name="ZoneTexte 8"/>
          <p:cNvSpPr txBox="1"/>
          <p:nvPr/>
        </p:nvSpPr>
        <p:spPr>
          <a:xfrm>
            <a:off x="2483768" y="2924944"/>
            <a:ext cx="4392488" cy="369332"/>
          </a:xfrm>
          <a:prstGeom prst="rect">
            <a:avLst/>
          </a:prstGeom>
          <a:noFill/>
        </p:spPr>
        <p:txBody>
          <a:bodyPr wrap="square" rtlCol="0">
            <a:spAutoFit/>
          </a:bodyPr>
          <a:lstStyle/>
          <a:p>
            <a:pPr algn="ctr"/>
            <a:r>
              <a:rPr lang="fr-FR" i="1" dirty="0" err="1" smtClean="0">
                <a:solidFill>
                  <a:schemeClr val="bg1"/>
                </a:solidFill>
              </a:rPr>
              <a:t>Uncanny</a:t>
            </a:r>
            <a:r>
              <a:rPr lang="fr-FR" i="1" dirty="0" smtClean="0">
                <a:solidFill>
                  <a:schemeClr val="bg1"/>
                </a:solidFill>
              </a:rPr>
              <a:t> </a:t>
            </a:r>
            <a:r>
              <a:rPr lang="fr-FR" i="1" dirty="0" err="1" smtClean="0">
                <a:solidFill>
                  <a:schemeClr val="bg1"/>
                </a:solidFill>
              </a:rPr>
              <a:t>valley</a:t>
            </a:r>
            <a:r>
              <a:rPr lang="fr-FR" i="1" dirty="0" smtClean="0">
                <a:solidFill>
                  <a:schemeClr val="bg1"/>
                </a:solidFill>
              </a:rPr>
              <a:t> ou vallée dérangeante</a:t>
            </a:r>
            <a:endParaRPr lang="fr-FR" i="1" dirty="0">
              <a:solidFill>
                <a:schemeClr val="bg1"/>
              </a:solidFill>
            </a:endParaRPr>
          </a:p>
        </p:txBody>
      </p:sp>
      <p:pic>
        <p:nvPicPr>
          <p:cNvPr id="5122" name="Picture 2" descr="C:\Users\johny\Dropbox\Autres\Vallée de l'étrange\580b585b2edbce24c47b2c4d.png"/>
          <p:cNvPicPr>
            <a:picLocks noChangeAspect="1" noChangeArrowheads="1"/>
          </p:cNvPicPr>
          <p:nvPr/>
        </p:nvPicPr>
        <p:blipFill>
          <a:blip r:embed="rId3" cstate="print"/>
          <a:srcRect/>
          <a:stretch>
            <a:fillRect/>
          </a:stretch>
        </p:blipFill>
        <p:spPr bwMode="auto">
          <a:xfrm>
            <a:off x="179512" y="2276872"/>
            <a:ext cx="5949280" cy="5949280"/>
          </a:xfrm>
          <a:prstGeom prst="rect">
            <a:avLst/>
          </a:prstGeom>
          <a:noFill/>
        </p:spPr>
      </p:pic>
      <p:sp>
        <p:nvSpPr>
          <p:cNvPr id="10" name="Bulle ronde 9"/>
          <p:cNvSpPr/>
          <p:nvPr/>
        </p:nvSpPr>
        <p:spPr>
          <a:xfrm>
            <a:off x="5868144" y="3212976"/>
            <a:ext cx="1584176" cy="1440160"/>
          </a:xfrm>
          <a:prstGeom prst="wedgeEllipseCallout">
            <a:avLst>
              <a:gd name="adj1" fmla="val -59139"/>
              <a:gd name="adj2" fmla="val 19209"/>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084168" y="3501008"/>
            <a:ext cx="1224136" cy="954107"/>
          </a:xfrm>
          <a:prstGeom prst="rect">
            <a:avLst/>
          </a:prstGeom>
          <a:noFill/>
        </p:spPr>
        <p:txBody>
          <a:bodyPr wrap="square" rtlCol="0">
            <a:spAutoFit/>
          </a:bodyPr>
          <a:lstStyle/>
          <a:p>
            <a:pPr algn="ctr"/>
            <a:r>
              <a:rPr lang="en-US" sz="2000" i="1" dirty="0" smtClean="0">
                <a:solidFill>
                  <a:srgbClr val="C00000"/>
                </a:solidFill>
                <a:latin typeface="Candy Round BTN Cond" pitchFamily="34" charset="0"/>
              </a:rPr>
              <a:t>Doc, je pars en </a:t>
            </a:r>
            <a:r>
              <a:rPr lang="en-US" sz="3600" i="1" dirty="0" smtClean="0">
                <a:solidFill>
                  <a:srgbClr val="C00000"/>
                </a:solidFill>
                <a:latin typeface="Candy Round BTN Cond" pitchFamily="34" charset="0"/>
              </a:rPr>
              <a:t>1922 !!</a:t>
            </a:r>
            <a:endParaRPr lang="fr-FR" sz="3600" i="1" dirty="0">
              <a:solidFill>
                <a:srgbClr val="C00000"/>
              </a:solidFill>
              <a:latin typeface="Candy Round BTN Cond"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51520" y="3717032"/>
            <a:ext cx="6552728" cy="2246769"/>
          </a:xfrm>
          <a:prstGeom prst="rect">
            <a:avLst/>
          </a:prstGeom>
          <a:noFill/>
        </p:spPr>
        <p:txBody>
          <a:bodyPr wrap="square" rtlCol="0">
            <a:spAutoFit/>
          </a:bodyPr>
          <a:lstStyle/>
          <a:p>
            <a:r>
              <a:rPr lang="fr-FR" sz="2000" i="1" dirty="0" smtClean="0">
                <a:solidFill>
                  <a:schemeClr val="bg1"/>
                </a:solidFill>
              </a:rPr>
              <a:t>« une des hypothèses est que le cerveau n’aime pas du tout l’incertitude. Ce robot qui vous ressemble un peu mais pas totalement envoie des informations contradictoires : vous percevez à la fois un humain et un non-humain. On sait que le cerveau n’aime pas les dissonances perceptives, il cherche à trouver une solution à tout prix face à des informations contradictoires »</a:t>
            </a:r>
            <a:endParaRPr lang="fr-FR" sz="1000" dirty="0">
              <a:solidFill>
                <a:schemeClr val="bg1"/>
              </a:solidFill>
            </a:endParaRPr>
          </a:p>
        </p:txBody>
      </p:sp>
      <p:pic>
        <p:nvPicPr>
          <p:cNvPr id="4098" name="Picture 2" descr="C:\Users\johny\Dropbox\Autres\Vallée de l'étrange\x1080-0pu.jpg"/>
          <p:cNvPicPr>
            <a:picLocks noChangeAspect="1" noChangeArrowheads="1"/>
          </p:cNvPicPr>
          <p:nvPr/>
        </p:nvPicPr>
        <p:blipFill>
          <a:blip r:embed="rId4" cstate="print"/>
          <a:srcRect/>
          <a:stretch>
            <a:fillRect/>
          </a:stretch>
        </p:blipFill>
        <p:spPr bwMode="auto">
          <a:xfrm>
            <a:off x="251520" y="2263370"/>
            <a:ext cx="6552728" cy="36859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88889E-6 -2.59259E-6 L -0.00382 -0.32986 " pathEditMode="relative" rAng="0" ptsTypes="AA">
                                      <p:cBhvr>
                                        <p:cTn id="6" dur="2000" fill="hold"/>
                                        <p:tgtEl>
                                          <p:spTgt spid="4098"/>
                                        </p:tgtEl>
                                        <p:attrNameLst>
                                          <p:attrName>ppt_x</p:attrName>
                                          <p:attrName>ppt_y</p:attrName>
                                        </p:attrNameLst>
                                      </p:cBhvr>
                                      <p:rCtr x="-2" y="-1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Le fondement du</a:t>
            </a:r>
            <a:endParaRPr lang="fr-FR" dirty="0"/>
          </a:p>
        </p:txBody>
      </p:sp>
      <p:sp>
        <p:nvSpPr>
          <p:cNvPr id="8" name="ZoneTexte 7"/>
          <p:cNvSpPr txBox="1"/>
          <p:nvPr/>
        </p:nvSpPr>
        <p:spPr>
          <a:xfrm>
            <a:off x="2195736" y="1772816"/>
            <a:ext cx="547260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 RACISME » </a:t>
            </a:r>
            <a:r>
              <a:rPr lang="fr-FR" sz="6600" dirty="0" smtClean="0">
                <a:solidFill>
                  <a:schemeClr val="bg1"/>
                </a:solidFill>
                <a:latin typeface="DS-Digital" pitchFamily="2" charset="0"/>
              </a:rPr>
              <a:t>? </a:t>
            </a:r>
            <a:endParaRPr lang="fr-FR" sz="6600" dirty="0">
              <a:solidFill>
                <a:schemeClr val="bg1"/>
              </a:solidFill>
              <a:latin typeface="DS-Digital" pitchFamily="2" charset="0"/>
            </a:endParaRPr>
          </a:p>
        </p:txBody>
      </p:sp>
      <p:sp>
        <p:nvSpPr>
          <p:cNvPr id="9" name="Bulle ronde 8"/>
          <p:cNvSpPr/>
          <p:nvPr/>
        </p:nvSpPr>
        <p:spPr>
          <a:xfrm>
            <a:off x="4932040" y="4797152"/>
            <a:ext cx="1584176" cy="1440160"/>
          </a:xfrm>
          <a:prstGeom prst="wedgeEllipseCallout">
            <a:avLst>
              <a:gd name="adj1" fmla="val 52463"/>
              <a:gd name="adj2" fmla="val -3519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932040" y="5085184"/>
            <a:ext cx="1512168" cy="830997"/>
          </a:xfrm>
          <a:prstGeom prst="rect">
            <a:avLst/>
          </a:prstGeom>
          <a:noFill/>
        </p:spPr>
        <p:txBody>
          <a:bodyPr wrap="square" rtlCol="0">
            <a:spAutoFit/>
          </a:bodyPr>
          <a:lstStyle/>
          <a:p>
            <a:pPr algn="ctr"/>
            <a:r>
              <a:rPr lang="en-US" sz="2400" i="1" dirty="0" smtClean="0">
                <a:solidFill>
                  <a:srgbClr val="00B050"/>
                </a:solidFill>
                <a:latin typeface="Candy Round BTN Cond" pitchFamily="34" charset="0"/>
              </a:rPr>
              <a:t>Il ne </a:t>
            </a:r>
            <a:r>
              <a:rPr lang="en-US" sz="2400" i="1" dirty="0" err="1" smtClean="0">
                <a:solidFill>
                  <a:srgbClr val="00B050"/>
                </a:solidFill>
                <a:latin typeface="Candy Round BTN Cond" pitchFamily="34" charset="0"/>
              </a:rPr>
              <a:t>manquait</a:t>
            </a:r>
            <a:endParaRPr lang="en-US" sz="2400" i="1" dirty="0" smtClean="0">
              <a:solidFill>
                <a:srgbClr val="00B050"/>
              </a:solidFill>
              <a:latin typeface="Candy Round BTN Cond" pitchFamily="34" charset="0"/>
            </a:endParaRPr>
          </a:p>
          <a:p>
            <a:pPr algn="ctr"/>
            <a:r>
              <a:rPr lang="en-US" sz="2400" i="1" dirty="0" smtClean="0">
                <a:solidFill>
                  <a:srgbClr val="00B050"/>
                </a:solidFill>
                <a:latin typeface="Candy Round BTN Cond" pitchFamily="34" charset="0"/>
              </a:rPr>
              <a:t>plus </a:t>
            </a:r>
            <a:r>
              <a:rPr lang="en-US" sz="2400" i="1" dirty="0" err="1" smtClean="0">
                <a:solidFill>
                  <a:srgbClr val="00B050"/>
                </a:solidFill>
                <a:latin typeface="Candy Round BTN Cond" pitchFamily="34" charset="0"/>
              </a:rPr>
              <a:t>que</a:t>
            </a:r>
            <a:r>
              <a:rPr lang="en-US" sz="2400" i="1" dirty="0" smtClean="0">
                <a:solidFill>
                  <a:srgbClr val="00B050"/>
                </a:solidFill>
                <a:latin typeface="Candy Round BTN Cond" pitchFamily="34" charset="0"/>
              </a:rPr>
              <a:t> </a:t>
            </a:r>
            <a:r>
              <a:rPr lang="en-US" sz="2400" i="1" dirty="0" err="1" smtClean="0">
                <a:solidFill>
                  <a:srgbClr val="00B050"/>
                </a:solidFill>
                <a:latin typeface="Candy Round BTN Cond" pitchFamily="34" charset="0"/>
              </a:rPr>
              <a:t>ça</a:t>
            </a:r>
            <a:r>
              <a:rPr lang="en-US" sz="2400" i="1" dirty="0" smtClean="0">
                <a:solidFill>
                  <a:srgbClr val="00B050"/>
                </a:solidFill>
                <a:latin typeface="Candy Round BTN Cond" pitchFamily="34" charset="0"/>
              </a:rPr>
              <a:t>..</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Jean-Louis </a:t>
            </a:r>
            <a:r>
              <a:rPr lang="fr-FR" sz="4400" dirty="0" err="1" smtClean="0"/>
              <a:t>Vercher</a:t>
            </a:r>
            <a:endParaRPr lang="fr-FR" dirty="0"/>
          </a:p>
        </p:txBody>
      </p:sp>
      <p:sp>
        <p:nvSpPr>
          <p:cNvPr id="8" name="ZoneTexte 7"/>
          <p:cNvSpPr txBox="1"/>
          <p:nvPr/>
        </p:nvSpPr>
        <p:spPr>
          <a:xfrm>
            <a:off x="2195736" y="1772816"/>
            <a:ext cx="475252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 RACISME» ? </a:t>
            </a:r>
            <a:endParaRPr lang="fr-FR" sz="6600" dirty="0">
              <a:solidFill>
                <a:schemeClr val="bg1"/>
              </a:solidFill>
              <a:latin typeface="DS-Digital" pitchFamily="2" charset="0"/>
            </a:endParaRPr>
          </a:p>
        </p:txBody>
      </p:sp>
      <p:sp>
        <p:nvSpPr>
          <p:cNvPr id="9" name="Bulle ronde 8"/>
          <p:cNvSpPr/>
          <p:nvPr/>
        </p:nvSpPr>
        <p:spPr>
          <a:xfrm>
            <a:off x="4932040" y="4797152"/>
            <a:ext cx="1584176" cy="1440160"/>
          </a:xfrm>
          <a:prstGeom prst="wedgeEllipseCallout">
            <a:avLst>
              <a:gd name="adj1" fmla="val 52463"/>
              <a:gd name="adj2" fmla="val -3519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932040" y="5085184"/>
            <a:ext cx="1512168" cy="830997"/>
          </a:xfrm>
          <a:prstGeom prst="rect">
            <a:avLst/>
          </a:prstGeom>
          <a:noFill/>
        </p:spPr>
        <p:txBody>
          <a:bodyPr wrap="square" rtlCol="0">
            <a:spAutoFit/>
          </a:bodyPr>
          <a:lstStyle/>
          <a:p>
            <a:pPr algn="ctr"/>
            <a:r>
              <a:rPr lang="en-US" sz="2400" i="1" dirty="0" smtClean="0">
                <a:solidFill>
                  <a:srgbClr val="00B050"/>
                </a:solidFill>
                <a:latin typeface="Candy Round BTN Cond" pitchFamily="34" charset="0"/>
              </a:rPr>
              <a:t>Il ne </a:t>
            </a:r>
            <a:r>
              <a:rPr lang="en-US" sz="2400" i="1" dirty="0" err="1" smtClean="0">
                <a:solidFill>
                  <a:srgbClr val="00B050"/>
                </a:solidFill>
                <a:latin typeface="Candy Round BTN Cond" pitchFamily="34" charset="0"/>
              </a:rPr>
              <a:t>manquait</a:t>
            </a:r>
            <a:r>
              <a:rPr lang="en-US" sz="2400" i="1" dirty="0" smtClean="0">
                <a:solidFill>
                  <a:srgbClr val="00B050"/>
                </a:solidFill>
                <a:latin typeface="Candy Round BTN Cond" pitchFamily="34" charset="0"/>
              </a:rPr>
              <a:t> plus </a:t>
            </a:r>
            <a:r>
              <a:rPr lang="en-US" sz="2400" i="1" dirty="0" err="1" smtClean="0">
                <a:solidFill>
                  <a:srgbClr val="00B050"/>
                </a:solidFill>
                <a:latin typeface="Candy Round BTN Cond" pitchFamily="34" charset="0"/>
              </a:rPr>
              <a:t>que</a:t>
            </a:r>
            <a:r>
              <a:rPr lang="en-US" sz="2400" i="1" dirty="0" smtClean="0">
                <a:solidFill>
                  <a:srgbClr val="00B050"/>
                </a:solidFill>
                <a:latin typeface="Candy Round BTN Cond" pitchFamily="34" charset="0"/>
              </a:rPr>
              <a:t> </a:t>
            </a:r>
            <a:r>
              <a:rPr lang="en-US" sz="2400" i="1" dirty="0" err="1" smtClean="0">
                <a:solidFill>
                  <a:srgbClr val="00B050"/>
                </a:solidFill>
                <a:latin typeface="Candy Round BTN Cond" pitchFamily="34" charset="0"/>
              </a:rPr>
              <a:t>ça</a:t>
            </a:r>
            <a:r>
              <a:rPr lang="en-US" sz="2400" i="1" dirty="0" smtClean="0">
                <a:solidFill>
                  <a:srgbClr val="00B050"/>
                </a:solidFill>
                <a:latin typeface="Candy Round BTN Cond" pitchFamily="34" charset="0"/>
              </a:rPr>
              <a:t>…</a:t>
            </a:r>
            <a:endParaRPr lang="fr-FR" sz="2400" i="1" dirty="0">
              <a:solidFill>
                <a:srgbClr val="00B050"/>
              </a:solidFill>
              <a:latin typeface="Candy Round BTN Cond" pitchFamily="34" charset="0"/>
            </a:endParaRPr>
          </a:p>
        </p:txBody>
      </p:sp>
      <p:pic>
        <p:nvPicPr>
          <p:cNvPr id="11" name="Picture 2" descr="C:\Users\johny\Dropbox\Autres\Vallée de l'étrange\rea_232023_047.jpg"/>
          <p:cNvPicPr>
            <a:picLocks noChangeAspect="1" noChangeArrowheads="1"/>
          </p:cNvPicPr>
          <p:nvPr/>
        </p:nvPicPr>
        <p:blipFill>
          <a:blip r:embed="rId4" cstate="print"/>
          <a:srcRect/>
          <a:stretch>
            <a:fillRect/>
          </a:stretch>
        </p:blipFill>
        <p:spPr bwMode="auto">
          <a:xfrm>
            <a:off x="323528" y="2060848"/>
            <a:ext cx="6596272" cy="441076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Et le</a:t>
            </a:r>
            <a:endParaRPr lang="fr-FR" dirty="0"/>
          </a:p>
        </p:txBody>
      </p:sp>
      <p:sp>
        <p:nvSpPr>
          <p:cNvPr id="8" name="ZoneTexte 7"/>
          <p:cNvSpPr txBox="1"/>
          <p:nvPr/>
        </p:nvSpPr>
        <p:spPr>
          <a:xfrm>
            <a:off x="2195736" y="1772816"/>
            <a:ext cx="475252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MOUVEMENT ? </a:t>
            </a:r>
            <a:endParaRPr lang="fr-FR" sz="6600" dirty="0">
              <a:solidFill>
                <a:schemeClr val="bg1"/>
              </a:solidFill>
              <a:latin typeface="DS-Digital" pitchFamily="2" charset="0"/>
            </a:endParaRPr>
          </a:p>
        </p:txBody>
      </p:sp>
      <p:sp>
        <p:nvSpPr>
          <p:cNvPr id="9" name="Bulle ronde 8"/>
          <p:cNvSpPr/>
          <p:nvPr/>
        </p:nvSpPr>
        <p:spPr>
          <a:xfrm>
            <a:off x="4932040" y="4797152"/>
            <a:ext cx="1584176" cy="1440160"/>
          </a:xfrm>
          <a:prstGeom prst="wedgeEllipseCallout">
            <a:avLst>
              <a:gd name="adj1" fmla="val 52463"/>
              <a:gd name="adj2" fmla="val -3519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932040" y="5085184"/>
            <a:ext cx="1512168" cy="830997"/>
          </a:xfrm>
          <a:prstGeom prst="rect">
            <a:avLst/>
          </a:prstGeom>
          <a:noFill/>
        </p:spPr>
        <p:txBody>
          <a:bodyPr wrap="square" rtlCol="0">
            <a:spAutoFit/>
          </a:bodyPr>
          <a:lstStyle/>
          <a:p>
            <a:pPr algn="ctr"/>
            <a:r>
              <a:rPr lang="en-US" sz="2400" i="1" dirty="0" err="1" smtClean="0">
                <a:solidFill>
                  <a:srgbClr val="00B050"/>
                </a:solidFill>
                <a:latin typeface="Candy Round BTN Cond" pitchFamily="34" charset="0"/>
              </a:rPr>
              <a:t>Ça</a:t>
            </a:r>
            <a:r>
              <a:rPr lang="en-US" sz="2400" i="1" dirty="0" smtClean="0">
                <a:solidFill>
                  <a:srgbClr val="00B050"/>
                </a:solidFill>
                <a:latin typeface="Candy Round BTN Cond" pitchFamily="34" charset="0"/>
              </a:rPr>
              <a:t> </a:t>
            </a:r>
            <a:r>
              <a:rPr lang="en-US" sz="2400" i="1" dirty="0" err="1" smtClean="0">
                <a:solidFill>
                  <a:srgbClr val="00B050"/>
                </a:solidFill>
                <a:latin typeface="Candy Round BTN Cond" pitchFamily="34" charset="0"/>
              </a:rPr>
              <a:t>va</a:t>
            </a:r>
            <a:r>
              <a:rPr lang="en-US" sz="2400" i="1" dirty="0" smtClean="0">
                <a:solidFill>
                  <a:srgbClr val="00B050"/>
                </a:solidFill>
                <a:latin typeface="Candy Round BTN Cond" pitchFamily="34" charset="0"/>
              </a:rPr>
              <a:t> </a:t>
            </a:r>
            <a:r>
              <a:rPr lang="en-US" sz="2400" i="1" dirty="0" err="1" smtClean="0">
                <a:solidFill>
                  <a:srgbClr val="00B050"/>
                </a:solidFill>
                <a:latin typeface="Candy Round BTN Cond" pitchFamily="34" charset="0"/>
              </a:rPr>
              <a:t>être</a:t>
            </a:r>
            <a:r>
              <a:rPr lang="en-US" sz="2400" i="1" dirty="0" smtClean="0">
                <a:solidFill>
                  <a:srgbClr val="00B050"/>
                </a:solidFill>
                <a:latin typeface="Candy Round BTN Cond" pitchFamily="34" charset="0"/>
              </a:rPr>
              <a:t> </a:t>
            </a:r>
          </a:p>
          <a:p>
            <a:pPr algn="ctr"/>
            <a:r>
              <a:rPr lang="en-US" sz="2400" i="1" dirty="0" err="1" smtClean="0">
                <a:solidFill>
                  <a:srgbClr val="00B050"/>
                </a:solidFill>
                <a:latin typeface="Candy Round BTN Cond" pitchFamily="34" charset="0"/>
                <a:hlinkClick r:id="rId4"/>
              </a:rPr>
              <a:t>pire</a:t>
            </a:r>
            <a:r>
              <a:rPr lang="en-US" sz="2400" i="1" dirty="0" smtClean="0">
                <a:solidFill>
                  <a:srgbClr val="00B050"/>
                </a:solidFill>
                <a:latin typeface="Candy Round BTN Cond" pitchFamily="34" charset="0"/>
              </a:rPr>
              <a:t>…</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Humain ou</a:t>
            </a:r>
            <a:endParaRPr lang="fr-FR" dirty="0"/>
          </a:p>
        </p:txBody>
      </p:sp>
      <p:sp>
        <p:nvSpPr>
          <p:cNvPr id="8" name="ZoneTexte 7"/>
          <p:cNvSpPr txBox="1"/>
          <p:nvPr/>
        </p:nvSpPr>
        <p:spPr>
          <a:xfrm>
            <a:off x="2195736" y="1772816"/>
            <a:ext cx="475252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ROBOT ? </a:t>
            </a:r>
            <a:endParaRPr lang="fr-FR" sz="6600" dirty="0">
              <a:solidFill>
                <a:schemeClr val="bg1"/>
              </a:solidFill>
              <a:latin typeface="DS-Digital" pitchFamily="2" charset="0"/>
            </a:endParaRPr>
          </a:p>
        </p:txBody>
      </p:sp>
      <p:pic>
        <p:nvPicPr>
          <p:cNvPr id="15" name="Picture 2" descr="C:\Users\johny\Dropbox\Autres\Vallée de l'étrange\Alan_Turing_Aged_16.jpg"/>
          <p:cNvPicPr>
            <a:picLocks noChangeAspect="1" noChangeArrowheads="1"/>
          </p:cNvPicPr>
          <p:nvPr/>
        </p:nvPicPr>
        <p:blipFill>
          <a:blip r:embed="rId4" cstate="print"/>
          <a:srcRect/>
          <a:stretch>
            <a:fillRect/>
          </a:stretch>
        </p:blipFill>
        <p:spPr bwMode="auto">
          <a:xfrm>
            <a:off x="251520" y="2636912"/>
            <a:ext cx="2880320" cy="392150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To </a:t>
            </a:r>
            <a:r>
              <a:rPr lang="fr-FR" sz="4400" dirty="0" err="1" smtClean="0"/>
              <a:t>be</a:t>
            </a:r>
            <a:r>
              <a:rPr lang="fr-FR" sz="4400" dirty="0" smtClean="0"/>
              <a:t> or</a:t>
            </a:r>
            <a:endParaRPr lang="fr-FR" dirty="0"/>
          </a:p>
        </p:txBody>
      </p:sp>
      <p:sp>
        <p:nvSpPr>
          <p:cNvPr id="8" name="ZoneTexte 7"/>
          <p:cNvSpPr txBox="1"/>
          <p:nvPr/>
        </p:nvSpPr>
        <p:spPr>
          <a:xfrm>
            <a:off x="2195736" y="1772816"/>
            <a:ext cx="4752528"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NoT</a:t>
            </a:r>
            <a:r>
              <a:rPr lang="fr-FR" sz="6600" dirty="0" smtClean="0">
                <a:solidFill>
                  <a:schemeClr val="bg1"/>
                </a:solidFill>
                <a:latin typeface="DS-Digital" pitchFamily="2" charset="0"/>
              </a:rPr>
              <a:t> 2 B ? </a:t>
            </a:r>
            <a:endParaRPr lang="fr-FR" sz="6600" dirty="0">
              <a:solidFill>
                <a:schemeClr val="bg1"/>
              </a:solidFill>
              <a:latin typeface="DS-Digital" pitchFamily="2" charset="0"/>
            </a:endParaRPr>
          </a:p>
        </p:txBody>
      </p:sp>
      <p:pic>
        <p:nvPicPr>
          <p:cNvPr id="6148" name="Picture 4" descr="C:\Users\johny\Dropbox\Autres\Vallée de l'étrange\maxresdefault (1).jpg"/>
          <p:cNvPicPr>
            <a:picLocks noChangeAspect="1" noChangeArrowheads="1"/>
          </p:cNvPicPr>
          <p:nvPr/>
        </p:nvPicPr>
        <p:blipFill>
          <a:blip r:embed="rId4" cstate="print"/>
          <a:srcRect t="6166" b="5452"/>
          <a:stretch>
            <a:fillRect/>
          </a:stretch>
        </p:blipFill>
        <p:spPr bwMode="auto">
          <a:xfrm>
            <a:off x="467544" y="3068960"/>
            <a:ext cx="5400600" cy="2684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1475656" y="908720"/>
            <a:ext cx="6552728" cy="769441"/>
          </a:xfrm>
          <a:prstGeom prst="rect">
            <a:avLst/>
          </a:prstGeom>
          <a:noFill/>
        </p:spPr>
        <p:txBody>
          <a:bodyPr wrap="square" rtlCol="0">
            <a:spAutoFit/>
          </a:bodyPr>
          <a:lstStyle/>
          <a:p>
            <a:r>
              <a:rPr lang="fr-FR" sz="4400" dirty="0" smtClean="0"/>
              <a:t>To </a:t>
            </a:r>
            <a:r>
              <a:rPr lang="fr-FR" sz="4400" dirty="0" err="1" smtClean="0"/>
              <a:t>be</a:t>
            </a:r>
            <a:r>
              <a:rPr lang="fr-FR" sz="4400" dirty="0" smtClean="0"/>
              <a:t> or</a:t>
            </a:r>
            <a:endParaRPr lang="fr-FR" dirty="0"/>
          </a:p>
        </p:txBody>
      </p:sp>
      <p:sp>
        <p:nvSpPr>
          <p:cNvPr id="8" name="ZoneTexte 7"/>
          <p:cNvSpPr txBox="1"/>
          <p:nvPr/>
        </p:nvSpPr>
        <p:spPr>
          <a:xfrm>
            <a:off x="2195736" y="1772816"/>
            <a:ext cx="4752528"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NoT</a:t>
            </a:r>
            <a:r>
              <a:rPr lang="fr-FR" sz="6600" dirty="0" smtClean="0">
                <a:solidFill>
                  <a:schemeClr val="bg1"/>
                </a:solidFill>
                <a:latin typeface="DS-Digital" pitchFamily="2" charset="0"/>
              </a:rPr>
              <a:t> 2 B ? </a:t>
            </a:r>
            <a:endParaRPr lang="fr-FR" sz="6600" dirty="0">
              <a:solidFill>
                <a:schemeClr val="bg1"/>
              </a:solidFill>
              <a:latin typeface="DS-Digital" pitchFamily="2" charset="0"/>
            </a:endParaRPr>
          </a:p>
        </p:txBody>
      </p:sp>
      <p:pic>
        <p:nvPicPr>
          <p:cNvPr id="6148" name="Picture 4" descr="C:\Users\johny\Dropbox\Autres\Vallée de l'étrange\maxresdefault (1).jpg"/>
          <p:cNvPicPr>
            <a:picLocks noChangeAspect="1" noChangeArrowheads="1"/>
          </p:cNvPicPr>
          <p:nvPr/>
        </p:nvPicPr>
        <p:blipFill>
          <a:blip r:embed="rId4" cstate="print"/>
          <a:srcRect t="6166" b="5452"/>
          <a:stretch>
            <a:fillRect/>
          </a:stretch>
        </p:blipFill>
        <p:spPr bwMode="auto">
          <a:xfrm>
            <a:off x="467544" y="3068960"/>
            <a:ext cx="5400600" cy="2684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Bulle ronde 8"/>
          <p:cNvSpPr/>
          <p:nvPr/>
        </p:nvSpPr>
        <p:spPr>
          <a:xfrm>
            <a:off x="7236296" y="2276872"/>
            <a:ext cx="1584176" cy="1440160"/>
          </a:xfrm>
          <a:prstGeom prst="wedgeEllipseCallout">
            <a:avLst>
              <a:gd name="adj1" fmla="val -8465"/>
              <a:gd name="adj2" fmla="val 5474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308304" y="2780928"/>
            <a:ext cx="1512168" cy="461665"/>
          </a:xfrm>
          <a:prstGeom prst="rect">
            <a:avLst/>
          </a:prstGeom>
          <a:noFill/>
        </p:spPr>
        <p:txBody>
          <a:bodyPr wrap="square" rtlCol="0">
            <a:spAutoFit/>
          </a:bodyPr>
          <a:lstStyle/>
          <a:p>
            <a:pPr algn="ctr"/>
            <a:r>
              <a:rPr lang="en-US" sz="2400" i="1" dirty="0" smtClean="0">
                <a:solidFill>
                  <a:srgbClr val="00B050"/>
                </a:solidFill>
                <a:latin typeface="Candy Round BTN Cond" pitchFamily="34" charset="0"/>
              </a:rPr>
              <a:t>Je </a:t>
            </a:r>
            <a:r>
              <a:rPr lang="en-US" sz="2400" i="1" dirty="0" err="1" smtClean="0">
                <a:solidFill>
                  <a:srgbClr val="00B050"/>
                </a:solidFill>
                <a:latin typeface="Candy Round BTN Cond" pitchFamily="34" charset="0"/>
              </a:rPr>
              <a:t>dirais</a:t>
            </a:r>
            <a:endParaRPr lang="en-US" sz="2400" i="1" dirty="0" smtClean="0">
              <a:solidFill>
                <a:srgbClr val="00B050"/>
              </a:solidFill>
              <a:latin typeface="Candy Round BTN Cond" pitchFamily="34" charset="0"/>
            </a:endParaRPr>
          </a:p>
        </p:txBody>
      </p:sp>
      <p:sp>
        <p:nvSpPr>
          <p:cNvPr id="12" name="Bulle ronde 11"/>
          <p:cNvSpPr/>
          <p:nvPr/>
        </p:nvSpPr>
        <p:spPr>
          <a:xfrm>
            <a:off x="5148064" y="4509120"/>
            <a:ext cx="1584176" cy="1440160"/>
          </a:xfrm>
          <a:prstGeom prst="wedgeEllipseCallout">
            <a:avLst>
              <a:gd name="adj1" fmla="val 54066"/>
              <a:gd name="adj2" fmla="val -1227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148064" y="4725144"/>
            <a:ext cx="1512168" cy="1015663"/>
          </a:xfrm>
          <a:prstGeom prst="rect">
            <a:avLst/>
          </a:prstGeom>
          <a:noFill/>
        </p:spPr>
        <p:txBody>
          <a:bodyPr wrap="square" rtlCol="0">
            <a:spAutoFit/>
          </a:bodyPr>
          <a:lstStyle/>
          <a:p>
            <a:pPr algn="ctr"/>
            <a:r>
              <a:rPr lang="en-US" sz="6000" i="1" dirty="0" smtClean="0">
                <a:solidFill>
                  <a:srgbClr val="00B050"/>
                </a:solidFill>
                <a:latin typeface="Candy Round BTN Cond" pitchFamily="34" charset="0"/>
              </a:rPr>
              <a:t>42</a:t>
            </a:r>
            <a:endParaRPr lang="fr-FR" sz="60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83768" y="908720"/>
            <a:ext cx="5544616" cy="769441"/>
          </a:xfrm>
          <a:prstGeom prst="rect">
            <a:avLst/>
          </a:prstGeom>
          <a:noFill/>
        </p:spPr>
        <p:txBody>
          <a:bodyPr wrap="square" rtlCol="0">
            <a:spAutoFit/>
          </a:bodyPr>
          <a:lstStyle/>
          <a:p>
            <a:r>
              <a:rPr lang="fr-FR" sz="4400" dirty="0" smtClean="0"/>
              <a:t>Vos</a:t>
            </a:r>
            <a:endParaRPr lang="fr-FR" dirty="0"/>
          </a:p>
        </p:txBody>
      </p:sp>
      <p:sp>
        <p:nvSpPr>
          <p:cNvPr id="8" name="ZoneTexte 7"/>
          <p:cNvSpPr txBox="1"/>
          <p:nvPr/>
        </p:nvSpPr>
        <p:spPr>
          <a:xfrm>
            <a:off x="2195736" y="1772816"/>
            <a:ext cx="4752528" cy="1107996"/>
          </a:xfrm>
          <a:prstGeom prst="rect">
            <a:avLst/>
          </a:prstGeom>
          <a:noFill/>
        </p:spPr>
        <p:txBody>
          <a:bodyPr wrap="square" rtlCol="0">
            <a:spAutoFit/>
          </a:bodyPr>
          <a:lstStyle/>
          <a:p>
            <a:pPr algn="r"/>
            <a:r>
              <a:rPr lang="fr-FR" sz="6600" dirty="0" smtClean="0">
                <a:solidFill>
                  <a:schemeClr val="bg1"/>
                </a:solidFill>
                <a:latin typeface="DS-Digital" pitchFamily="2" charset="0"/>
              </a:rPr>
              <a:t>QUESTIONS </a:t>
            </a:r>
            <a:endParaRPr lang="fr-FR" sz="6600" dirty="0">
              <a:solidFill>
                <a:schemeClr val="bg1"/>
              </a:solidFill>
              <a:latin typeface="DS-Digital" pitchFamily="2" charset="0"/>
            </a:endParaRPr>
          </a:p>
        </p:txBody>
      </p:sp>
      <p:sp>
        <p:nvSpPr>
          <p:cNvPr id="12" name="Bulle ronde 11"/>
          <p:cNvSpPr/>
          <p:nvPr/>
        </p:nvSpPr>
        <p:spPr>
          <a:xfrm>
            <a:off x="5148064" y="4509120"/>
            <a:ext cx="1584176" cy="1440160"/>
          </a:xfrm>
          <a:prstGeom prst="wedgeEllipseCallout">
            <a:avLst>
              <a:gd name="adj1" fmla="val 54066"/>
              <a:gd name="adj2" fmla="val -1227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148064" y="4725144"/>
            <a:ext cx="1512168" cy="830997"/>
          </a:xfrm>
          <a:prstGeom prst="rect">
            <a:avLst/>
          </a:prstGeom>
          <a:noFill/>
        </p:spPr>
        <p:txBody>
          <a:bodyPr wrap="square" rtlCol="0">
            <a:spAutoFit/>
          </a:bodyPr>
          <a:lstStyle/>
          <a:p>
            <a:pPr algn="ctr"/>
            <a:r>
              <a:rPr lang="en-US" sz="2400" i="1" dirty="0" smtClean="0">
                <a:solidFill>
                  <a:srgbClr val="00B050"/>
                </a:solidFill>
                <a:latin typeface="Candy Round BTN Cond" pitchFamily="34" charset="0"/>
              </a:rPr>
              <a:t>Je </a:t>
            </a:r>
            <a:r>
              <a:rPr lang="en-US" sz="2400" i="1" dirty="0" err="1" smtClean="0">
                <a:solidFill>
                  <a:srgbClr val="00B050"/>
                </a:solidFill>
                <a:latin typeface="Candy Round BTN Cond" pitchFamily="34" charset="0"/>
              </a:rPr>
              <a:t>m’ennuie</a:t>
            </a:r>
            <a:endParaRPr lang="en-US" sz="2400" i="1" dirty="0" smtClean="0">
              <a:solidFill>
                <a:srgbClr val="00B050"/>
              </a:solidFill>
              <a:latin typeface="Candy Round BTN Cond" pitchFamily="34" charset="0"/>
            </a:endParaRPr>
          </a:p>
          <a:p>
            <a:pPr algn="ctr"/>
            <a:r>
              <a:rPr lang="en-US" sz="2400" i="1" dirty="0" smtClean="0">
                <a:solidFill>
                  <a:srgbClr val="00B050"/>
                </a:solidFill>
                <a:latin typeface="Candy Round BTN Cond" pitchFamily="34" charset="0"/>
              </a:rPr>
              <a:t>Déjà…</a:t>
            </a:r>
            <a:endParaRPr lang="fr-FR" sz="2400" i="1" dirty="0">
              <a:solidFill>
                <a:srgbClr val="00B050"/>
              </a:solidFill>
              <a:latin typeface="Candy Round BTN Con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908720"/>
            <a:ext cx="3995936" cy="769441"/>
          </a:xfrm>
          <a:prstGeom prst="rect">
            <a:avLst/>
          </a:prstGeom>
          <a:noFill/>
        </p:spPr>
        <p:txBody>
          <a:bodyPr wrap="square" rtlCol="0">
            <a:spAutoFit/>
          </a:bodyPr>
          <a:lstStyle/>
          <a:p>
            <a:r>
              <a:rPr lang="fr-FR" sz="4400" dirty="0"/>
              <a:t>Karel</a:t>
            </a:r>
            <a:r>
              <a:rPr lang="fr-FR" dirty="0"/>
              <a:t> </a:t>
            </a:r>
          </a:p>
        </p:txBody>
      </p:sp>
      <p:sp>
        <p:nvSpPr>
          <p:cNvPr id="8" name="ZoneTexte 7"/>
          <p:cNvSpPr txBox="1"/>
          <p:nvPr/>
        </p:nvSpPr>
        <p:spPr>
          <a:xfrm>
            <a:off x="2195736" y="1772816"/>
            <a:ext cx="3528392"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Čapek</a:t>
            </a:r>
            <a:endParaRPr lang="fr-FR" sz="6600" dirty="0">
              <a:solidFill>
                <a:schemeClr val="bg1"/>
              </a:solidFill>
              <a:latin typeface="DS-Digital" pitchFamily="2" charset="0"/>
            </a:endParaRPr>
          </a:p>
        </p:txBody>
      </p:sp>
      <p:sp>
        <p:nvSpPr>
          <p:cNvPr id="9" name="ZoneTexte 8"/>
          <p:cNvSpPr txBox="1"/>
          <p:nvPr/>
        </p:nvSpPr>
        <p:spPr>
          <a:xfrm>
            <a:off x="2987824" y="2924944"/>
            <a:ext cx="5184576" cy="369332"/>
          </a:xfrm>
          <a:prstGeom prst="rect">
            <a:avLst/>
          </a:prstGeom>
          <a:noFill/>
        </p:spPr>
        <p:txBody>
          <a:bodyPr wrap="square" rtlCol="0">
            <a:spAutoFit/>
          </a:bodyPr>
          <a:lstStyle/>
          <a:p>
            <a:pPr algn="ctr"/>
            <a:r>
              <a:rPr lang="en-US" i="1" dirty="0" smtClean="0">
                <a:solidFill>
                  <a:schemeClr val="bg1"/>
                </a:solidFill>
              </a:rPr>
              <a:t>“Nothing is stranger to man than his own image.”</a:t>
            </a:r>
            <a:endParaRPr lang="fr-FR" i="1" dirty="0">
              <a:solidFill>
                <a:schemeClr val="bg1"/>
              </a:solidFill>
            </a:endParaRPr>
          </a:p>
        </p:txBody>
      </p:sp>
      <p:pic>
        <p:nvPicPr>
          <p:cNvPr id="3074" name="Picture 2" descr="C:\Users\johny\Dropbox\Autres\Vallée de l'étrange\344.jpg"/>
          <p:cNvPicPr>
            <a:picLocks noChangeAspect="1" noChangeArrowheads="1"/>
          </p:cNvPicPr>
          <p:nvPr/>
        </p:nvPicPr>
        <p:blipFill>
          <a:blip r:embed="rId3" cstate="print"/>
          <a:srcRect/>
          <a:stretch>
            <a:fillRect/>
          </a:stretch>
        </p:blipFill>
        <p:spPr bwMode="auto">
          <a:xfrm>
            <a:off x="539552" y="3429000"/>
            <a:ext cx="5400600" cy="31550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908720"/>
            <a:ext cx="3995936" cy="769441"/>
          </a:xfrm>
          <a:prstGeom prst="rect">
            <a:avLst/>
          </a:prstGeom>
          <a:noFill/>
        </p:spPr>
        <p:txBody>
          <a:bodyPr wrap="square" rtlCol="0">
            <a:spAutoFit/>
          </a:bodyPr>
          <a:lstStyle/>
          <a:p>
            <a:r>
              <a:rPr lang="fr-FR" sz="4400" dirty="0"/>
              <a:t>Karel</a:t>
            </a:r>
            <a:r>
              <a:rPr lang="fr-FR" dirty="0"/>
              <a:t> </a:t>
            </a:r>
          </a:p>
        </p:txBody>
      </p:sp>
      <p:sp>
        <p:nvSpPr>
          <p:cNvPr id="8" name="ZoneTexte 7"/>
          <p:cNvSpPr txBox="1"/>
          <p:nvPr/>
        </p:nvSpPr>
        <p:spPr>
          <a:xfrm>
            <a:off x="2195736" y="1772816"/>
            <a:ext cx="3528392"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Čapek</a:t>
            </a:r>
            <a:endParaRPr lang="fr-FR" sz="6600" dirty="0">
              <a:solidFill>
                <a:schemeClr val="bg1"/>
              </a:solidFill>
              <a:latin typeface="DS-Digital" pitchFamily="2" charset="0"/>
            </a:endParaRPr>
          </a:p>
        </p:txBody>
      </p:sp>
      <p:sp>
        <p:nvSpPr>
          <p:cNvPr id="9" name="ZoneTexte 8"/>
          <p:cNvSpPr txBox="1"/>
          <p:nvPr/>
        </p:nvSpPr>
        <p:spPr>
          <a:xfrm>
            <a:off x="2987824" y="2924944"/>
            <a:ext cx="5184576" cy="369332"/>
          </a:xfrm>
          <a:prstGeom prst="rect">
            <a:avLst/>
          </a:prstGeom>
          <a:noFill/>
        </p:spPr>
        <p:txBody>
          <a:bodyPr wrap="square" rtlCol="0">
            <a:spAutoFit/>
          </a:bodyPr>
          <a:lstStyle/>
          <a:p>
            <a:pPr algn="ctr"/>
            <a:r>
              <a:rPr lang="en-US" i="1" dirty="0" smtClean="0">
                <a:solidFill>
                  <a:schemeClr val="bg1"/>
                </a:solidFill>
              </a:rPr>
              <a:t>“Nothing is stranger to man than his own image.”</a:t>
            </a:r>
            <a:endParaRPr lang="fr-FR" i="1" dirty="0">
              <a:solidFill>
                <a:schemeClr val="bg1"/>
              </a:solidFill>
            </a:endParaRPr>
          </a:p>
        </p:txBody>
      </p:sp>
      <p:pic>
        <p:nvPicPr>
          <p:cNvPr id="3074" name="Picture 2" descr="C:\Users\johny\Dropbox\Autres\Vallée de l'étrange\344.jpg"/>
          <p:cNvPicPr>
            <a:picLocks noChangeAspect="1" noChangeArrowheads="1"/>
          </p:cNvPicPr>
          <p:nvPr/>
        </p:nvPicPr>
        <p:blipFill>
          <a:blip r:embed="rId3" cstate="print"/>
          <a:srcRect/>
          <a:stretch>
            <a:fillRect/>
          </a:stretch>
        </p:blipFill>
        <p:spPr bwMode="auto">
          <a:xfrm>
            <a:off x="539552" y="3429000"/>
            <a:ext cx="5400600" cy="3155086"/>
          </a:xfrm>
          <a:prstGeom prst="rect">
            <a:avLst/>
          </a:prstGeom>
          <a:noFill/>
        </p:spPr>
      </p:pic>
      <p:sp>
        <p:nvSpPr>
          <p:cNvPr id="10" name="ZoneTexte 9"/>
          <p:cNvSpPr txBox="1"/>
          <p:nvPr/>
        </p:nvSpPr>
        <p:spPr>
          <a:xfrm rot="20193417">
            <a:off x="6327865" y="5103642"/>
            <a:ext cx="3001459" cy="1107996"/>
          </a:xfrm>
          <a:prstGeom prst="rect">
            <a:avLst/>
          </a:prstGeom>
          <a:noFill/>
          <a:ln w="38100">
            <a:solidFill>
              <a:srgbClr val="C00000"/>
            </a:solidFill>
          </a:ln>
        </p:spPr>
        <p:txBody>
          <a:bodyPr wrap="square" rtlCol="0">
            <a:spAutoFit/>
          </a:bodyPr>
          <a:lstStyle/>
          <a:p>
            <a:pPr algn="r"/>
            <a:r>
              <a:rPr lang="fr-FR" sz="6600" dirty="0" smtClean="0">
                <a:solidFill>
                  <a:srgbClr val="C00000"/>
                </a:solidFill>
                <a:latin typeface="Stencil" pitchFamily="82" charset="0"/>
                <a:ea typeface="Fallout Font" pitchFamily="2" charset="0"/>
              </a:rPr>
              <a:t>ROBOT</a:t>
            </a:r>
            <a:endParaRPr lang="fr-FR" sz="6600" dirty="0">
              <a:solidFill>
                <a:srgbClr val="C00000"/>
              </a:solidFill>
              <a:latin typeface="Stencil" pitchFamily="82" charset="0"/>
              <a:ea typeface="Fallout Fon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3"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908720"/>
            <a:ext cx="3995936" cy="769441"/>
          </a:xfrm>
          <a:prstGeom prst="rect">
            <a:avLst/>
          </a:prstGeom>
          <a:noFill/>
        </p:spPr>
        <p:txBody>
          <a:bodyPr wrap="square" rtlCol="0">
            <a:spAutoFit/>
          </a:bodyPr>
          <a:lstStyle/>
          <a:p>
            <a:r>
              <a:rPr lang="fr-FR" sz="4400" dirty="0"/>
              <a:t>Karel</a:t>
            </a:r>
            <a:r>
              <a:rPr lang="fr-FR" dirty="0"/>
              <a:t> </a:t>
            </a:r>
          </a:p>
        </p:txBody>
      </p:sp>
      <p:sp>
        <p:nvSpPr>
          <p:cNvPr id="9" name="ZoneTexte 8"/>
          <p:cNvSpPr txBox="1"/>
          <p:nvPr/>
        </p:nvSpPr>
        <p:spPr>
          <a:xfrm>
            <a:off x="467544" y="2924944"/>
            <a:ext cx="5184576" cy="369332"/>
          </a:xfrm>
          <a:prstGeom prst="rect">
            <a:avLst/>
          </a:prstGeom>
          <a:noFill/>
        </p:spPr>
        <p:txBody>
          <a:bodyPr wrap="square" rtlCol="0">
            <a:spAutoFit/>
          </a:bodyPr>
          <a:lstStyle/>
          <a:p>
            <a:pPr algn="r"/>
            <a:r>
              <a:rPr lang="en-US" i="1" dirty="0" err="1" smtClean="0">
                <a:solidFill>
                  <a:schemeClr val="bg1"/>
                </a:solidFill>
              </a:rPr>
              <a:t>Rossum's</a:t>
            </a:r>
            <a:r>
              <a:rPr lang="en-US" i="1" dirty="0" smtClean="0">
                <a:solidFill>
                  <a:schemeClr val="bg1"/>
                </a:solidFill>
              </a:rPr>
              <a:t> Universal Robots &gt; NY 1922</a:t>
            </a:r>
            <a:endParaRPr lang="fr-FR" i="1" dirty="0">
              <a:solidFill>
                <a:schemeClr val="bg1"/>
              </a:solidFill>
            </a:endParaRPr>
          </a:p>
        </p:txBody>
      </p:sp>
      <p:pic>
        <p:nvPicPr>
          <p:cNvPr id="3074" name="Picture 2" descr="C:\Users\johny\Dropbox\Autres\Vallée de l'étrange\344.jpg"/>
          <p:cNvPicPr>
            <a:picLocks noChangeAspect="1" noChangeArrowheads="1"/>
          </p:cNvPicPr>
          <p:nvPr/>
        </p:nvPicPr>
        <p:blipFill>
          <a:blip r:embed="rId4" cstate="print"/>
          <a:srcRect/>
          <a:stretch>
            <a:fillRect/>
          </a:stretch>
        </p:blipFill>
        <p:spPr bwMode="auto">
          <a:xfrm>
            <a:off x="539552" y="3429000"/>
            <a:ext cx="5400600" cy="3155086"/>
          </a:xfrm>
          <a:prstGeom prst="rect">
            <a:avLst/>
          </a:prstGeom>
          <a:noFill/>
        </p:spPr>
      </p:pic>
      <p:sp>
        <p:nvSpPr>
          <p:cNvPr id="10" name="ZoneTexte 9"/>
          <p:cNvSpPr txBox="1"/>
          <p:nvPr/>
        </p:nvSpPr>
        <p:spPr>
          <a:xfrm rot="20193417">
            <a:off x="6327865" y="5103642"/>
            <a:ext cx="3001459" cy="1107996"/>
          </a:xfrm>
          <a:prstGeom prst="rect">
            <a:avLst/>
          </a:prstGeom>
          <a:noFill/>
          <a:ln w="38100">
            <a:solidFill>
              <a:srgbClr val="C00000"/>
            </a:solidFill>
          </a:ln>
        </p:spPr>
        <p:txBody>
          <a:bodyPr wrap="square" rtlCol="0">
            <a:spAutoFit/>
          </a:bodyPr>
          <a:lstStyle/>
          <a:p>
            <a:pPr algn="r"/>
            <a:r>
              <a:rPr lang="fr-FR" sz="6600" dirty="0" smtClean="0">
                <a:solidFill>
                  <a:srgbClr val="C00000"/>
                </a:solidFill>
                <a:latin typeface="Stencil" pitchFamily="82" charset="0"/>
                <a:ea typeface="Fallout Font" pitchFamily="2" charset="0"/>
              </a:rPr>
              <a:t>ROBOT</a:t>
            </a:r>
            <a:endParaRPr lang="fr-FR" sz="6600" dirty="0">
              <a:solidFill>
                <a:srgbClr val="C00000"/>
              </a:solidFill>
              <a:latin typeface="Stencil" pitchFamily="82" charset="0"/>
              <a:ea typeface="Fallout Font" pitchFamily="2" charset="0"/>
            </a:endParaRPr>
          </a:p>
        </p:txBody>
      </p:sp>
      <p:pic>
        <p:nvPicPr>
          <p:cNvPr id="6146" name="Picture 2" descr="C:\Users\johny\Dropbox\Autres\Vallée de l'étrange\R.U.R._by_Karel_Čapek_1939.jpg"/>
          <p:cNvPicPr>
            <a:picLocks noChangeAspect="1" noChangeArrowheads="1"/>
          </p:cNvPicPr>
          <p:nvPr/>
        </p:nvPicPr>
        <p:blipFill>
          <a:blip r:embed="rId5" cstate="print"/>
          <a:srcRect/>
          <a:stretch>
            <a:fillRect/>
          </a:stretch>
        </p:blipFill>
        <p:spPr bwMode="auto">
          <a:xfrm>
            <a:off x="4788024" y="-19399"/>
            <a:ext cx="4355976" cy="6877399"/>
          </a:xfrm>
          <a:prstGeom prst="rect">
            <a:avLst/>
          </a:prstGeom>
          <a:noFill/>
        </p:spPr>
      </p:pic>
      <p:sp>
        <p:nvSpPr>
          <p:cNvPr id="8" name="ZoneTexte 7"/>
          <p:cNvSpPr txBox="1"/>
          <p:nvPr/>
        </p:nvSpPr>
        <p:spPr>
          <a:xfrm>
            <a:off x="2195736" y="1772816"/>
            <a:ext cx="2592288"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Čapek</a:t>
            </a:r>
            <a:endParaRPr lang="fr-FR" sz="6600" dirty="0">
              <a:solidFill>
                <a:schemeClr val="bg1"/>
              </a:solidFill>
              <a:latin typeface="DS-Digital"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908720"/>
            <a:ext cx="1368152" cy="1046440"/>
          </a:xfrm>
          <a:prstGeom prst="rect">
            <a:avLst/>
          </a:prstGeom>
          <a:noFill/>
        </p:spPr>
        <p:txBody>
          <a:bodyPr wrap="square" rtlCol="0">
            <a:spAutoFit/>
          </a:bodyPr>
          <a:lstStyle/>
          <a:p>
            <a:r>
              <a:rPr lang="fr-FR" sz="4400" dirty="0"/>
              <a:t>Karel</a:t>
            </a:r>
            <a:r>
              <a:rPr lang="fr-FR" dirty="0"/>
              <a:t> </a:t>
            </a:r>
          </a:p>
        </p:txBody>
      </p:sp>
      <p:sp>
        <p:nvSpPr>
          <p:cNvPr id="8" name="ZoneTexte 7"/>
          <p:cNvSpPr txBox="1"/>
          <p:nvPr/>
        </p:nvSpPr>
        <p:spPr>
          <a:xfrm>
            <a:off x="2195736" y="1772816"/>
            <a:ext cx="3528392"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Čapek</a:t>
            </a:r>
            <a:endParaRPr lang="fr-FR" sz="6600" dirty="0">
              <a:solidFill>
                <a:schemeClr val="bg1"/>
              </a:solidFill>
              <a:latin typeface="DS-Digital" pitchFamily="2" charset="0"/>
            </a:endParaRPr>
          </a:p>
        </p:txBody>
      </p:sp>
      <p:pic>
        <p:nvPicPr>
          <p:cNvPr id="3074" name="Picture 2" descr="C:\Users\johny\Dropbox\Autres\Vallée de l'étrange\344.jpg"/>
          <p:cNvPicPr>
            <a:picLocks noChangeAspect="1" noChangeArrowheads="1"/>
          </p:cNvPicPr>
          <p:nvPr/>
        </p:nvPicPr>
        <p:blipFill>
          <a:blip r:embed="rId3" cstate="print"/>
          <a:srcRect/>
          <a:stretch>
            <a:fillRect/>
          </a:stretch>
        </p:blipFill>
        <p:spPr bwMode="auto">
          <a:xfrm>
            <a:off x="539552" y="3429000"/>
            <a:ext cx="5400600" cy="3155086"/>
          </a:xfrm>
          <a:prstGeom prst="rect">
            <a:avLst/>
          </a:prstGeom>
          <a:noFill/>
        </p:spPr>
      </p:pic>
      <p:sp>
        <p:nvSpPr>
          <p:cNvPr id="10" name="ZoneTexte 9"/>
          <p:cNvSpPr txBox="1"/>
          <p:nvPr/>
        </p:nvSpPr>
        <p:spPr>
          <a:xfrm rot="20193417">
            <a:off x="6327865" y="5103642"/>
            <a:ext cx="3001459" cy="1107996"/>
          </a:xfrm>
          <a:prstGeom prst="rect">
            <a:avLst/>
          </a:prstGeom>
          <a:noFill/>
          <a:ln w="38100">
            <a:solidFill>
              <a:srgbClr val="C00000"/>
            </a:solidFill>
          </a:ln>
        </p:spPr>
        <p:txBody>
          <a:bodyPr wrap="square" rtlCol="0">
            <a:spAutoFit/>
          </a:bodyPr>
          <a:lstStyle/>
          <a:p>
            <a:pPr algn="r"/>
            <a:r>
              <a:rPr lang="fr-FR" sz="6600" dirty="0" smtClean="0">
                <a:solidFill>
                  <a:srgbClr val="C00000"/>
                </a:solidFill>
                <a:latin typeface="Stencil" pitchFamily="82" charset="0"/>
                <a:ea typeface="Fallout Font" pitchFamily="2" charset="0"/>
              </a:rPr>
              <a:t>ROBOT</a:t>
            </a:r>
            <a:endParaRPr lang="fr-FR" sz="6600" dirty="0">
              <a:solidFill>
                <a:srgbClr val="C00000"/>
              </a:solidFill>
              <a:latin typeface="Stencil" pitchFamily="82" charset="0"/>
              <a:ea typeface="Fallout Font" pitchFamily="2" charset="0"/>
            </a:endParaRPr>
          </a:p>
        </p:txBody>
      </p:sp>
      <p:sp>
        <p:nvSpPr>
          <p:cNvPr id="11" name="Rectangle 10"/>
          <p:cNvSpPr/>
          <p:nvPr/>
        </p:nvSpPr>
        <p:spPr>
          <a:xfrm>
            <a:off x="3779912" y="836712"/>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y\Dropbox\Autres\Vallée de l'étrange\925728ce5e423a0a62fed6a07984a555.jpg"/>
          <p:cNvPicPr>
            <a:picLocks noChangeAspect="1" noChangeArrowheads="1"/>
          </p:cNvPicPr>
          <p:nvPr/>
        </p:nvPicPr>
        <p:blipFill>
          <a:blip r:embed="rId2" cstate="print"/>
          <a:srcRect/>
          <a:stretch>
            <a:fillRect/>
          </a:stretch>
        </p:blipFill>
        <p:spPr bwMode="auto">
          <a:xfrm>
            <a:off x="0" y="1712949"/>
            <a:ext cx="9144000" cy="5145051"/>
          </a:xfrm>
          <a:prstGeom prst="rect">
            <a:avLst/>
          </a:prstGeom>
          <a:noFill/>
        </p:spPr>
      </p:pic>
      <p:sp>
        <p:nvSpPr>
          <p:cNvPr id="5" name="ZoneTexte 4"/>
          <p:cNvSpPr txBox="1"/>
          <p:nvPr/>
        </p:nvSpPr>
        <p:spPr>
          <a:xfrm>
            <a:off x="179512" y="476672"/>
            <a:ext cx="3995936" cy="369332"/>
          </a:xfrm>
          <a:prstGeom prst="rect">
            <a:avLst/>
          </a:prstGeom>
          <a:noFill/>
        </p:spPr>
        <p:txBody>
          <a:bodyPr wrap="square" rtlCol="0">
            <a:spAutoFit/>
          </a:bodyPr>
          <a:lstStyle/>
          <a:p>
            <a:r>
              <a:rPr lang="fr-FR" dirty="0" smtClean="0"/>
              <a:t>Benoit CARON</a:t>
            </a:r>
            <a:endParaRPr lang="fr-FR" dirty="0"/>
          </a:p>
        </p:txBody>
      </p:sp>
      <p:sp>
        <p:nvSpPr>
          <p:cNvPr id="6" name="ZoneTexte 5"/>
          <p:cNvSpPr txBox="1"/>
          <p:nvPr/>
        </p:nvSpPr>
        <p:spPr>
          <a:xfrm>
            <a:off x="4932040" y="476672"/>
            <a:ext cx="3995936" cy="369332"/>
          </a:xfrm>
          <a:prstGeom prst="rect">
            <a:avLst/>
          </a:prstGeom>
          <a:noFill/>
        </p:spPr>
        <p:txBody>
          <a:bodyPr wrap="square" rtlCol="0">
            <a:spAutoFit/>
          </a:bodyPr>
          <a:lstStyle/>
          <a:p>
            <a:pPr algn="r"/>
            <a:r>
              <a:rPr lang="fr-FR" dirty="0" smtClean="0"/>
              <a:t>18 Mai 2019</a:t>
            </a:r>
            <a:endParaRPr lang="fr-FR" dirty="0"/>
          </a:p>
        </p:txBody>
      </p:sp>
      <p:sp>
        <p:nvSpPr>
          <p:cNvPr id="7" name="ZoneTexte 6"/>
          <p:cNvSpPr txBox="1"/>
          <p:nvPr/>
        </p:nvSpPr>
        <p:spPr>
          <a:xfrm>
            <a:off x="2411760" y="908720"/>
            <a:ext cx="1368152" cy="1046440"/>
          </a:xfrm>
          <a:prstGeom prst="rect">
            <a:avLst/>
          </a:prstGeom>
          <a:noFill/>
        </p:spPr>
        <p:txBody>
          <a:bodyPr wrap="square" rtlCol="0">
            <a:spAutoFit/>
          </a:bodyPr>
          <a:lstStyle/>
          <a:p>
            <a:r>
              <a:rPr lang="fr-FR" sz="4400" dirty="0" smtClean="0"/>
              <a:t>Josef</a:t>
            </a:r>
            <a:r>
              <a:rPr lang="fr-FR" dirty="0"/>
              <a:t> </a:t>
            </a:r>
          </a:p>
        </p:txBody>
      </p:sp>
      <p:sp>
        <p:nvSpPr>
          <p:cNvPr id="8" name="ZoneTexte 7"/>
          <p:cNvSpPr txBox="1"/>
          <p:nvPr/>
        </p:nvSpPr>
        <p:spPr>
          <a:xfrm>
            <a:off x="2195736" y="1772816"/>
            <a:ext cx="3528392" cy="1107996"/>
          </a:xfrm>
          <a:prstGeom prst="rect">
            <a:avLst/>
          </a:prstGeom>
          <a:noFill/>
        </p:spPr>
        <p:txBody>
          <a:bodyPr wrap="square" rtlCol="0">
            <a:spAutoFit/>
          </a:bodyPr>
          <a:lstStyle/>
          <a:p>
            <a:pPr algn="r"/>
            <a:r>
              <a:rPr lang="fr-FR" sz="6600" dirty="0" err="1" smtClean="0">
                <a:solidFill>
                  <a:schemeClr val="bg1"/>
                </a:solidFill>
                <a:latin typeface="DS-Digital" pitchFamily="2" charset="0"/>
              </a:rPr>
              <a:t>Čapek</a:t>
            </a:r>
            <a:endParaRPr lang="fr-FR" sz="6600" dirty="0">
              <a:solidFill>
                <a:schemeClr val="bg1"/>
              </a:solidFill>
              <a:latin typeface="DS-Digital" pitchFamily="2" charset="0"/>
            </a:endParaRPr>
          </a:p>
        </p:txBody>
      </p:sp>
      <p:sp>
        <p:nvSpPr>
          <p:cNvPr id="9" name="ZoneTexte 8"/>
          <p:cNvSpPr txBox="1"/>
          <p:nvPr/>
        </p:nvSpPr>
        <p:spPr>
          <a:xfrm>
            <a:off x="2123728" y="6093296"/>
            <a:ext cx="4752528" cy="369332"/>
          </a:xfrm>
          <a:prstGeom prst="rect">
            <a:avLst/>
          </a:prstGeom>
          <a:noFill/>
        </p:spPr>
        <p:txBody>
          <a:bodyPr wrap="square" rtlCol="0">
            <a:spAutoFit/>
          </a:bodyPr>
          <a:lstStyle/>
          <a:p>
            <a:pPr algn="ctr"/>
            <a:r>
              <a:rPr lang="en-US" i="1" dirty="0" smtClean="0">
                <a:solidFill>
                  <a:schemeClr val="bg1"/>
                </a:solidFill>
              </a:rPr>
              <a:t>Le grand Frère (</a:t>
            </a:r>
            <a:r>
              <a:rPr lang="en-US" i="1" dirty="0" err="1" smtClean="0">
                <a:solidFill>
                  <a:schemeClr val="bg1"/>
                </a:solidFill>
              </a:rPr>
              <a:t>peintre</a:t>
            </a:r>
            <a:r>
              <a:rPr lang="en-US" i="1" dirty="0" smtClean="0">
                <a:solidFill>
                  <a:schemeClr val="bg1"/>
                </a:solidFill>
              </a:rPr>
              <a:t>)</a:t>
            </a:r>
            <a:endParaRPr lang="fr-FR" i="1" dirty="0">
              <a:solidFill>
                <a:schemeClr val="bg1"/>
              </a:solidFill>
            </a:endParaRPr>
          </a:p>
        </p:txBody>
      </p:sp>
      <p:sp>
        <p:nvSpPr>
          <p:cNvPr id="10" name="ZoneTexte 9"/>
          <p:cNvSpPr txBox="1"/>
          <p:nvPr/>
        </p:nvSpPr>
        <p:spPr>
          <a:xfrm rot="20193417">
            <a:off x="6327865" y="5103642"/>
            <a:ext cx="3001459" cy="1107996"/>
          </a:xfrm>
          <a:prstGeom prst="rect">
            <a:avLst/>
          </a:prstGeom>
          <a:noFill/>
          <a:ln w="38100">
            <a:solidFill>
              <a:srgbClr val="C00000"/>
            </a:solidFill>
          </a:ln>
        </p:spPr>
        <p:txBody>
          <a:bodyPr wrap="square" rtlCol="0">
            <a:spAutoFit/>
          </a:bodyPr>
          <a:lstStyle/>
          <a:p>
            <a:pPr algn="r"/>
            <a:r>
              <a:rPr lang="fr-FR" sz="6600" dirty="0" smtClean="0">
                <a:solidFill>
                  <a:srgbClr val="C00000"/>
                </a:solidFill>
                <a:latin typeface="Stencil" pitchFamily="82" charset="0"/>
                <a:ea typeface="Fallout Font" pitchFamily="2" charset="0"/>
              </a:rPr>
              <a:t>ROBOT</a:t>
            </a:r>
            <a:endParaRPr lang="fr-FR" sz="6600" dirty="0">
              <a:solidFill>
                <a:srgbClr val="C00000"/>
              </a:solidFill>
              <a:latin typeface="Stencil" pitchFamily="82" charset="0"/>
              <a:ea typeface="Fallout Font" pitchFamily="2" charset="0"/>
            </a:endParaRPr>
          </a:p>
        </p:txBody>
      </p:sp>
      <p:sp>
        <p:nvSpPr>
          <p:cNvPr id="11" name="Rectangle 10"/>
          <p:cNvSpPr/>
          <p:nvPr/>
        </p:nvSpPr>
        <p:spPr>
          <a:xfrm>
            <a:off x="3711785" y="836712"/>
            <a:ext cx="93222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smtClean="0">
                <a:ln w="11430"/>
                <a:solidFill>
                  <a:srgbClr val="92D050"/>
                </a:solidFill>
                <a:effectLst>
                  <a:outerShdw blurRad="76200" dist="50800" dir="5400000" algn="tl" rotWithShape="0">
                    <a:srgbClr val="000000">
                      <a:alpha val="65000"/>
                    </a:srgbClr>
                  </a:outerShdw>
                </a:effectLst>
                <a:latin typeface="Wingdings" pitchFamily="2" charset="2"/>
              </a:rPr>
              <a:t>C</a:t>
            </a:r>
            <a:endParaRPr lang="fr-FR" sz="5400" b="1" spc="50" dirty="0">
              <a:ln w="11430"/>
              <a:solidFill>
                <a:srgbClr val="92D050"/>
              </a:solidFill>
              <a:effectLst>
                <a:outerShdw blurRad="76200" dist="50800" dir="5400000" algn="tl" rotWithShape="0">
                  <a:srgbClr val="000000">
                    <a:alpha val="65000"/>
                  </a:srgbClr>
                </a:outerShdw>
              </a:effectLst>
              <a:latin typeface="Wingdings" pitchFamily="2" charset="2"/>
            </a:endParaRPr>
          </a:p>
        </p:txBody>
      </p:sp>
      <p:pic>
        <p:nvPicPr>
          <p:cNvPr id="4098" name="Picture 2" descr="C:\Users\johny\Dropbox\Autres\Vallée de l'étrange\2824438.jpg"/>
          <p:cNvPicPr>
            <a:picLocks noChangeAspect="1" noChangeArrowheads="1"/>
          </p:cNvPicPr>
          <p:nvPr/>
        </p:nvPicPr>
        <p:blipFill>
          <a:blip r:embed="rId3" cstate="print"/>
          <a:srcRect/>
          <a:stretch>
            <a:fillRect/>
          </a:stretch>
        </p:blipFill>
        <p:spPr bwMode="auto">
          <a:xfrm>
            <a:off x="467544" y="2852936"/>
            <a:ext cx="2743201" cy="3657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DFDFD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DFDFD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1142</Words>
  <Application>Microsoft Office PowerPoint</Application>
  <PresentationFormat>Affichage à l'écran (4:3)</PresentationFormat>
  <Paragraphs>282</Paragraphs>
  <Slides>47</Slides>
  <Notes>33</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Joce</dc:creator>
  <cp:lastModifiedBy>Joce</cp:lastModifiedBy>
  <cp:revision>41</cp:revision>
  <dcterms:created xsi:type="dcterms:W3CDTF">2019-05-15T12:38:01Z</dcterms:created>
  <dcterms:modified xsi:type="dcterms:W3CDTF">2019-05-17T09:28:01Z</dcterms:modified>
</cp:coreProperties>
</file>