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5143500" type="screen16x9"/>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59" d="100"/>
          <a:sy n="159" d="100"/>
        </p:scale>
        <p:origin x="184"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707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Bonjour à toutes et à tous, et bienvenue à cet atelier ! Aujourd'hui, nous allons explorer ensemble les fondations d'un bien-être digestif durable. Vous savez, on dit souvent que le ventre est notre deuxième cerveau, et c'est une réalité que nous allons découvrir. Ce programme, "Apprendre à masser son ventre avec votre kiné", est conçu pour vous donner les clés d'une meilleure connexion avec cette partie essentielle de votre corps. Nous allons apprendre à l'écouter, à le comprendre, et surtout, à prendre soin de lui. C'est un voyage vers une meilleure connaissance de soi qui commence maintenant. Préparez-vous à une approche douce et respectueuse de votre corps. Nous allons voir comment cette approche peut transformer votre quotidien. Alors, êtes-vous prêts à démarrer cette belle aventure ?</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Nous venons de pratiquer la respiration diaphragmatique, une technique puissante pour activer le nerf vague et induire la relaxation. Maintenant, nous allons passer à la deuxième technique : l'effleurage global. C'est une manœuvre douce, une prise de contact et un échauffement qui prépare les tissus de votre abdomen aux massages plus profonds que nous verrons dans les prochains ateliers. Pour cela, placez vos deux mains à plat sur votre abdomen, l'une sur l'autre ou côte à côte. Effectuez de grands cercles lents sur tout l'abdomen. Il est crucial de respecter le sens des aiguilles d'une montre. Pourquoi ce sens ? Parce qu'il correspond au sens naturel de progression des matières dans votre côlon. Masser dans le sens inverse pourrait créer des sensations désagréables. La pression doit être très légère, juste sur la peau et les tissus sous-cutanés. Pratiquez cet effleurage pendant trois à cinq minutes. C'est une excellente façon d'éveiller votre abdomen en douceur. Après ces deux techniques, il est important de savoir quelles sensations sont normales et lesquelles doivent vous alerter.</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Maintenant que nous avons vu les techniques, il est essentiel de parler des sensations que vous pourriez ressentir. C'est tout à fait normal d'avoir des questions ou des doutes, surtout lors des premières fois. Je veux vous rassurer sur ce qui est attendu et ce qui doit vous alerter. Vous venez de découvrir l'effleurage, une technique douce, mais même avec elle, votre corps va réagir. Il est important d'écouter ces signaux. Par exemple, une chaleur progressive dans l'abdomen est un excellent signe, cela montre que la circulation s'active et que les tissus se détendent. De même, les gargouillis, ces borborygmes, sont le signe que votre système digestif se remet en mouvement, c'est très positif. Mais attention, le massage abdominal ne doit jamais faire mal. Si vous ressentez une douleur aiguë, des nausées importantes ou une pulsation anormale, il faut arrêter immédiatement. La douceur est vraiment la clé de cette pratique. Nous allons maintenant voir comment intégrer ces techniques dans votre quotidien pour en tirer le maximum de bénéfices.</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Vous avez appris les bases, et la bonne nouvelle, c'est que seulement 5 minutes par jour suffisent pour ressentir de vrais bénéfices. La régularité est bien plus importante que la durée. Ce n'est pas la peine de faire de longues séances si vous ne pouvez pas les maintenir. Je vous propose une routine simple à adopter. Chaque matin, à jeun, prenez 10 cycles de respiration diaphragmatique, suivis de 5 minutes d'effleurage global. C'est un excellent moyen de démarrer la journée en douceur. Et si vous vous sentez stressé ou tendu dans la journée, quelques minutes de respiration diaphragmatique seule peuvent faire des merveilles. N'oubliez pas les règles d'or : toujours masser dans le sens des aiguilles d'une montre, avoir les mains chaudes, et surtout, ne jamais masser sur un ventre plein. Dans notre prochain atelier, nous explorerons des techniques plus spécifiques pour le foie et la vésicule biliaire.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Nous arrivons à la fin de cet atelier, et je vous propose de faire un petit récapitulatif de ce que nous avons appris aujourd'hui. C'est important de bien ancrer ces notions. Nous avons vu que votre ventre est un véritable deuxième cerveau, avec ses 200 millions de neurones. Nous avons compris comment le stress peut bloquer votre digestion, et comment le nerf vague est notre allié pour y remédier. Vous savez maintenant que votre diaphragme est un masseur naturel pour vos organes. Et surtout, vous avez pratiqué la respiration diaphragmatique pour activer la relaxation et l'effleurage global pour préparer vos tissus. C'est une base solide pour la suite. Je vous donne rendez-vous pour notre prochain atelier, où nous aborderons le foie et la vésicule biliaire.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Nous arrivons au terme de ce premier atelier. Je tiens à vous remercier chaleureusement pour votre participation active et votre écoute. J'espère que vous repartez avec des outils concrets pour prendre soin de votre ventre. N'oubliez pas cette phrase simple mais tellement vraie : 'Prenez soin de votre ventre, il prend soin de vous.' C'est une philosophie à adopter au quotidien. Je reste à votre disposition pour toute question et j'ai hâte de vous retrouver pour le prochain atelier. Merci encore et à très bientôt !</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Maintenant que nous avons posé les bases, je suis ravi de vous accueillir officiellement dans ce premier atelier. C'est le début d'un cycle de cinq séances, chacune d'une heure, où nous allons progressivement approfondir notre relation avec notre ventre. L'objectif est simple : vous donner les outils pour améliorer votre digestion et mieux gérer votre stress, grâce à des techniques de toucher et de massage. Pour cette séance inaugurale, nous allons commencer par une partie théorique de quinze minutes pour comprendre les liens essentiels entre le stress, notre respiration et notre digestion. Ensuite, nous passerons à trente-cinq minutes de pratique guidée, où nous expérimenterons les premières respirations et massages. Nous terminerons par dix minutes de questions et d'échanges, pour que chacun puisse partager ses ressentis. C'est un programme équilibré qui vous attend. Passons maintenant à la première partie de notre atelier, pour comprendre pourquoi le ventre est si spécial.</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Nous venons de parler de l'importance de notre ventre, et cette diapositive nous révèle une information fascinante : notre ventre abrite en réalité 200 millions de neurones. C'est un chiffre impressionnant, n'est-ce pas ? Ce n'est pas juste un tube digestif, c'est un véritable centre de commande, que les scientifiques appellent le "deuxième cerveau". Ce système nerveux entérique, comme on l'appelle, est en dialogue constant avec notre cerveau principal, grâce à une autoroute d'informations appelée le nerf vague. C'est pourquoi nos émotions, qu'elles soient positives ou négatives, ont un impact direct sur notre digestion. Et inversement, un intestin en bonne santé peut influencer positivement notre humeur. C'est une connexion bidirectionnelle que nous allons explorer. Comprendre ce lien est la première étape pour prendre soin de notre ventre. Voyons maintenant comment notre corps réagit au stress et au repos.</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Puisque nous parlons de cette connexion entre le cerveau et le ventre, il est crucial de comprendre comment notre corps gère le stress et le repos. Imaginez votre corps comme une voiture avec deux pédales : l'accélérateur et le frein. Le système sympathique, c'est l'accélérateur. Il s'active en cas de stress, accélère le cœur et, très important pour nous, il inhibe la digestion. Il contracte les muscles abdominaux et réduit les sécrétions digestives, car l'énergie est redirigée vers la survie. À l'inverse, le système parasympathique est le frein. Il s'active au calme, ralentit le cœur et, surtout, il stimule la digestion. Il relâche les muscles abdominaux et favorise les sécrétions. Notre objectif, avec le massage et la respiration, est d'activer ce frein pour favoriser le bien-être digestif. Voyons maintenant qui est le chef d'orchestre de ce frein.</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Nous avons vu que notre corps a deux modes, et que le mode "repos" est essentiel pour la digestion. Le nerf vague est la clé de ce mode. C'est le plus long nerf de notre corps, un véritable messager qui relie notre cerveau à nos organes vitaux, y compris tout notre système digestif. Il est le principal acteur du système parasympathique, notre "frein" naturel. En stimulant ce nerf vague, nous activons la réponse de relaxation de notre organisme. Cela se traduit par une meilleure motilité intestinale, une réduction de l'inflammation, moins d'anxiété et un meilleur sommeil. Et la bonne nouvelle, c'est que la respiration diaphragmatique profonde est l'un des moyens les plus simples et les plus efficaces de le stimuler. C'est un outil puissant que nous allons apprendre à utiliser. Mais avant cela, découvrons un autre acteur essentiel de notre respiration.</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Aujourd'hui, nous allons explorer le rôle essentiel du diaphragme, ce muscle souvent sous-estimé, qui est bien plus qu'un simple moteur de la respiration. Comprendre son fonctionnement, c'est comprendre comment il masse naturellement vos organes internes à chaque souffle. Nous avons vu l'importance du nerf vague pour notre bien-être digestif, et le diaphragme est un acteur clé dans son activation. En effet, à chaque inspiration, le diaphragme descend, créant une pression douce mais efficace sur les organes digestifs comme le foie, l'estomac et les intestins. Ce mouvement agit comme un massage interne, stimulant la circulation et favorisant une bonne digestion. Mais quand nous sommes stressés, notre respiration devient souvent superficielle, et le diaphragme ne joue plus pleinement son rôle. Les viscères perdent alors ce massage naturel, ce qui peut entraîner des tensions et un ralentissement de la circulation. C'est pourquoi une respiration profonde et consciente est déjà une forme de massage pour votre ventre. Maintenant que nous avons compris ce rôle fondamental, nous allons passer à la pratique en localisant les zones clés de notre abdomen.</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Maintenant que nous avons compris le rôle fondamental du diaphragme dans le massage interne de nos viscères, il est temps de nous familiariser avec notre propre abdomen. Avant de commencer tout massage, il est essentiel de bien repérer les limites et les zones importantes de votre ventre. Je vous invite à poser vos mains sur votre abdomen et à sentir ces repères avec moi. En haut, vous avez le rebord costal inférieur et la pointe du sternum, l'appendice xiphoïde. En bas, vous pouvez sentir les épines iliaques, ces os saillants de vos hanches, et la symphyse pubienne. Au centre, bien sûr, nous avons le nombril, qui sera notre point de référence pour toutes les manœuvres. Et puis, à droite, nous avons la zone du foie et de la vésicule biliaire, tandis qu'à gauche se trouvent l'estomac, la rate et une partie du côlon. Connaître ces repères vous permettra de masser de manière plus précise et plus efficace. Une fois que nous aurons bien identifié ces zones, nous pourrons nous installer confortablement pour la pratique.</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Nous avons maintenant bien repéré les limites de notre abdomen, et la prochaine étape est cruciale pour un massage efficace : une installation confortable. Une bonne position est la clé pour que votre sangle abdominale soit totalement relâchée, ce qui est indispensable pour un massage réussi. La position idéale est d'être allongé sur le dos, ce qu'on appelle le décubitus dorsal, sur un tapis de sol ou une surface confortable. Je vous conseille de placer un coussin sous vos genoux. Cela permet de fléchir légèrement les hanches et de détendre les muscles profonds de l'abdomen, comme les psoas-iliaques et les grands droits. Un coussin fin sous la tête est aussi important pour éviter toute tension dans le cou. Pensez également à porter des vêtements amples, ou même à dénuder légèrement votre ventre pour un contact direct. Réchauffez vos mains avant de les poser sur votre abdomen, et si possible, choisissez un environnement calme avec une lumière tamisée. Ces petits détails feront une grande différence pour votre relaxation. Maintenant que nous sommes bien installés, nous allons pouvoir passer à la première technique de massage.</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Après s'être confortablement installés, nous allons aborder la première technique, qui est fondamentale : la respiration diaphragmatique consciente. C'est le point de départ de chaque séance, car elle active la relaxation parasympathique en seulement quelques minutes. Je vous invite à poser vos deux mains à plat sur votre ventre, de part et d'autre du nombril. Maintenant, inspirez lentement par le nez pendant environ quatre secondes, en sentant votre ventre se gonfler et soulever vos mains. Faites une courte pause de deux secondes, puis expirez lentement par la bouche, les lèvres légèrement pincées, pendant six secondes, en sentant votre ventre s'abaisser naturellement. Répétez ce cycle au moins dix fois, ce qui représente environ deux minutes. Vous saurez que vous êtes sur la bonne voie si vous ressentez une chaleur douce dans l'abdomen, un relâchement progressif de vos épaules et de votre mâchoire, et peut-être même quelques gargouillis, signe que votre péristaltisme reprend. Cette technique est un excellent moyen d'activer le nerf vague. Ensuite, nous allons passer à une autre technique pour éveiller l'abdomen.</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jpe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jpe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s>
</file>

<file path=ppt/slides/_rels/slide1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3.jpeg"/><Relationship Id="rId7"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s>
</file>

<file path=ppt/slides/_rels/slide1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jpe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10044029"/>
          </a:xfrm>
          <a:prstGeom prst="rect">
            <a:avLst/>
          </a:prstGeom>
        </p:spPr>
      </p:pic>
      <p:sp>
        <p:nvSpPr>
          <p:cNvPr id="4" name="Text 0"/>
          <p:cNvSpPr/>
          <p:nvPr/>
        </p:nvSpPr>
        <p:spPr>
          <a:xfrm>
            <a:off x="428625" y="735806"/>
            <a:ext cx="2530116" cy="265073"/>
          </a:xfrm>
          <a:prstGeom prst="rect">
            <a:avLst/>
          </a:prstGeom>
          <a:noFill/>
          <a:ln/>
        </p:spPr>
        <p:txBody>
          <a:bodyPr wrap="none" lIns="0" tIns="0" rIns="0" bIns="0" rtlCol="0" anchor="t">
            <a:spAutoFit/>
          </a:bodyPr>
          <a:lstStyle/>
          <a:p>
            <a:pPr marL="0" indent="0" algn="l">
              <a:lnSpc>
                <a:spcPts val="2200"/>
              </a:lnSpc>
              <a:buNone/>
            </a:pPr>
            <a:r>
              <a:rPr lang="en-US" sz="1602" b="1" kern="0" spc="2" dirty="0">
                <a:solidFill>
                  <a:srgbClr val="8D6E63"/>
                </a:solidFill>
                <a:latin typeface="Montserrat" pitchFamily="34" charset="0"/>
                <a:ea typeface="Montserrat" pitchFamily="34" charset="-122"/>
                <a:cs typeface="Montserrat" pitchFamily="34" charset="-120"/>
              </a:rPr>
              <a:t>ATELIER 1 — LES BASES</a:t>
            </a:r>
            <a:endParaRPr lang="en-US" sz="1602" dirty="0"/>
          </a:p>
        </p:txBody>
      </p:sp>
      <p:sp>
        <p:nvSpPr>
          <p:cNvPr id="5" name="Text 1"/>
          <p:cNvSpPr/>
          <p:nvPr/>
        </p:nvSpPr>
        <p:spPr>
          <a:xfrm>
            <a:off x="428625" y="1157288"/>
            <a:ext cx="4171950" cy="1007648"/>
          </a:xfrm>
          <a:prstGeom prst="rect">
            <a:avLst/>
          </a:prstGeom>
          <a:noFill/>
          <a:ln/>
        </p:spPr>
        <p:txBody>
          <a:bodyPr wrap="square" lIns="0" tIns="0" rIns="0" bIns="0" rtlCol="0" anchor="t">
            <a:spAutoFit/>
          </a:bodyPr>
          <a:lstStyle/>
          <a:p>
            <a:pPr marL="0" indent="0" algn="l">
              <a:lnSpc>
                <a:spcPts val="4000"/>
              </a:lnSpc>
              <a:buNone/>
            </a:pPr>
            <a:r>
              <a:rPr lang="en-US" sz="3294" b="1" dirty="0">
                <a:solidFill>
                  <a:srgbClr val="5D4037"/>
                </a:solidFill>
                <a:latin typeface="Montserrat" pitchFamily="34" charset="0"/>
                <a:ea typeface="Montserrat" pitchFamily="34" charset="-122"/>
                <a:cs typeface="Montserrat" pitchFamily="34" charset="-120"/>
              </a:rPr>
              <a:t>Respiration et </a:t>
            </a:r>
            <a:r>
              <a:rPr lang="en-US" sz="3294" b="1" dirty="0" err="1">
                <a:solidFill>
                  <a:srgbClr val="5D4037"/>
                </a:solidFill>
                <a:latin typeface="Montserrat" pitchFamily="34" charset="0"/>
                <a:ea typeface="Montserrat" pitchFamily="34" charset="-122"/>
                <a:cs typeface="Montserrat" pitchFamily="34" charset="-120"/>
              </a:rPr>
              <a:t>éveil</a:t>
            </a:r>
            <a:r>
              <a:rPr lang="en-US" sz="3294" b="1" dirty="0">
                <a:solidFill>
                  <a:srgbClr val="5D4037"/>
                </a:solidFill>
                <a:latin typeface="Montserrat" pitchFamily="34" charset="0"/>
                <a:ea typeface="Montserrat" pitchFamily="34" charset="-122"/>
                <a:cs typeface="Montserrat" pitchFamily="34" charset="-120"/>
              </a:rPr>
              <a:t> de </a:t>
            </a:r>
            <a:r>
              <a:rPr lang="en-US" sz="3294" b="1" dirty="0" err="1">
                <a:solidFill>
                  <a:srgbClr val="5D4037"/>
                </a:solidFill>
                <a:latin typeface="Montserrat" pitchFamily="34" charset="0"/>
                <a:ea typeface="Montserrat" pitchFamily="34" charset="-122"/>
                <a:cs typeface="Montserrat" pitchFamily="34" charset="-120"/>
              </a:rPr>
              <a:t>l’abdomen</a:t>
            </a:r>
            <a:endParaRPr lang="en-US" sz="3294" dirty="0"/>
          </a:p>
        </p:txBody>
      </p:sp>
      <p:sp>
        <p:nvSpPr>
          <p:cNvPr id="6" name="Text 2"/>
          <p:cNvSpPr/>
          <p:nvPr/>
        </p:nvSpPr>
        <p:spPr>
          <a:xfrm>
            <a:off x="428625" y="2951764"/>
            <a:ext cx="4171950" cy="417909"/>
          </a:xfrm>
          <a:prstGeom prst="rect">
            <a:avLst/>
          </a:prstGeom>
          <a:noFill/>
          <a:ln/>
        </p:spPr>
        <p:txBody>
          <a:bodyPr wrap="square" lIns="170053" tIns="0" rIns="0" bIns="0" rtlCol="0" anchor="t">
            <a:spAutoFit/>
          </a:bodyPr>
          <a:lstStyle/>
          <a:p>
            <a:pPr marL="0" indent="0" algn="l">
              <a:lnSpc>
                <a:spcPts val="1600"/>
              </a:lnSpc>
              <a:buNone/>
            </a:pPr>
            <a:r>
              <a:rPr lang="en-US" sz="1193" b="1" i="1" dirty="0">
                <a:solidFill>
                  <a:srgbClr val="795548"/>
                </a:solidFill>
                <a:latin typeface="Montserrat" pitchFamily="34" charset="0"/>
                <a:ea typeface="Montserrat" pitchFamily="34" charset="-122"/>
                <a:cs typeface="Montserrat" pitchFamily="34" charset="-120"/>
              </a:rPr>
              <a:t>"Votre ventre est votre deuxième cerveau. Apprenez à l'écouter."</a:t>
            </a:r>
            <a:endParaRPr lang="en-US" sz="1193" dirty="0"/>
          </a:p>
        </p:txBody>
      </p:sp>
      <p:sp>
        <p:nvSpPr>
          <p:cNvPr id="7" name="Text 3"/>
          <p:cNvSpPr/>
          <p:nvPr/>
        </p:nvSpPr>
        <p:spPr>
          <a:xfrm>
            <a:off x="428625" y="3655423"/>
            <a:ext cx="4171950" cy="278606"/>
          </a:xfrm>
          <a:prstGeom prst="rect">
            <a:avLst/>
          </a:prstGeom>
          <a:noFill/>
          <a:ln/>
        </p:spPr>
        <p:txBody>
          <a:bodyPr wrap="square" lIns="0" tIns="0" rIns="0" bIns="0" rtlCol="0" anchor="t">
            <a:spAutoFit/>
          </a:bodyPr>
          <a:lstStyle/>
          <a:p>
            <a:pPr marL="0" indent="0" algn="l">
              <a:lnSpc>
                <a:spcPts val="1100"/>
              </a:lnSpc>
              <a:buNone/>
            </a:pPr>
            <a:r>
              <a:rPr lang="en-US" sz="784" b="1" kern="0" spc="1" dirty="0">
                <a:solidFill>
                  <a:srgbClr val="8D6E63"/>
                </a:solidFill>
                <a:latin typeface="Montserrat" pitchFamily="34" charset="0"/>
                <a:ea typeface="Montserrat" pitchFamily="34" charset="-122"/>
                <a:cs typeface="Montserrat" pitchFamily="34" charset="-120"/>
              </a:rPr>
              <a:t>PROGRAMME "APPRENDRE À MASSER SON VENTRE" | KINÉSITHÉRAPIE VISCÉRALE</a:t>
            </a:r>
            <a:endParaRPr lang="en-US" sz="784" dirty="0"/>
          </a:p>
        </p:txBody>
      </p:sp>
      <p:pic>
        <p:nvPicPr>
          <p:cNvPr id="9" name="Image 8">
            <a:extLst>
              <a:ext uri="{FF2B5EF4-FFF2-40B4-BE49-F238E27FC236}">
                <a16:creationId xmlns:a16="http://schemas.microsoft.com/office/drawing/2014/main" id="{BDB581B7-44ED-20A2-CE6F-14FAE4446CB6}"/>
              </a:ext>
            </a:extLst>
          </p:cNvPr>
          <p:cNvPicPr>
            <a:picLocks noChangeAspect="1"/>
          </p:cNvPicPr>
          <p:nvPr/>
        </p:nvPicPr>
        <p:blipFill>
          <a:blip r:embed="rId4"/>
          <a:stretch>
            <a:fillRect/>
          </a:stretch>
        </p:blipFill>
        <p:spPr>
          <a:xfrm>
            <a:off x="5352905" y="199374"/>
            <a:ext cx="3235442" cy="48226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90437"/>
          </a:xfrm>
          <a:prstGeom prst="rect">
            <a:avLst/>
          </a:prstGeom>
        </p:spPr>
      </p:pic>
      <p:sp>
        <p:nvSpPr>
          <p:cNvPr id="4" name="Text 0"/>
          <p:cNvSpPr/>
          <p:nvPr/>
        </p:nvSpPr>
        <p:spPr>
          <a:xfrm>
            <a:off x="571500" y="414338"/>
            <a:ext cx="8572500" cy="822927"/>
          </a:xfrm>
          <a:prstGeom prst="rect">
            <a:avLst/>
          </a:prstGeom>
          <a:noFill/>
          <a:ln/>
        </p:spPr>
        <p:txBody>
          <a:bodyPr wrap="squar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Technique 2 — Éveiller l'abdomen par l'effleurage</a:t>
            </a:r>
            <a:endParaRPr lang="en-US" sz="2436" dirty="0"/>
          </a:p>
        </p:txBody>
      </p:sp>
      <p:sp>
        <p:nvSpPr>
          <p:cNvPr id="5" name="Text 1"/>
          <p:cNvSpPr/>
          <p:nvPr/>
        </p:nvSpPr>
        <p:spPr>
          <a:xfrm>
            <a:off x="571500" y="1380139"/>
            <a:ext cx="4114800" cy="942975"/>
          </a:xfrm>
          <a:prstGeom prst="rect">
            <a:avLst/>
          </a:prstGeom>
          <a:noFill/>
          <a:ln/>
        </p:spPr>
        <p:txBody>
          <a:bodyPr wrap="square" lIns="0" tIns="0" rIns="0"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L'effleurage global est une manœuvre de prise de contact et d'échauffement. Il prépare les tissus cutanés, sous-cutanés et fascials aux manœuvres plus profondes.</a:t>
            </a:r>
            <a:endParaRPr lang="en-US" sz="1090" dirty="0"/>
          </a:p>
        </p:txBody>
      </p:sp>
      <p:sp>
        <p:nvSpPr>
          <p:cNvPr id="6" name="Shape 2"/>
          <p:cNvSpPr/>
          <p:nvPr/>
        </p:nvSpPr>
        <p:spPr>
          <a:xfrm>
            <a:off x="571500" y="2430270"/>
            <a:ext cx="285750" cy="285750"/>
          </a:xfrm>
          <a:prstGeom prst="rect">
            <a:avLst/>
          </a:prstGeom>
          <a:solidFill>
            <a:srgbClr val="8D6E63"/>
          </a:solidFill>
          <a:ln/>
        </p:spPr>
        <p:txBody>
          <a:bodyPr/>
          <a:lstStyle/>
          <a:p>
            <a:endParaRPr lang="fr-FR"/>
          </a:p>
        </p:txBody>
      </p:sp>
      <p:sp>
        <p:nvSpPr>
          <p:cNvPr id="7" name="Text 3"/>
          <p:cNvSpPr/>
          <p:nvPr/>
        </p:nvSpPr>
        <p:spPr>
          <a:xfrm>
            <a:off x="571500" y="2430270"/>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1</a:t>
            </a:r>
            <a:endParaRPr lang="en-US" sz="987" dirty="0"/>
          </a:p>
        </p:txBody>
      </p:sp>
      <p:sp>
        <p:nvSpPr>
          <p:cNvPr id="8" name="Text 4"/>
          <p:cNvSpPr/>
          <p:nvPr/>
        </p:nvSpPr>
        <p:spPr>
          <a:xfrm>
            <a:off x="1000125" y="2430270"/>
            <a:ext cx="3686175" cy="475729"/>
          </a:xfrm>
          <a:prstGeom prst="rect">
            <a:avLst/>
          </a:prstGeom>
          <a:noFill/>
          <a:ln/>
        </p:spPr>
        <p:txBody>
          <a:bodyPr wrap="square" lIns="0" tIns="42545" rIns="0" bIns="0" rtlCol="0" anchor="t">
            <a:spAutoFit/>
          </a:bodyPr>
          <a:lstStyle/>
          <a:p>
            <a:pPr marL="0" indent="0" algn="l">
              <a:lnSpc>
                <a:spcPts val="1700"/>
              </a:lnSpc>
              <a:buNone/>
            </a:pPr>
            <a:r>
              <a:rPr lang="en-US" sz="1090" b="1" dirty="0">
                <a:solidFill>
                  <a:srgbClr val="5D4037"/>
                </a:solidFill>
                <a:latin typeface="Montserrat" pitchFamily="34" charset="0"/>
                <a:ea typeface="Montserrat" pitchFamily="34" charset="-122"/>
                <a:cs typeface="Montserrat" pitchFamily="34" charset="-120"/>
              </a:rPr>
              <a:t>Placer les deux mains à plat sur l'abdomen, l'une sur l'autre ou côte à côte.</a:t>
            </a:r>
            <a:endParaRPr lang="en-US" sz="1090" dirty="0"/>
          </a:p>
        </p:txBody>
      </p:sp>
      <p:sp>
        <p:nvSpPr>
          <p:cNvPr id="9" name="Shape 5"/>
          <p:cNvSpPr/>
          <p:nvPr/>
        </p:nvSpPr>
        <p:spPr>
          <a:xfrm>
            <a:off x="571500" y="3048874"/>
            <a:ext cx="285750" cy="285750"/>
          </a:xfrm>
          <a:prstGeom prst="rect">
            <a:avLst/>
          </a:prstGeom>
          <a:solidFill>
            <a:srgbClr val="8D6E63"/>
          </a:solidFill>
          <a:ln/>
        </p:spPr>
        <p:txBody>
          <a:bodyPr/>
          <a:lstStyle/>
          <a:p>
            <a:endParaRPr lang="fr-FR"/>
          </a:p>
        </p:txBody>
      </p:sp>
      <p:sp>
        <p:nvSpPr>
          <p:cNvPr id="10" name="Text 6"/>
          <p:cNvSpPr/>
          <p:nvPr/>
        </p:nvSpPr>
        <p:spPr>
          <a:xfrm>
            <a:off x="571500" y="3048874"/>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2</a:t>
            </a:r>
            <a:endParaRPr lang="en-US" sz="987" dirty="0"/>
          </a:p>
        </p:txBody>
      </p:sp>
      <p:sp>
        <p:nvSpPr>
          <p:cNvPr id="11" name="Text 7"/>
          <p:cNvSpPr/>
          <p:nvPr/>
        </p:nvSpPr>
        <p:spPr>
          <a:xfrm>
            <a:off x="1000125" y="3048874"/>
            <a:ext cx="3686175" cy="475729"/>
          </a:xfrm>
          <a:prstGeom prst="rect">
            <a:avLst/>
          </a:prstGeom>
          <a:noFill/>
          <a:ln/>
        </p:spPr>
        <p:txBody>
          <a:bodyPr wrap="square" lIns="0" tIns="42545" rIns="0" bIns="0" rtlCol="0" anchor="t">
            <a:spAutoFit/>
          </a:bodyPr>
          <a:lstStyle/>
          <a:p>
            <a:pPr marL="0" indent="0" algn="l">
              <a:lnSpc>
                <a:spcPts val="1700"/>
              </a:lnSpc>
              <a:buNone/>
            </a:pPr>
            <a:r>
              <a:rPr lang="en-US" sz="1090" b="1" dirty="0">
                <a:solidFill>
                  <a:srgbClr val="5D4037"/>
                </a:solidFill>
                <a:latin typeface="Montserrat" pitchFamily="34" charset="0"/>
                <a:ea typeface="Montserrat" pitchFamily="34" charset="-122"/>
                <a:cs typeface="Montserrat" pitchFamily="34" charset="-120"/>
              </a:rPr>
              <a:t>Effectuer de grands cercles lents sur tout l'abdomen.</a:t>
            </a:r>
            <a:endParaRPr lang="en-US" sz="1090" dirty="0"/>
          </a:p>
        </p:txBody>
      </p:sp>
      <p:sp>
        <p:nvSpPr>
          <p:cNvPr id="12" name="Shape 8"/>
          <p:cNvSpPr/>
          <p:nvPr/>
        </p:nvSpPr>
        <p:spPr>
          <a:xfrm>
            <a:off x="571500" y="3667478"/>
            <a:ext cx="285750" cy="285750"/>
          </a:xfrm>
          <a:prstGeom prst="rect">
            <a:avLst/>
          </a:prstGeom>
          <a:solidFill>
            <a:srgbClr val="8D6E63"/>
          </a:solidFill>
          <a:ln/>
        </p:spPr>
        <p:txBody>
          <a:bodyPr/>
          <a:lstStyle/>
          <a:p>
            <a:endParaRPr lang="fr-FR"/>
          </a:p>
        </p:txBody>
      </p:sp>
      <p:sp>
        <p:nvSpPr>
          <p:cNvPr id="13" name="Text 9"/>
          <p:cNvSpPr/>
          <p:nvPr/>
        </p:nvSpPr>
        <p:spPr>
          <a:xfrm>
            <a:off x="571500" y="3667478"/>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3</a:t>
            </a:r>
            <a:endParaRPr lang="en-US" sz="987" dirty="0"/>
          </a:p>
        </p:txBody>
      </p:sp>
      <p:sp>
        <p:nvSpPr>
          <p:cNvPr id="14" name="Text 10"/>
          <p:cNvSpPr/>
          <p:nvPr/>
        </p:nvSpPr>
        <p:spPr>
          <a:xfrm>
            <a:off x="1000125" y="3717485"/>
            <a:ext cx="3218259" cy="411100"/>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5D4037"/>
                </a:solidFill>
                <a:latin typeface="Montserrat" pitchFamily="34" charset="0"/>
                <a:ea typeface="Montserrat" pitchFamily="34" charset="-122"/>
                <a:cs typeface="Montserrat" pitchFamily="34" charset="-120"/>
              </a:rPr>
              <a:t>Respecter impérativement le sens des aiguilles d'une montre.</a:t>
            </a:r>
            <a:endParaRPr lang="en-US" sz="1090" dirty="0"/>
          </a:p>
        </p:txBody>
      </p:sp>
      <p:sp>
        <p:nvSpPr>
          <p:cNvPr id="15" name="Shape 11"/>
          <p:cNvSpPr/>
          <p:nvPr/>
        </p:nvSpPr>
        <p:spPr>
          <a:xfrm>
            <a:off x="571500" y="4286083"/>
            <a:ext cx="285750" cy="285750"/>
          </a:xfrm>
          <a:prstGeom prst="rect">
            <a:avLst/>
          </a:prstGeom>
          <a:solidFill>
            <a:srgbClr val="8D6E63"/>
          </a:solidFill>
          <a:ln/>
        </p:spPr>
        <p:txBody>
          <a:bodyPr/>
          <a:lstStyle/>
          <a:p>
            <a:endParaRPr lang="fr-FR"/>
          </a:p>
        </p:txBody>
      </p:sp>
      <p:sp>
        <p:nvSpPr>
          <p:cNvPr id="16" name="Text 12"/>
          <p:cNvSpPr/>
          <p:nvPr/>
        </p:nvSpPr>
        <p:spPr>
          <a:xfrm>
            <a:off x="571500" y="4286083"/>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4</a:t>
            </a:r>
            <a:endParaRPr lang="en-US" sz="987" dirty="0"/>
          </a:p>
        </p:txBody>
      </p:sp>
      <p:sp>
        <p:nvSpPr>
          <p:cNvPr id="17" name="Text 13"/>
          <p:cNvSpPr/>
          <p:nvPr/>
        </p:nvSpPr>
        <p:spPr>
          <a:xfrm>
            <a:off x="1000125" y="4286083"/>
            <a:ext cx="3686175" cy="475729"/>
          </a:xfrm>
          <a:prstGeom prst="rect">
            <a:avLst/>
          </a:prstGeom>
          <a:noFill/>
          <a:ln/>
        </p:spPr>
        <p:txBody>
          <a:bodyPr wrap="square" lIns="0" tIns="42545" rIns="0" bIns="0" rtlCol="0" anchor="t">
            <a:spAutoFit/>
          </a:bodyPr>
          <a:lstStyle/>
          <a:p>
            <a:pPr marL="0" indent="0" algn="l">
              <a:lnSpc>
                <a:spcPts val="1700"/>
              </a:lnSpc>
              <a:buNone/>
            </a:pPr>
            <a:r>
              <a:rPr lang="en-US" sz="1090" b="1" dirty="0">
                <a:solidFill>
                  <a:srgbClr val="5D4037"/>
                </a:solidFill>
                <a:latin typeface="Montserrat" pitchFamily="34" charset="0"/>
                <a:ea typeface="Montserrat" pitchFamily="34" charset="-122"/>
                <a:cs typeface="Montserrat" pitchFamily="34" charset="-120"/>
              </a:rPr>
              <a:t>La pression est légère (cutanée et sous-cutanée uniquement).</a:t>
            </a:r>
            <a:endParaRPr lang="en-US" sz="1090" dirty="0"/>
          </a:p>
        </p:txBody>
      </p:sp>
      <p:sp>
        <p:nvSpPr>
          <p:cNvPr id="18" name="Shape 14"/>
          <p:cNvSpPr/>
          <p:nvPr/>
        </p:nvSpPr>
        <p:spPr>
          <a:xfrm>
            <a:off x="602582" y="4761812"/>
            <a:ext cx="285750" cy="285750"/>
          </a:xfrm>
          <a:prstGeom prst="rect">
            <a:avLst/>
          </a:prstGeom>
          <a:solidFill>
            <a:srgbClr val="8D6E63"/>
          </a:solidFill>
          <a:ln/>
        </p:spPr>
        <p:txBody>
          <a:bodyPr/>
          <a:lstStyle/>
          <a:p>
            <a:endParaRPr lang="fr-FR"/>
          </a:p>
        </p:txBody>
      </p:sp>
      <p:sp>
        <p:nvSpPr>
          <p:cNvPr id="19" name="Text 15"/>
          <p:cNvSpPr/>
          <p:nvPr/>
        </p:nvSpPr>
        <p:spPr>
          <a:xfrm>
            <a:off x="602582" y="4764807"/>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5</a:t>
            </a:r>
            <a:endParaRPr lang="en-US" sz="987" dirty="0"/>
          </a:p>
        </p:txBody>
      </p:sp>
      <p:sp>
        <p:nvSpPr>
          <p:cNvPr id="20" name="Text 16"/>
          <p:cNvSpPr/>
          <p:nvPr/>
        </p:nvSpPr>
        <p:spPr>
          <a:xfrm>
            <a:off x="1000125" y="4791838"/>
            <a:ext cx="1714500" cy="255724"/>
          </a:xfrm>
          <a:prstGeom prst="rect">
            <a:avLst/>
          </a:prstGeom>
          <a:noFill/>
          <a:ln/>
        </p:spPr>
        <p:txBody>
          <a:bodyPr wrap="none" lIns="0" tIns="42545" rIns="0" bIns="0" rtlCol="0" anchor="t">
            <a:spAutoFit/>
          </a:bodyPr>
          <a:lstStyle/>
          <a:p>
            <a:pPr marL="0" indent="0" algn="l">
              <a:lnSpc>
                <a:spcPts val="1700"/>
              </a:lnSpc>
              <a:buNone/>
            </a:pPr>
            <a:r>
              <a:rPr lang="en-US" sz="1090" b="1" dirty="0">
                <a:solidFill>
                  <a:srgbClr val="5D4037"/>
                </a:solidFill>
                <a:latin typeface="Montserrat" pitchFamily="34" charset="0"/>
                <a:ea typeface="Montserrat" pitchFamily="34" charset="-122"/>
                <a:cs typeface="Montserrat" pitchFamily="34" charset="-120"/>
              </a:rPr>
              <a:t>Durée : 3 à 5 minutes.</a:t>
            </a:r>
            <a:endParaRPr lang="en-US" sz="1090" dirty="0"/>
          </a:p>
        </p:txBody>
      </p:sp>
      <p:sp>
        <p:nvSpPr>
          <p:cNvPr id="21" name="Shape 17"/>
          <p:cNvSpPr/>
          <p:nvPr/>
        </p:nvSpPr>
        <p:spPr>
          <a:xfrm>
            <a:off x="5257800" y="1667228"/>
            <a:ext cx="3314700" cy="3236119"/>
          </a:xfrm>
          <a:prstGeom prst="rect">
            <a:avLst/>
          </a:prstGeom>
          <a:solidFill>
            <a:srgbClr val="D7CCC8"/>
          </a:solidFill>
          <a:ln/>
        </p:spPr>
        <p:txBody>
          <a:bodyPr/>
          <a:lstStyle/>
          <a:p>
            <a:endParaRPr lang="fr-FR"/>
          </a:p>
        </p:txBody>
      </p:sp>
      <p:sp>
        <p:nvSpPr>
          <p:cNvPr id="22" name="Shape 18"/>
          <p:cNvSpPr/>
          <p:nvPr/>
        </p:nvSpPr>
        <p:spPr>
          <a:xfrm>
            <a:off x="5257800" y="1667228"/>
            <a:ext cx="3314700" cy="57150"/>
          </a:xfrm>
          <a:prstGeom prst="rect">
            <a:avLst/>
          </a:prstGeom>
          <a:solidFill>
            <a:srgbClr val="5D4037"/>
          </a:solidFill>
          <a:ln/>
        </p:spPr>
        <p:txBody>
          <a:bodyPr/>
          <a:lstStyle/>
          <a:p>
            <a:endParaRPr lang="fr-FR"/>
          </a:p>
        </p:txBody>
      </p:sp>
      <p:pic>
        <p:nvPicPr>
          <p:cNvPr id="23" name="Image 1" descr="preencoded.png"/>
          <p:cNvPicPr>
            <a:picLocks noChangeAspect="1"/>
          </p:cNvPicPr>
          <p:nvPr/>
        </p:nvPicPr>
        <p:blipFill>
          <a:blip r:embed="rId4"/>
          <a:stretch>
            <a:fillRect/>
          </a:stretch>
        </p:blipFill>
        <p:spPr>
          <a:xfrm>
            <a:off x="6686550" y="1981553"/>
            <a:ext cx="457200" cy="457200"/>
          </a:xfrm>
          <a:prstGeom prst="rect">
            <a:avLst/>
          </a:prstGeom>
        </p:spPr>
      </p:pic>
      <p:sp>
        <p:nvSpPr>
          <p:cNvPr id="24" name="Text 19"/>
          <p:cNvSpPr/>
          <p:nvPr/>
        </p:nvSpPr>
        <p:spPr>
          <a:xfrm>
            <a:off x="5543550" y="2581628"/>
            <a:ext cx="2743200" cy="485775"/>
          </a:xfrm>
          <a:prstGeom prst="rect">
            <a:avLst/>
          </a:prstGeom>
          <a:noFill/>
          <a:ln/>
        </p:spPr>
        <p:txBody>
          <a:bodyPr wrap="square" lIns="0" tIns="0" rIns="0" bIns="0" rtlCol="0" anchor="t">
            <a:spAutoFit/>
          </a:bodyPr>
          <a:lstStyle/>
          <a:p>
            <a:pPr marL="0" indent="0" algn="ctr">
              <a:lnSpc>
                <a:spcPts val="1900"/>
              </a:lnSpc>
              <a:buNone/>
            </a:pPr>
            <a:r>
              <a:rPr lang="en-US" sz="1397" b="1" dirty="0">
                <a:solidFill>
                  <a:srgbClr val="5D4037"/>
                </a:solidFill>
                <a:latin typeface="Montserrat" pitchFamily="34" charset="0"/>
                <a:ea typeface="Montserrat" pitchFamily="34" charset="-122"/>
                <a:cs typeface="Montserrat" pitchFamily="34" charset="-120"/>
              </a:rPr>
              <a:t>POURQUOI LE SENS HORAIRE ?</a:t>
            </a:r>
            <a:endParaRPr lang="en-US" sz="1397" dirty="0"/>
          </a:p>
        </p:txBody>
      </p:sp>
      <p:sp>
        <p:nvSpPr>
          <p:cNvPr id="25" name="Text 20"/>
          <p:cNvSpPr/>
          <p:nvPr/>
        </p:nvSpPr>
        <p:spPr>
          <a:xfrm>
            <a:off x="5543550" y="3174560"/>
            <a:ext cx="2743200" cy="1414463"/>
          </a:xfrm>
          <a:prstGeom prst="rect">
            <a:avLst/>
          </a:prstGeom>
          <a:noFill/>
          <a:ln/>
        </p:spPr>
        <p:txBody>
          <a:bodyPr wrap="square" lIns="0" tIns="0" rIns="0" bIns="0" rtlCol="0" anchor="t">
            <a:spAutoFit/>
          </a:bodyPr>
          <a:lstStyle/>
          <a:p>
            <a:pPr marL="0" indent="0" algn="ctr">
              <a:lnSpc>
                <a:spcPts val="1900"/>
              </a:lnSpc>
              <a:buNone/>
            </a:pPr>
            <a:r>
              <a:rPr lang="en-US" sz="1090" b="1" dirty="0">
                <a:solidFill>
                  <a:srgbClr val="795548"/>
                </a:solidFill>
                <a:latin typeface="Montserrat" pitchFamily="34" charset="0"/>
                <a:ea typeface="Montserrat" pitchFamily="34" charset="-122"/>
                <a:cs typeface="Montserrat" pitchFamily="34" charset="-120"/>
              </a:rPr>
              <a:t>Il correspond au sens naturel de progression des matières dans le côlon (ascendant, transverse, descendant). Masser dans le sens contraire pourrait créer des contre-pressions inconfortables.</a:t>
            </a:r>
            <a:endParaRPr lang="en-US" sz="109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001000" cy="822927"/>
          </a:xfrm>
          <a:prstGeom prst="rect">
            <a:avLst/>
          </a:prstGeom>
          <a:noFill/>
          <a:ln/>
        </p:spPr>
        <p:txBody>
          <a:bodyPr wrap="squar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Les sensations normales pendant le massage</a:t>
            </a:r>
            <a:endParaRPr lang="en-US" sz="2436" dirty="0"/>
          </a:p>
        </p:txBody>
      </p:sp>
      <p:sp>
        <p:nvSpPr>
          <p:cNvPr id="5" name="Text 1"/>
          <p:cNvSpPr/>
          <p:nvPr/>
        </p:nvSpPr>
        <p:spPr>
          <a:xfrm>
            <a:off x="0" y="1308702"/>
            <a:ext cx="9144000" cy="208955"/>
          </a:xfrm>
          <a:prstGeom prst="rect">
            <a:avLst/>
          </a:prstGeom>
          <a:noFill/>
          <a:ln/>
        </p:spPr>
        <p:txBody>
          <a:bodyPr wrap="none" lIns="680339" tIns="0" rIns="0" bIns="0" rtlCol="0" anchor="t">
            <a:spAutoFit/>
          </a:bodyPr>
          <a:lstStyle/>
          <a:p>
            <a:pPr marL="0" indent="0" algn="l">
              <a:lnSpc>
                <a:spcPts val="1600"/>
              </a:lnSpc>
              <a:buNone/>
            </a:pPr>
            <a:r>
              <a:rPr lang="en-US" sz="1193" b="1" dirty="0">
                <a:solidFill>
                  <a:srgbClr val="795548"/>
                </a:solidFill>
                <a:latin typeface="Montserrat" pitchFamily="34" charset="0"/>
                <a:ea typeface="Montserrat" pitchFamily="34" charset="-122"/>
                <a:cs typeface="Montserrat" pitchFamily="34" charset="-120"/>
              </a:rPr>
              <a:t>Il est important de savoir ce que vous pouvez ressentir lors de votre première séance.</a:t>
            </a:r>
            <a:endParaRPr lang="en-US" sz="1193" dirty="0"/>
          </a:p>
        </p:txBody>
      </p:sp>
      <p:sp>
        <p:nvSpPr>
          <p:cNvPr id="6" name="Shape 2"/>
          <p:cNvSpPr/>
          <p:nvPr/>
        </p:nvSpPr>
        <p:spPr>
          <a:xfrm>
            <a:off x="571500" y="1589094"/>
            <a:ext cx="3857625" cy="3017202"/>
          </a:xfrm>
          <a:prstGeom prst="rect">
            <a:avLst/>
          </a:prstGeom>
          <a:solidFill>
            <a:srgbClr val="D7CCC8"/>
          </a:solidFill>
          <a:ln/>
        </p:spPr>
        <p:txBody>
          <a:bodyPr/>
          <a:lstStyle/>
          <a:p>
            <a:endParaRPr lang="fr-FR"/>
          </a:p>
        </p:txBody>
      </p:sp>
      <p:sp>
        <p:nvSpPr>
          <p:cNvPr id="7" name="Shape 3"/>
          <p:cNvSpPr/>
          <p:nvPr/>
        </p:nvSpPr>
        <p:spPr>
          <a:xfrm>
            <a:off x="571500" y="1589094"/>
            <a:ext cx="3857625" cy="57150"/>
          </a:xfrm>
          <a:prstGeom prst="rect">
            <a:avLst/>
          </a:prstGeom>
          <a:solidFill>
            <a:srgbClr val="8D6E63"/>
          </a:solidFill>
          <a:ln/>
        </p:spPr>
        <p:txBody>
          <a:bodyPr/>
          <a:lstStyle/>
          <a:p>
            <a:endParaRPr lang="fr-FR"/>
          </a:p>
        </p:txBody>
      </p:sp>
      <p:pic>
        <p:nvPicPr>
          <p:cNvPr id="8" name="Image 1" descr="preencoded.png"/>
          <p:cNvPicPr>
            <a:picLocks noChangeAspect="1"/>
          </p:cNvPicPr>
          <p:nvPr/>
        </p:nvPicPr>
        <p:blipFill>
          <a:blip r:embed="rId4"/>
          <a:stretch>
            <a:fillRect/>
          </a:stretch>
        </p:blipFill>
        <p:spPr>
          <a:xfrm>
            <a:off x="657225" y="1681962"/>
            <a:ext cx="235744" cy="228600"/>
          </a:xfrm>
          <a:prstGeom prst="rect">
            <a:avLst/>
          </a:prstGeom>
        </p:spPr>
      </p:pic>
      <p:sp>
        <p:nvSpPr>
          <p:cNvPr id="9" name="Text 4"/>
          <p:cNvSpPr/>
          <p:nvPr/>
        </p:nvSpPr>
        <p:spPr>
          <a:xfrm>
            <a:off x="1000125" y="1674819"/>
            <a:ext cx="2675334"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SENSATIONS POSITIVES</a:t>
            </a:r>
            <a:endParaRPr lang="en-US" sz="1397" dirty="0"/>
          </a:p>
        </p:txBody>
      </p:sp>
      <p:pic>
        <p:nvPicPr>
          <p:cNvPr id="10" name="Image 2" descr="preencoded.png"/>
          <p:cNvPicPr>
            <a:picLocks noChangeAspect="1"/>
          </p:cNvPicPr>
          <p:nvPr/>
        </p:nvPicPr>
        <p:blipFill>
          <a:blip r:embed="rId5"/>
          <a:stretch>
            <a:fillRect/>
          </a:stretch>
        </p:blipFill>
        <p:spPr>
          <a:xfrm>
            <a:off x="657225" y="2060581"/>
            <a:ext cx="150019" cy="171450"/>
          </a:xfrm>
          <a:prstGeom prst="rect">
            <a:avLst/>
          </a:prstGeom>
        </p:spPr>
      </p:pic>
      <p:sp>
        <p:nvSpPr>
          <p:cNvPr id="11" name="Text 5"/>
          <p:cNvSpPr/>
          <p:nvPr/>
        </p:nvSpPr>
        <p:spPr>
          <a:xfrm>
            <a:off x="914400" y="2046294"/>
            <a:ext cx="2920008" cy="220005"/>
          </a:xfrm>
          <a:prstGeom prst="rect">
            <a:avLst/>
          </a:prstGeom>
          <a:noFill/>
          <a:ln/>
        </p:spPr>
        <p:txBody>
          <a:bodyPr wrap="non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Chaleur progressive dans l'abdomen</a:t>
            </a:r>
            <a:endParaRPr lang="en-US" sz="1090" dirty="0"/>
          </a:p>
        </p:txBody>
      </p:sp>
      <p:pic>
        <p:nvPicPr>
          <p:cNvPr id="12" name="Image 3" descr="preencoded.png"/>
          <p:cNvPicPr>
            <a:picLocks noChangeAspect="1"/>
          </p:cNvPicPr>
          <p:nvPr/>
        </p:nvPicPr>
        <p:blipFill>
          <a:blip r:embed="rId6"/>
          <a:stretch>
            <a:fillRect/>
          </a:stretch>
        </p:blipFill>
        <p:spPr>
          <a:xfrm>
            <a:off x="657225" y="2366311"/>
            <a:ext cx="192881" cy="171450"/>
          </a:xfrm>
          <a:prstGeom prst="rect">
            <a:avLst/>
          </a:prstGeom>
        </p:spPr>
      </p:pic>
      <p:sp>
        <p:nvSpPr>
          <p:cNvPr id="13" name="Text 6"/>
          <p:cNvSpPr/>
          <p:nvPr/>
        </p:nvSpPr>
        <p:spPr>
          <a:xfrm>
            <a:off x="957263" y="2352024"/>
            <a:ext cx="3386138" cy="440010"/>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Relâchement des tensions musculaires (épaules, mâchoire)</a:t>
            </a:r>
            <a:endParaRPr lang="en-US" sz="1090" dirty="0"/>
          </a:p>
        </p:txBody>
      </p:sp>
      <p:pic>
        <p:nvPicPr>
          <p:cNvPr id="14" name="Image 4" descr="preencoded.png"/>
          <p:cNvPicPr>
            <a:picLocks noChangeAspect="1"/>
          </p:cNvPicPr>
          <p:nvPr/>
        </p:nvPicPr>
        <p:blipFill>
          <a:blip r:embed="rId7"/>
          <a:stretch>
            <a:fillRect/>
          </a:stretch>
        </p:blipFill>
        <p:spPr>
          <a:xfrm>
            <a:off x="657225" y="2892047"/>
            <a:ext cx="192881" cy="171450"/>
          </a:xfrm>
          <a:prstGeom prst="rect">
            <a:avLst/>
          </a:prstGeom>
        </p:spPr>
      </p:pic>
      <p:sp>
        <p:nvSpPr>
          <p:cNvPr id="15" name="Text 7"/>
          <p:cNvSpPr/>
          <p:nvPr/>
        </p:nvSpPr>
        <p:spPr>
          <a:xfrm>
            <a:off x="957263" y="2877759"/>
            <a:ext cx="3386138" cy="440010"/>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Gargouillis ou borborygmes (reprise du péristaltisme)</a:t>
            </a:r>
            <a:endParaRPr lang="en-US" sz="1090" dirty="0"/>
          </a:p>
        </p:txBody>
      </p:sp>
      <p:pic>
        <p:nvPicPr>
          <p:cNvPr id="16" name="Image 5" descr="preencoded.png"/>
          <p:cNvPicPr>
            <a:picLocks noChangeAspect="1"/>
          </p:cNvPicPr>
          <p:nvPr/>
        </p:nvPicPr>
        <p:blipFill>
          <a:blip r:embed="rId8"/>
          <a:stretch>
            <a:fillRect/>
          </a:stretch>
        </p:blipFill>
        <p:spPr>
          <a:xfrm>
            <a:off x="657225" y="3417782"/>
            <a:ext cx="214313" cy="171450"/>
          </a:xfrm>
          <a:prstGeom prst="rect">
            <a:avLst/>
          </a:prstGeom>
        </p:spPr>
      </p:pic>
      <p:sp>
        <p:nvSpPr>
          <p:cNvPr id="17" name="Text 8"/>
          <p:cNvSpPr/>
          <p:nvPr/>
        </p:nvSpPr>
        <p:spPr>
          <a:xfrm>
            <a:off x="978694" y="3403495"/>
            <a:ext cx="3364706" cy="440010"/>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Légère somnolence (activation parasympathique)</a:t>
            </a:r>
            <a:endParaRPr lang="en-US" sz="1090" dirty="0"/>
          </a:p>
        </p:txBody>
      </p:sp>
      <p:pic>
        <p:nvPicPr>
          <p:cNvPr id="18" name="Image 6" descr="preencoded.png"/>
          <p:cNvPicPr>
            <a:picLocks noChangeAspect="1"/>
          </p:cNvPicPr>
          <p:nvPr/>
        </p:nvPicPr>
        <p:blipFill>
          <a:blip r:embed="rId9"/>
          <a:stretch>
            <a:fillRect/>
          </a:stretch>
        </p:blipFill>
        <p:spPr>
          <a:xfrm>
            <a:off x="657225" y="3943517"/>
            <a:ext cx="171450" cy="171450"/>
          </a:xfrm>
          <a:prstGeom prst="rect">
            <a:avLst/>
          </a:prstGeom>
        </p:spPr>
      </p:pic>
      <p:sp>
        <p:nvSpPr>
          <p:cNvPr id="19" name="Text 9"/>
          <p:cNvSpPr/>
          <p:nvPr/>
        </p:nvSpPr>
        <p:spPr>
          <a:xfrm>
            <a:off x="935831" y="3929230"/>
            <a:ext cx="3164681" cy="220005"/>
          </a:xfrm>
          <a:prstGeom prst="rect">
            <a:avLst/>
          </a:prstGeom>
          <a:noFill/>
          <a:ln/>
        </p:spPr>
        <p:txBody>
          <a:bodyPr wrap="non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Sensation de "libération" ou de légèreté</a:t>
            </a:r>
            <a:endParaRPr lang="en-US" sz="1090" dirty="0"/>
          </a:p>
        </p:txBody>
      </p:sp>
      <p:sp>
        <p:nvSpPr>
          <p:cNvPr id="20" name="Shape 10"/>
          <p:cNvSpPr/>
          <p:nvPr/>
        </p:nvSpPr>
        <p:spPr>
          <a:xfrm>
            <a:off x="4714875" y="1589094"/>
            <a:ext cx="3857625" cy="3017202"/>
          </a:xfrm>
          <a:prstGeom prst="rect">
            <a:avLst/>
          </a:prstGeom>
          <a:solidFill>
            <a:srgbClr val="EFEBE9"/>
          </a:solidFill>
          <a:ln/>
        </p:spPr>
        <p:txBody>
          <a:bodyPr/>
          <a:lstStyle/>
          <a:p>
            <a:endParaRPr lang="fr-FR"/>
          </a:p>
        </p:txBody>
      </p:sp>
      <p:sp>
        <p:nvSpPr>
          <p:cNvPr id="21" name="Shape 11"/>
          <p:cNvSpPr/>
          <p:nvPr/>
        </p:nvSpPr>
        <p:spPr>
          <a:xfrm>
            <a:off x="4714875" y="1589094"/>
            <a:ext cx="3857625" cy="57150"/>
          </a:xfrm>
          <a:prstGeom prst="rect">
            <a:avLst/>
          </a:prstGeom>
          <a:solidFill>
            <a:srgbClr val="5D4037"/>
          </a:solidFill>
          <a:ln/>
        </p:spPr>
        <p:txBody>
          <a:bodyPr/>
          <a:lstStyle/>
          <a:p>
            <a:endParaRPr lang="fr-FR"/>
          </a:p>
        </p:txBody>
      </p:sp>
      <p:pic>
        <p:nvPicPr>
          <p:cNvPr id="22" name="Image 7" descr="preencoded.png"/>
          <p:cNvPicPr>
            <a:picLocks noChangeAspect="1"/>
          </p:cNvPicPr>
          <p:nvPr/>
        </p:nvPicPr>
        <p:blipFill>
          <a:blip r:embed="rId10"/>
          <a:stretch>
            <a:fillRect/>
          </a:stretch>
        </p:blipFill>
        <p:spPr>
          <a:xfrm>
            <a:off x="4800600" y="1681962"/>
            <a:ext cx="235744" cy="228600"/>
          </a:xfrm>
          <a:prstGeom prst="rect">
            <a:avLst/>
          </a:prstGeom>
        </p:spPr>
      </p:pic>
      <p:sp>
        <p:nvSpPr>
          <p:cNvPr id="23" name="Text 12"/>
          <p:cNvSpPr/>
          <p:nvPr/>
        </p:nvSpPr>
        <p:spPr>
          <a:xfrm>
            <a:off x="5143500" y="1674819"/>
            <a:ext cx="2050256"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SIGNAUX D'ARRÊT</a:t>
            </a:r>
            <a:endParaRPr lang="en-US" sz="1397" dirty="0"/>
          </a:p>
        </p:txBody>
      </p:sp>
      <p:pic>
        <p:nvPicPr>
          <p:cNvPr id="24" name="Image 8" descr="preencoded.png"/>
          <p:cNvPicPr>
            <a:picLocks noChangeAspect="1"/>
          </p:cNvPicPr>
          <p:nvPr/>
        </p:nvPicPr>
        <p:blipFill>
          <a:blip r:embed="rId11"/>
          <a:stretch>
            <a:fillRect/>
          </a:stretch>
        </p:blipFill>
        <p:spPr>
          <a:xfrm>
            <a:off x="4800600" y="2060581"/>
            <a:ext cx="171450" cy="171450"/>
          </a:xfrm>
          <a:prstGeom prst="rect">
            <a:avLst/>
          </a:prstGeom>
        </p:spPr>
      </p:pic>
      <p:sp>
        <p:nvSpPr>
          <p:cNvPr id="25" name="Text 13"/>
          <p:cNvSpPr/>
          <p:nvPr/>
        </p:nvSpPr>
        <p:spPr>
          <a:xfrm>
            <a:off x="5079206" y="2046294"/>
            <a:ext cx="2080617" cy="220005"/>
          </a:xfrm>
          <a:prstGeom prst="rect">
            <a:avLst/>
          </a:prstGeom>
          <a:noFill/>
          <a:ln/>
        </p:spPr>
        <p:txBody>
          <a:bodyPr wrap="non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Douleur aiguë et localisée</a:t>
            </a:r>
            <a:endParaRPr lang="en-US" sz="1090" dirty="0"/>
          </a:p>
        </p:txBody>
      </p:sp>
      <p:pic>
        <p:nvPicPr>
          <p:cNvPr id="26" name="Image 9" descr="preencoded.png"/>
          <p:cNvPicPr>
            <a:picLocks noChangeAspect="1"/>
          </p:cNvPicPr>
          <p:nvPr/>
        </p:nvPicPr>
        <p:blipFill>
          <a:blip r:embed="rId12"/>
          <a:stretch>
            <a:fillRect/>
          </a:stretch>
        </p:blipFill>
        <p:spPr>
          <a:xfrm>
            <a:off x="4800600" y="2366311"/>
            <a:ext cx="171450" cy="171450"/>
          </a:xfrm>
          <a:prstGeom prst="rect">
            <a:avLst/>
          </a:prstGeom>
        </p:spPr>
      </p:pic>
      <p:sp>
        <p:nvSpPr>
          <p:cNvPr id="27" name="Text 14"/>
          <p:cNvSpPr/>
          <p:nvPr/>
        </p:nvSpPr>
        <p:spPr>
          <a:xfrm>
            <a:off x="5079206" y="2352024"/>
            <a:ext cx="2811066" cy="220005"/>
          </a:xfrm>
          <a:prstGeom prst="rect">
            <a:avLst/>
          </a:prstGeom>
          <a:noFill/>
          <a:ln/>
        </p:spPr>
        <p:txBody>
          <a:bodyPr wrap="non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Nausées importantes ou soudaines</a:t>
            </a:r>
            <a:endParaRPr lang="en-US" sz="1090" dirty="0"/>
          </a:p>
        </p:txBody>
      </p:sp>
      <p:pic>
        <p:nvPicPr>
          <p:cNvPr id="28" name="Image 10" descr="preencoded.png"/>
          <p:cNvPicPr>
            <a:picLocks noChangeAspect="1"/>
          </p:cNvPicPr>
          <p:nvPr/>
        </p:nvPicPr>
        <p:blipFill>
          <a:blip r:embed="rId13"/>
          <a:stretch>
            <a:fillRect/>
          </a:stretch>
        </p:blipFill>
        <p:spPr>
          <a:xfrm>
            <a:off x="4800600" y="2672042"/>
            <a:ext cx="171450" cy="171450"/>
          </a:xfrm>
          <a:prstGeom prst="rect">
            <a:avLst/>
          </a:prstGeom>
        </p:spPr>
      </p:pic>
      <p:sp>
        <p:nvSpPr>
          <p:cNvPr id="29" name="Text 15"/>
          <p:cNvSpPr/>
          <p:nvPr/>
        </p:nvSpPr>
        <p:spPr>
          <a:xfrm>
            <a:off x="5079206" y="2657754"/>
            <a:ext cx="3407569" cy="440010"/>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Sensation de pulsation forte et anormale sous les doigts</a:t>
            </a:r>
            <a:endParaRPr lang="en-US" sz="1090" dirty="0"/>
          </a:p>
        </p:txBody>
      </p:sp>
      <p:sp>
        <p:nvSpPr>
          <p:cNvPr id="30" name="Shape 16"/>
          <p:cNvSpPr/>
          <p:nvPr/>
        </p:nvSpPr>
        <p:spPr>
          <a:xfrm>
            <a:off x="0" y="4606296"/>
            <a:ext cx="9144000" cy="537204"/>
          </a:xfrm>
          <a:prstGeom prst="rect">
            <a:avLst/>
          </a:prstGeom>
          <a:solidFill>
            <a:srgbClr val="5D4037"/>
          </a:solidFill>
          <a:ln/>
        </p:spPr>
        <p:txBody>
          <a:bodyPr/>
          <a:lstStyle/>
          <a:p>
            <a:endParaRPr lang="fr-FR"/>
          </a:p>
        </p:txBody>
      </p:sp>
      <p:sp>
        <p:nvSpPr>
          <p:cNvPr id="31" name="Text 17"/>
          <p:cNvSpPr/>
          <p:nvPr/>
        </p:nvSpPr>
        <p:spPr>
          <a:xfrm>
            <a:off x="0" y="4606296"/>
            <a:ext cx="9144000" cy="537204"/>
          </a:xfrm>
          <a:prstGeom prst="rect">
            <a:avLst/>
          </a:prstGeom>
          <a:noFill/>
          <a:ln/>
        </p:spPr>
        <p:txBody>
          <a:bodyPr wrap="square" lIns="510286" tIns="153035" rIns="510286" bIns="153035" rtlCol="0" anchor="t">
            <a:spAutoFit/>
          </a:bodyPr>
          <a:lstStyle/>
          <a:p>
            <a:pPr marL="0" indent="0" algn="ctr">
              <a:lnSpc>
                <a:spcPts val="2200"/>
              </a:lnSpc>
              <a:buNone/>
            </a:pPr>
            <a:r>
              <a:rPr lang="en-US" sz="1397" b="1" dirty="0">
                <a:solidFill>
                  <a:srgbClr val="FAF3E0"/>
                </a:solidFill>
                <a:latin typeface="Montserrat" pitchFamily="34" charset="0"/>
                <a:ea typeface="Montserrat" pitchFamily="34" charset="-122"/>
                <a:cs typeface="Montserrat" pitchFamily="34" charset="-120"/>
              </a:rPr>
              <a:t>Le massage abdominal ne doit jamais être douloureux. La douceur est la clé.</a:t>
            </a:r>
            <a:endParaRPr lang="en-US" sz="1397"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00050"/>
            <a:ext cx="8001000" cy="754335"/>
          </a:xfrm>
          <a:prstGeom prst="rect">
            <a:avLst/>
          </a:prstGeom>
          <a:noFill/>
          <a:ln/>
        </p:spPr>
        <p:txBody>
          <a:bodyPr wrap="square" lIns="0" tIns="0" rIns="0" bIns="0" rtlCol="0" anchor="t">
            <a:spAutoFit/>
          </a:bodyPr>
          <a:lstStyle/>
          <a:p>
            <a:pPr marL="0" indent="0" algn="l">
              <a:lnSpc>
                <a:spcPts val="3000"/>
              </a:lnSpc>
              <a:buNone/>
            </a:pPr>
            <a:r>
              <a:rPr lang="en-US" sz="2226" b="1" dirty="0">
                <a:solidFill>
                  <a:srgbClr val="5D4037"/>
                </a:solidFill>
                <a:latin typeface="Montserrat" pitchFamily="34" charset="0"/>
                <a:ea typeface="Montserrat" pitchFamily="34" charset="-122"/>
                <a:cs typeface="Montserrat" pitchFamily="34" charset="-120"/>
              </a:rPr>
              <a:t>5 minutes par jour suffisent pour ressentir les bénéfices</a:t>
            </a:r>
            <a:endParaRPr lang="en-US" sz="2226" dirty="0"/>
          </a:p>
        </p:txBody>
      </p:sp>
      <p:pic>
        <p:nvPicPr>
          <p:cNvPr id="5" name="Image 1" descr="preencoded.png"/>
          <p:cNvPicPr>
            <a:picLocks noChangeAspect="1"/>
          </p:cNvPicPr>
          <p:nvPr/>
        </p:nvPicPr>
        <p:blipFill>
          <a:blip r:embed="rId4"/>
          <a:stretch>
            <a:fillRect/>
          </a:stretch>
        </p:blipFill>
        <p:spPr>
          <a:xfrm>
            <a:off x="571500" y="1382985"/>
            <a:ext cx="200025" cy="228600"/>
          </a:xfrm>
          <a:prstGeom prst="rect">
            <a:avLst/>
          </a:prstGeom>
        </p:spPr>
      </p:pic>
      <p:sp>
        <p:nvSpPr>
          <p:cNvPr id="6" name="Text 1"/>
          <p:cNvSpPr/>
          <p:nvPr/>
        </p:nvSpPr>
        <p:spPr>
          <a:xfrm>
            <a:off x="878681" y="1240110"/>
            <a:ext cx="7693819" cy="514350"/>
          </a:xfrm>
          <a:prstGeom prst="rect">
            <a:avLst/>
          </a:prstGeom>
          <a:noFill/>
          <a:ln/>
        </p:spPr>
        <p:txBody>
          <a:bodyPr wrap="square" lIns="0" tIns="0" rIns="0" bIns="0" rtlCol="0" anchor="t">
            <a:spAutoFit/>
          </a:bodyPr>
          <a:lstStyle/>
          <a:p>
            <a:pPr marL="0" indent="0" algn="l">
              <a:lnSpc>
                <a:spcPts val="2000"/>
              </a:lnSpc>
              <a:buNone/>
            </a:pPr>
            <a:r>
              <a:rPr lang="en-US" sz="1193" b="1" dirty="0">
                <a:solidFill>
                  <a:srgbClr val="795548"/>
                </a:solidFill>
                <a:latin typeface="Montserrat" pitchFamily="34" charset="0"/>
                <a:ea typeface="Montserrat" pitchFamily="34" charset="-122"/>
                <a:cs typeface="Montserrat" pitchFamily="34" charset="-120"/>
              </a:rPr>
              <a:t>La régularité est plus importante que la durée. Une pratique quotidienne de 5 à 10 minutes apportera des résultats visibles en 2 à 4 semaines.</a:t>
            </a:r>
            <a:endParaRPr lang="en-US" sz="1193" dirty="0"/>
          </a:p>
        </p:txBody>
      </p:sp>
      <p:sp>
        <p:nvSpPr>
          <p:cNvPr id="7" name="Shape 2"/>
          <p:cNvSpPr/>
          <p:nvPr/>
        </p:nvSpPr>
        <p:spPr>
          <a:xfrm>
            <a:off x="571500" y="1897335"/>
            <a:ext cx="3893344" cy="1280517"/>
          </a:xfrm>
          <a:prstGeom prst="rect">
            <a:avLst/>
          </a:prstGeom>
          <a:solidFill>
            <a:srgbClr val="D7CCC8"/>
          </a:solidFill>
          <a:ln/>
        </p:spPr>
        <p:txBody>
          <a:bodyPr/>
          <a:lstStyle/>
          <a:p>
            <a:endParaRPr lang="fr-FR"/>
          </a:p>
        </p:txBody>
      </p:sp>
      <p:sp>
        <p:nvSpPr>
          <p:cNvPr id="8" name="Shape 3"/>
          <p:cNvSpPr/>
          <p:nvPr/>
        </p:nvSpPr>
        <p:spPr>
          <a:xfrm>
            <a:off x="571500" y="1897335"/>
            <a:ext cx="3893344" cy="57150"/>
          </a:xfrm>
          <a:prstGeom prst="rect">
            <a:avLst/>
          </a:prstGeom>
          <a:solidFill>
            <a:srgbClr val="5D4037"/>
          </a:solidFill>
          <a:ln/>
        </p:spPr>
        <p:txBody>
          <a:bodyPr/>
          <a:lstStyle/>
          <a:p>
            <a:endParaRPr lang="fr-FR"/>
          </a:p>
        </p:txBody>
      </p:sp>
      <p:pic>
        <p:nvPicPr>
          <p:cNvPr id="9" name="Image 2" descr="preencoded.png"/>
          <p:cNvPicPr>
            <a:picLocks noChangeAspect="1"/>
          </p:cNvPicPr>
          <p:nvPr/>
        </p:nvPicPr>
        <p:blipFill>
          <a:blip r:embed="rId5"/>
          <a:stretch>
            <a:fillRect/>
          </a:stretch>
        </p:blipFill>
        <p:spPr>
          <a:xfrm>
            <a:off x="714375" y="2058963"/>
            <a:ext cx="171450" cy="171450"/>
          </a:xfrm>
          <a:prstGeom prst="rect">
            <a:avLst/>
          </a:prstGeom>
        </p:spPr>
      </p:pic>
      <p:sp>
        <p:nvSpPr>
          <p:cNvPr id="10" name="Text 4"/>
          <p:cNvSpPr/>
          <p:nvPr/>
        </p:nvSpPr>
        <p:spPr>
          <a:xfrm>
            <a:off x="957263" y="2040210"/>
            <a:ext cx="1898452"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Chaque matin à jeun</a:t>
            </a:r>
            <a:endParaRPr lang="en-US" sz="1193" dirty="0"/>
          </a:p>
        </p:txBody>
      </p:sp>
      <p:sp>
        <p:nvSpPr>
          <p:cNvPr id="11" name="Text 5"/>
          <p:cNvSpPr/>
          <p:nvPr/>
        </p:nvSpPr>
        <p:spPr>
          <a:xfrm>
            <a:off x="714375" y="2334890"/>
            <a:ext cx="3607594"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10 cycles de respiration diaphragmatique
+
5 minutes d'effleurage global</a:t>
            </a:r>
            <a:endParaRPr lang="en-US" sz="987" dirty="0"/>
          </a:p>
        </p:txBody>
      </p:sp>
      <p:sp>
        <p:nvSpPr>
          <p:cNvPr id="12" name="Shape 6"/>
          <p:cNvSpPr/>
          <p:nvPr/>
        </p:nvSpPr>
        <p:spPr>
          <a:xfrm>
            <a:off x="4679156" y="1897335"/>
            <a:ext cx="3893344" cy="1223367"/>
          </a:xfrm>
          <a:prstGeom prst="rect">
            <a:avLst/>
          </a:prstGeom>
          <a:solidFill>
            <a:srgbClr val="D7CCC8"/>
          </a:solidFill>
          <a:ln/>
        </p:spPr>
        <p:txBody>
          <a:bodyPr/>
          <a:lstStyle/>
          <a:p>
            <a:endParaRPr lang="fr-FR"/>
          </a:p>
        </p:txBody>
      </p:sp>
      <p:sp>
        <p:nvSpPr>
          <p:cNvPr id="13" name="Shape 7"/>
          <p:cNvSpPr/>
          <p:nvPr/>
        </p:nvSpPr>
        <p:spPr>
          <a:xfrm>
            <a:off x="4679156" y="1897335"/>
            <a:ext cx="3893344" cy="57150"/>
          </a:xfrm>
          <a:prstGeom prst="rect">
            <a:avLst/>
          </a:prstGeom>
          <a:solidFill>
            <a:srgbClr val="5D4037"/>
          </a:solidFill>
          <a:ln/>
        </p:spPr>
        <p:txBody>
          <a:bodyPr/>
          <a:lstStyle/>
          <a:p>
            <a:endParaRPr lang="fr-FR"/>
          </a:p>
        </p:txBody>
      </p:sp>
      <p:pic>
        <p:nvPicPr>
          <p:cNvPr id="14" name="Image 3" descr="preencoded.png"/>
          <p:cNvPicPr>
            <a:picLocks noChangeAspect="1"/>
          </p:cNvPicPr>
          <p:nvPr/>
        </p:nvPicPr>
        <p:blipFill>
          <a:blip r:embed="rId6"/>
          <a:stretch>
            <a:fillRect/>
          </a:stretch>
        </p:blipFill>
        <p:spPr>
          <a:xfrm>
            <a:off x="4822031" y="2058963"/>
            <a:ext cx="128588" cy="171450"/>
          </a:xfrm>
          <a:prstGeom prst="rect">
            <a:avLst/>
          </a:prstGeom>
        </p:spPr>
      </p:pic>
      <p:sp>
        <p:nvSpPr>
          <p:cNvPr id="15" name="Text 8"/>
          <p:cNvSpPr/>
          <p:nvPr/>
        </p:nvSpPr>
        <p:spPr>
          <a:xfrm>
            <a:off x="5022056" y="2040210"/>
            <a:ext cx="2486025"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En cas de stress ou tension</a:t>
            </a:r>
            <a:endParaRPr lang="en-US" sz="1193" dirty="0"/>
          </a:p>
        </p:txBody>
      </p:sp>
      <p:sp>
        <p:nvSpPr>
          <p:cNvPr id="16" name="Text 9"/>
          <p:cNvSpPr/>
          <p:nvPr/>
        </p:nvSpPr>
        <p:spPr>
          <a:xfrm>
            <a:off x="4822031" y="2334890"/>
            <a:ext cx="3607594"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5 minutes de respiration diaphragmatique seule pour activer le frein parasympathique.</a:t>
            </a:r>
            <a:endParaRPr lang="en-US" sz="987" dirty="0"/>
          </a:p>
        </p:txBody>
      </p:sp>
      <p:sp>
        <p:nvSpPr>
          <p:cNvPr id="17" name="Shape 10"/>
          <p:cNvSpPr/>
          <p:nvPr/>
        </p:nvSpPr>
        <p:spPr>
          <a:xfrm>
            <a:off x="571500" y="3320728"/>
            <a:ext cx="8001000" cy="494705"/>
          </a:xfrm>
          <a:prstGeom prst="rect">
            <a:avLst/>
          </a:prstGeom>
          <a:solidFill>
            <a:srgbClr val="5D4037"/>
          </a:solidFill>
          <a:ln/>
        </p:spPr>
        <p:txBody>
          <a:bodyPr/>
          <a:lstStyle/>
          <a:p>
            <a:endParaRPr lang="fr-FR"/>
          </a:p>
        </p:txBody>
      </p:sp>
      <p:sp>
        <p:nvSpPr>
          <p:cNvPr id="18" name="Text 11"/>
          <p:cNvSpPr/>
          <p:nvPr/>
        </p:nvSpPr>
        <p:spPr>
          <a:xfrm>
            <a:off x="800100" y="3463603"/>
            <a:ext cx="975122"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FAF3E0"/>
                </a:solidFill>
                <a:latin typeface="Montserrat" pitchFamily="34" charset="0"/>
                <a:ea typeface="Montserrat" pitchFamily="34" charset="-122"/>
                <a:cs typeface="Montserrat" pitchFamily="34" charset="-120"/>
              </a:rPr>
              <a:t>À RETENIR</a:t>
            </a:r>
            <a:endParaRPr lang="en-US" sz="1193" dirty="0"/>
          </a:p>
        </p:txBody>
      </p:sp>
      <p:pic>
        <p:nvPicPr>
          <p:cNvPr id="19" name="Image 4" descr="preencoded.png"/>
          <p:cNvPicPr>
            <a:picLocks noChangeAspect="1"/>
          </p:cNvPicPr>
          <p:nvPr/>
        </p:nvPicPr>
        <p:blipFill>
          <a:blip r:embed="rId7"/>
          <a:stretch>
            <a:fillRect/>
          </a:stretch>
        </p:blipFill>
        <p:spPr>
          <a:xfrm>
            <a:off x="1975247" y="3496642"/>
            <a:ext cx="142875" cy="142875"/>
          </a:xfrm>
          <a:prstGeom prst="rect">
            <a:avLst/>
          </a:prstGeom>
        </p:spPr>
      </p:pic>
      <p:sp>
        <p:nvSpPr>
          <p:cNvPr id="20" name="Text 12"/>
          <p:cNvSpPr/>
          <p:nvPr/>
        </p:nvSpPr>
        <p:spPr>
          <a:xfrm>
            <a:off x="2189559" y="3481462"/>
            <a:ext cx="1539478" cy="173236"/>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FAF3E0"/>
                </a:solidFill>
                <a:latin typeface="Montserrat" pitchFamily="34" charset="0"/>
                <a:ea typeface="Montserrat" pitchFamily="34" charset="-122"/>
                <a:cs typeface="Montserrat" pitchFamily="34" charset="-120"/>
              </a:rPr>
              <a:t>Toujours sens horaire</a:t>
            </a:r>
            <a:endParaRPr lang="en-US" sz="987" dirty="0"/>
          </a:p>
        </p:txBody>
      </p:sp>
      <p:pic>
        <p:nvPicPr>
          <p:cNvPr id="21" name="Image 5" descr="preencoded.png"/>
          <p:cNvPicPr>
            <a:picLocks noChangeAspect="1"/>
          </p:cNvPicPr>
          <p:nvPr/>
        </p:nvPicPr>
        <p:blipFill>
          <a:blip r:embed="rId8"/>
          <a:stretch>
            <a:fillRect/>
          </a:stretch>
        </p:blipFill>
        <p:spPr>
          <a:xfrm>
            <a:off x="3929063" y="3496642"/>
            <a:ext cx="125016" cy="142875"/>
          </a:xfrm>
          <a:prstGeom prst="rect">
            <a:avLst/>
          </a:prstGeom>
        </p:spPr>
      </p:pic>
      <p:sp>
        <p:nvSpPr>
          <p:cNvPr id="22" name="Text 13"/>
          <p:cNvSpPr/>
          <p:nvPr/>
        </p:nvSpPr>
        <p:spPr>
          <a:xfrm>
            <a:off x="4125516" y="3481462"/>
            <a:ext cx="1084064" cy="173236"/>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FAF3E0"/>
                </a:solidFill>
                <a:latin typeface="Montserrat" pitchFamily="34" charset="0"/>
                <a:ea typeface="Montserrat" pitchFamily="34" charset="-122"/>
                <a:cs typeface="Montserrat" pitchFamily="34" charset="-120"/>
              </a:rPr>
              <a:t>Mains chaudes</a:t>
            </a:r>
            <a:endParaRPr lang="en-US" sz="987" dirty="0"/>
          </a:p>
        </p:txBody>
      </p:sp>
      <p:pic>
        <p:nvPicPr>
          <p:cNvPr id="23" name="Image 6" descr="preencoded.png"/>
          <p:cNvPicPr>
            <a:picLocks noChangeAspect="1"/>
          </p:cNvPicPr>
          <p:nvPr/>
        </p:nvPicPr>
        <p:blipFill>
          <a:blip r:embed="rId9"/>
          <a:stretch>
            <a:fillRect/>
          </a:stretch>
        </p:blipFill>
        <p:spPr>
          <a:xfrm>
            <a:off x="5409605" y="3496642"/>
            <a:ext cx="142875" cy="142875"/>
          </a:xfrm>
          <a:prstGeom prst="rect">
            <a:avLst/>
          </a:prstGeom>
        </p:spPr>
      </p:pic>
      <p:sp>
        <p:nvSpPr>
          <p:cNvPr id="24" name="Text 14"/>
          <p:cNvSpPr/>
          <p:nvPr/>
        </p:nvSpPr>
        <p:spPr>
          <a:xfrm>
            <a:off x="5623917" y="3481462"/>
            <a:ext cx="1678781" cy="173236"/>
          </a:xfrm>
          <a:prstGeom prst="rect">
            <a:avLst/>
          </a:prstGeom>
          <a:noFill/>
          <a:ln/>
        </p:spPr>
        <p:txBody>
          <a:bodyPr wrap="none" lIns="0" tIns="0" rIns="0" bIns="0" rtlCol="0" anchor="t">
            <a:spAutoFit/>
          </a:bodyPr>
          <a:lstStyle/>
          <a:p>
            <a:pPr marL="0" indent="0" algn="l">
              <a:lnSpc>
                <a:spcPts val="1400"/>
              </a:lnSpc>
              <a:buNone/>
            </a:pPr>
            <a:r>
              <a:rPr lang="en-US" sz="987" b="1" dirty="0">
                <a:solidFill>
                  <a:srgbClr val="FAF3E0"/>
                </a:solidFill>
                <a:latin typeface="Montserrat" pitchFamily="34" charset="0"/>
                <a:ea typeface="Montserrat" pitchFamily="34" charset="-122"/>
                <a:cs typeface="Montserrat" pitchFamily="34" charset="-120"/>
              </a:rPr>
              <a:t>Jamais sur ventre plein</a:t>
            </a:r>
            <a:endParaRPr lang="en-US" sz="987" dirty="0"/>
          </a:p>
        </p:txBody>
      </p:sp>
      <p:sp>
        <p:nvSpPr>
          <p:cNvPr id="25" name="Text 15"/>
          <p:cNvSpPr/>
          <p:nvPr/>
        </p:nvSpPr>
        <p:spPr>
          <a:xfrm>
            <a:off x="4089797" y="4734520"/>
            <a:ext cx="4261247" cy="208955"/>
          </a:xfrm>
          <a:prstGeom prst="rect">
            <a:avLst/>
          </a:prstGeom>
          <a:noFill/>
          <a:ln/>
        </p:spPr>
        <p:txBody>
          <a:bodyPr wrap="none" lIns="0" tIns="0" rIns="0" bIns="0" rtlCol="0" anchor="t">
            <a:spAutoFit/>
          </a:bodyPr>
          <a:lstStyle/>
          <a:p>
            <a:pPr marL="0" indent="0" algn="r">
              <a:lnSpc>
                <a:spcPts val="1600"/>
              </a:lnSpc>
              <a:buNone/>
            </a:pPr>
            <a:r>
              <a:rPr lang="en-US" sz="1193" b="1" dirty="0">
                <a:solidFill>
                  <a:srgbClr val="8D6E63"/>
                </a:solidFill>
                <a:latin typeface="Montserrat" pitchFamily="34" charset="0"/>
                <a:ea typeface="Montserrat" pitchFamily="34" charset="-122"/>
                <a:cs typeface="Montserrat" pitchFamily="34" charset="-120"/>
              </a:rPr>
              <a:t>Prochain atelier : Le Foie et la Vésicule Biliaire</a:t>
            </a:r>
            <a:endParaRPr lang="en-US" sz="1193" dirty="0"/>
          </a:p>
        </p:txBody>
      </p:sp>
      <p:pic>
        <p:nvPicPr>
          <p:cNvPr id="26" name="Image 7" descr="preencoded.png"/>
          <p:cNvPicPr>
            <a:picLocks noChangeAspect="1"/>
          </p:cNvPicPr>
          <p:nvPr/>
        </p:nvPicPr>
        <p:blipFill>
          <a:blip r:embed="rId10"/>
          <a:stretch>
            <a:fillRect/>
          </a:stretch>
        </p:blipFill>
        <p:spPr>
          <a:xfrm>
            <a:off x="8422481" y="4750594"/>
            <a:ext cx="150019" cy="1714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001000" cy="411463"/>
          </a:xfrm>
          <a:prstGeom prst="rect">
            <a:avLst/>
          </a:prstGeom>
          <a:noFill/>
          <a:ln/>
        </p:spPr>
        <p:txBody>
          <a:bodyPr wrap="non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Ce que nous avons appris aujourd'hui</a:t>
            </a:r>
            <a:endParaRPr lang="en-US" sz="2436" dirty="0"/>
          </a:p>
        </p:txBody>
      </p:sp>
      <p:sp>
        <p:nvSpPr>
          <p:cNvPr id="5" name="Shape 1"/>
          <p:cNvSpPr/>
          <p:nvPr/>
        </p:nvSpPr>
        <p:spPr>
          <a:xfrm>
            <a:off x="571500" y="968676"/>
            <a:ext cx="357188" cy="357188"/>
          </a:xfrm>
          <a:prstGeom prst="rect">
            <a:avLst/>
          </a:prstGeom>
          <a:solidFill>
            <a:srgbClr val="D7CCC8"/>
          </a:solidFill>
          <a:ln/>
        </p:spPr>
        <p:txBody>
          <a:bodyPr/>
          <a:lstStyle/>
          <a:p>
            <a:endParaRPr lang="fr-FR"/>
          </a:p>
        </p:txBody>
      </p:sp>
      <p:pic>
        <p:nvPicPr>
          <p:cNvPr id="6" name="Image 1" descr="preencoded.png"/>
          <p:cNvPicPr>
            <a:picLocks noChangeAspect="1"/>
          </p:cNvPicPr>
          <p:nvPr/>
        </p:nvPicPr>
        <p:blipFill>
          <a:blip r:embed="rId4"/>
          <a:stretch>
            <a:fillRect/>
          </a:stretch>
        </p:blipFill>
        <p:spPr>
          <a:xfrm>
            <a:off x="664369" y="1061545"/>
            <a:ext cx="171450" cy="171450"/>
          </a:xfrm>
          <a:prstGeom prst="rect">
            <a:avLst/>
          </a:prstGeom>
        </p:spPr>
      </p:pic>
      <p:sp>
        <p:nvSpPr>
          <p:cNvPr id="7" name="Text 2"/>
          <p:cNvSpPr/>
          <p:nvPr/>
        </p:nvSpPr>
        <p:spPr>
          <a:xfrm>
            <a:off x="1071563" y="968676"/>
            <a:ext cx="3286125" cy="511448"/>
          </a:xfrm>
          <a:prstGeom prst="rect">
            <a:avLst/>
          </a:prstGeom>
          <a:noFill/>
          <a:ln/>
        </p:spPr>
        <p:txBody>
          <a:bodyPr wrap="square" lIns="0" tIns="8509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Le ventre possède son propre système nerveux (</a:t>
            </a:r>
            <a:r>
              <a:rPr lang="en-US" sz="1090" b="1" dirty="0">
                <a:solidFill>
                  <a:srgbClr val="5D4037"/>
                </a:solidFill>
                <a:latin typeface="Montserrat" pitchFamily="34" charset="0"/>
                <a:ea typeface="Montserrat" pitchFamily="34" charset="-122"/>
                <a:cs typeface="Montserrat" pitchFamily="34" charset="-120"/>
              </a:rPr>
              <a:t>200 millions de neurones</a:t>
            </a:r>
            <a:r>
              <a:rPr lang="en-US" sz="1090" b="1" dirty="0">
                <a:solidFill>
                  <a:srgbClr val="795548"/>
                </a:solidFill>
                <a:latin typeface="Montserrat" pitchFamily="34" charset="0"/>
                <a:ea typeface="Montserrat" pitchFamily="34" charset="-122"/>
                <a:cs typeface="Montserrat" pitchFamily="34" charset="-120"/>
              </a:rPr>
              <a:t>).</a:t>
            </a:r>
            <a:endParaRPr lang="en-US" sz="1090" dirty="0"/>
          </a:p>
        </p:txBody>
      </p:sp>
      <p:sp>
        <p:nvSpPr>
          <p:cNvPr id="8" name="Shape 3"/>
          <p:cNvSpPr/>
          <p:nvPr/>
        </p:nvSpPr>
        <p:spPr>
          <a:xfrm>
            <a:off x="4786313" y="968676"/>
            <a:ext cx="357188" cy="357188"/>
          </a:xfrm>
          <a:prstGeom prst="rect">
            <a:avLst/>
          </a:prstGeom>
          <a:solidFill>
            <a:srgbClr val="D7CCC8"/>
          </a:solidFill>
          <a:ln/>
        </p:spPr>
        <p:txBody>
          <a:bodyPr/>
          <a:lstStyle/>
          <a:p>
            <a:endParaRPr lang="fr-FR"/>
          </a:p>
        </p:txBody>
      </p:sp>
      <p:pic>
        <p:nvPicPr>
          <p:cNvPr id="9" name="Image 2" descr="preencoded.png"/>
          <p:cNvPicPr>
            <a:picLocks noChangeAspect="1"/>
          </p:cNvPicPr>
          <p:nvPr/>
        </p:nvPicPr>
        <p:blipFill>
          <a:blip r:embed="rId5"/>
          <a:stretch>
            <a:fillRect/>
          </a:stretch>
        </p:blipFill>
        <p:spPr>
          <a:xfrm>
            <a:off x="4900613" y="1061545"/>
            <a:ext cx="128588" cy="171450"/>
          </a:xfrm>
          <a:prstGeom prst="rect">
            <a:avLst/>
          </a:prstGeom>
        </p:spPr>
      </p:pic>
      <p:sp>
        <p:nvSpPr>
          <p:cNvPr id="10" name="Text 4"/>
          <p:cNvSpPr/>
          <p:nvPr/>
        </p:nvSpPr>
        <p:spPr>
          <a:xfrm>
            <a:off x="5286375" y="968676"/>
            <a:ext cx="3286125" cy="511448"/>
          </a:xfrm>
          <a:prstGeom prst="rect">
            <a:avLst/>
          </a:prstGeom>
          <a:noFill/>
          <a:ln/>
        </p:spPr>
        <p:txBody>
          <a:bodyPr wrap="square" lIns="0" tIns="8509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Le </a:t>
            </a:r>
            <a:r>
              <a:rPr lang="en-US" sz="1090" b="1" dirty="0">
                <a:solidFill>
                  <a:srgbClr val="5D4037"/>
                </a:solidFill>
                <a:latin typeface="Montserrat" pitchFamily="34" charset="0"/>
                <a:ea typeface="Montserrat" pitchFamily="34" charset="-122"/>
                <a:cs typeface="Montserrat" pitchFamily="34" charset="-120"/>
              </a:rPr>
              <a:t>stress inhibe la digestion</a:t>
            </a:r>
            <a:r>
              <a:rPr lang="en-US" sz="1090" b="1" dirty="0">
                <a:solidFill>
                  <a:srgbClr val="795548"/>
                </a:solidFill>
                <a:latin typeface="Montserrat" pitchFamily="34" charset="0"/>
                <a:ea typeface="Montserrat" pitchFamily="34" charset="-122"/>
                <a:cs typeface="Montserrat" pitchFamily="34" charset="-120"/>
              </a:rPr>
              <a:t> via le système sympathique.</a:t>
            </a:r>
            <a:endParaRPr lang="en-US" sz="1090" dirty="0"/>
          </a:p>
        </p:txBody>
      </p:sp>
      <p:sp>
        <p:nvSpPr>
          <p:cNvPr id="11" name="Shape 5"/>
          <p:cNvSpPr/>
          <p:nvPr/>
        </p:nvSpPr>
        <p:spPr>
          <a:xfrm>
            <a:off x="571500" y="1694436"/>
            <a:ext cx="357188" cy="357188"/>
          </a:xfrm>
          <a:prstGeom prst="rect">
            <a:avLst/>
          </a:prstGeom>
          <a:solidFill>
            <a:srgbClr val="D7CCC8"/>
          </a:solidFill>
          <a:ln/>
        </p:spPr>
        <p:txBody>
          <a:bodyPr/>
          <a:lstStyle/>
          <a:p>
            <a:endParaRPr lang="fr-FR"/>
          </a:p>
        </p:txBody>
      </p:sp>
      <p:pic>
        <p:nvPicPr>
          <p:cNvPr id="12" name="Image 3" descr="preencoded.png"/>
          <p:cNvPicPr>
            <a:picLocks noChangeAspect="1"/>
          </p:cNvPicPr>
          <p:nvPr/>
        </p:nvPicPr>
        <p:blipFill>
          <a:blip r:embed="rId6"/>
          <a:stretch>
            <a:fillRect/>
          </a:stretch>
        </p:blipFill>
        <p:spPr>
          <a:xfrm>
            <a:off x="664369" y="1787305"/>
            <a:ext cx="171450" cy="171450"/>
          </a:xfrm>
          <a:prstGeom prst="rect">
            <a:avLst/>
          </a:prstGeom>
        </p:spPr>
      </p:pic>
      <p:sp>
        <p:nvSpPr>
          <p:cNvPr id="13" name="Text 6"/>
          <p:cNvSpPr/>
          <p:nvPr/>
        </p:nvSpPr>
        <p:spPr>
          <a:xfrm>
            <a:off x="1071563" y="1694436"/>
            <a:ext cx="3286125" cy="511448"/>
          </a:xfrm>
          <a:prstGeom prst="rect">
            <a:avLst/>
          </a:prstGeom>
          <a:noFill/>
          <a:ln/>
        </p:spPr>
        <p:txBody>
          <a:bodyPr wrap="square" lIns="0" tIns="8509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Le </a:t>
            </a:r>
            <a:r>
              <a:rPr lang="en-US" sz="1090" b="1" dirty="0">
                <a:solidFill>
                  <a:srgbClr val="5D4037"/>
                </a:solidFill>
                <a:latin typeface="Montserrat" pitchFamily="34" charset="0"/>
                <a:ea typeface="Montserrat" pitchFamily="34" charset="-122"/>
                <a:cs typeface="Montserrat" pitchFamily="34" charset="-120"/>
              </a:rPr>
              <a:t>nerf vague</a:t>
            </a:r>
            <a:r>
              <a:rPr lang="en-US" sz="1090" b="1" dirty="0">
                <a:solidFill>
                  <a:srgbClr val="795548"/>
                </a:solidFill>
                <a:latin typeface="Montserrat" pitchFamily="34" charset="0"/>
                <a:ea typeface="Montserrat" pitchFamily="34" charset="-122"/>
                <a:cs typeface="Montserrat" pitchFamily="34" charset="-120"/>
              </a:rPr>
              <a:t> est notre allié : la respiration profonde le stimule.</a:t>
            </a:r>
            <a:endParaRPr lang="en-US" sz="1090" dirty="0"/>
          </a:p>
        </p:txBody>
      </p:sp>
      <p:sp>
        <p:nvSpPr>
          <p:cNvPr id="14" name="Shape 7"/>
          <p:cNvSpPr/>
          <p:nvPr/>
        </p:nvSpPr>
        <p:spPr>
          <a:xfrm>
            <a:off x="4786313" y="1694436"/>
            <a:ext cx="357188" cy="357188"/>
          </a:xfrm>
          <a:prstGeom prst="rect">
            <a:avLst/>
          </a:prstGeom>
          <a:solidFill>
            <a:srgbClr val="D7CCC8"/>
          </a:solidFill>
          <a:ln/>
        </p:spPr>
        <p:txBody>
          <a:bodyPr/>
          <a:lstStyle/>
          <a:p>
            <a:endParaRPr lang="fr-FR"/>
          </a:p>
        </p:txBody>
      </p:sp>
      <p:pic>
        <p:nvPicPr>
          <p:cNvPr id="15" name="Image 4" descr="preencoded.png"/>
          <p:cNvPicPr>
            <a:picLocks noChangeAspect="1"/>
          </p:cNvPicPr>
          <p:nvPr/>
        </p:nvPicPr>
        <p:blipFill>
          <a:blip r:embed="rId7"/>
          <a:stretch>
            <a:fillRect/>
          </a:stretch>
        </p:blipFill>
        <p:spPr>
          <a:xfrm>
            <a:off x="4857750" y="1787305"/>
            <a:ext cx="214313" cy="171450"/>
          </a:xfrm>
          <a:prstGeom prst="rect">
            <a:avLst/>
          </a:prstGeom>
        </p:spPr>
      </p:pic>
      <p:sp>
        <p:nvSpPr>
          <p:cNvPr id="16" name="Text 8"/>
          <p:cNvSpPr/>
          <p:nvPr/>
        </p:nvSpPr>
        <p:spPr>
          <a:xfrm>
            <a:off x="5286375" y="1694436"/>
            <a:ext cx="3286125" cy="511448"/>
          </a:xfrm>
          <a:prstGeom prst="rect">
            <a:avLst/>
          </a:prstGeom>
          <a:noFill/>
          <a:ln/>
        </p:spPr>
        <p:txBody>
          <a:bodyPr wrap="square" lIns="0" tIns="8509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Le </a:t>
            </a:r>
            <a:r>
              <a:rPr lang="en-US" sz="1090" b="1" dirty="0">
                <a:solidFill>
                  <a:srgbClr val="5D4037"/>
                </a:solidFill>
                <a:latin typeface="Montserrat" pitchFamily="34" charset="0"/>
                <a:ea typeface="Montserrat" pitchFamily="34" charset="-122"/>
                <a:cs typeface="Montserrat" pitchFamily="34" charset="-120"/>
              </a:rPr>
              <a:t>diaphragme masse naturellement</a:t>
            </a:r>
            <a:r>
              <a:rPr lang="en-US" sz="1090" b="1" dirty="0">
                <a:solidFill>
                  <a:srgbClr val="795548"/>
                </a:solidFill>
                <a:latin typeface="Montserrat" pitchFamily="34" charset="0"/>
                <a:ea typeface="Montserrat" pitchFamily="34" charset="-122"/>
                <a:cs typeface="Montserrat" pitchFamily="34" charset="-120"/>
              </a:rPr>
              <a:t> les organes à chaque inspiration.</a:t>
            </a:r>
            <a:endParaRPr lang="en-US" sz="1090" dirty="0"/>
          </a:p>
        </p:txBody>
      </p:sp>
      <p:sp>
        <p:nvSpPr>
          <p:cNvPr id="17" name="Shape 9"/>
          <p:cNvSpPr/>
          <p:nvPr/>
        </p:nvSpPr>
        <p:spPr>
          <a:xfrm>
            <a:off x="571500" y="2420196"/>
            <a:ext cx="357188" cy="357188"/>
          </a:xfrm>
          <a:prstGeom prst="rect">
            <a:avLst/>
          </a:prstGeom>
          <a:solidFill>
            <a:srgbClr val="D7CCC8"/>
          </a:solidFill>
          <a:ln/>
        </p:spPr>
        <p:txBody>
          <a:bodyPr/>
          <a:lstStyle/>
          <a:p>
            <a:endParaRPr lang="fr-FR"/>
          </a:p>
        </p:txBody>
      </p:sp>
      <p:pic>
        <p:nvPicPr>
          <p:cNvPr id="18" name="Image 5" descr="preencoded.png"/>
          <p:cNvPicPr>
            <a:picLocks noChangeAspect="1"/>
          </p:cNvPicPr>
          <p:nvPr/>
        </p:nvPicPr>
        <p:blipFill>
          <a:blip r:embed="rId8"/>
          <a:stretch>
            <a:fillRect/>
          </a:stretch>
        </p:blipFill>
        <p:spPr>
          <a:xfrm>
            <a:off x="664369" y="2513065"/>
            <a:ext cx="171450" cy="171450"/>
          </a:xfrm>
          <a:prstGeom prst="rect">
            <a:avLst/>
          </a:prstGeom>
        </p:spPr>
      </p:pic>
      <p:sp>
        <p:nvSpPr>
          <p:cNvPr id="19" name="Text 10"/>
          <p:cNvSpPr/>
          <p:nvPr/>
        </p:nvSpPr>
        <p:spPr>
          <a:xfrm>
            <a:off x="1071563" y="2420196"/>
            <a:ext cx="3286125" cy="731453"/>
          </a:xfrm>
          <a:prstGeom prst="rect">
            <a:avLst/>
          </a:prstGeom>
          <a:noFill/>
          <a:ln/>
        </p:spPr>
        <p:txBody>
          <a:bodyPr wrap="square" lIns="0" tIns="8509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La </a:t>
            </a:r>
            <a:r>
              <a:rPr lang="en-US" sz="1090" b="1" dirty="0">
                <a:solidFill>
                  <a:srgbClr val="5D4037"/>
                </a:solidFill>
                <a:latin typeface="Montserrat" pitchFamily="34" charset="0"/>
                <a:ea typeface="Montserrat" pitchFamily="34" charset="-122"/>
                <a:cs typeface="Montserrat" pitchFamily="34" charset="-120"/>
              </a:rPr>
              <a:t>respiration diaphragmatique</a:t>
            </a:r>
            <a:r>
              <a:rPr lang="en-US" sz="1090" b="1" dirty="0">
                <a:solidFill>
                  <a:srgbClr val="795548"/>
                </a:solidFill>
                <a:latin typeface="Montserrat" pitchFamily="34" charset="0"/>
                <a:ea typeface="Montserrat" pitchFamily="34" charset="-122"/>
                <a:cs typeface="Montserrat" pitchFamily="34" charset="-120"/>
              </a:rPr>
              <a:t> consciente active la relaxation en 2 minutes.</a:t>
            </a:r>
            <a:endParaRPr lang="en-US" sz="1090" dirty="0"/>
          </a:p>
        </p:txBody>
      </p:sp>
      <p:sp>
        <p:nvSpPr>
          <p:cNvPr id="20" name="Shape 11"/>
          <p:cNvSpPr/>
          <p:nvPr/>
        </p:nvSpPr>
        <p:spPr>
          <a:xfrm>
            <a:off x="4786313" y="2420196"/>
            <a:ext cx="357188" cy="357188"/>
          </a:xfrm>
          <a:prstGeom prst="rect">
            <a:avLst/>
          </a:prstGeom>
          <a:solidFill>
            <a:srgbClr val="D7CCC8"/>
          </a:solidFill>
          <a:ln/>
        </p:spPr>
        <p:txBody>
          <a:bodyPr/>
          <a:lstStyle/>
          <a:p>
            <a:endParaRPr lang="fr-FR"/>
          </a:p>
        </p:txBody>
      </p:sp>
      <p:pic>
        <p:nvPicPr>
          <p:cNvPr id="21" name="Image 6" descr="preencoded.png"/>
          <p:cNvPicPr>
            <a:picLocks noChangeAspect="1"/>
          </p:cNvPicPr>
          <p:nvPr/>
        </p:nvPicPr>
        <p:blipFill>
          <a:blip r:embed="rId9"/>
          <a:stretch>
            <a:fillRect/>
          </a:stretch>
        </p:blipFill>
        <p:spPr>
          <a:xfrm>
            <a:off x="4868466" y="2513065"/>
            <a:ext cx="192881" cy="171450"/>
          </a:xfrm>
          <a:prstGeom prst="rect">
            <a:avLst/>
          </a:prstGeom>
        </p:spPr>
      </p:pic>
      <p:sp>
        <p:nvSpPr>
          <p:cNvPr id="22" name="Text 12"/>
          <p:cNvSpPr/>
          <p:nvPr/>
        </p:nvSpPr>
        <p:spPr>
          <a:xfrm>
            <a:off x="5286375" y="2420196"/>
            <a:ext cx="3286125" cy="511448"/>
          </a:xfrm>
          <a:prstGeom prst="rect">
            <a:avLst/>
          </a:prstGeom>
          <a:noFill/>
          <a:ln/>
        </p:spPr>
        <p:txBody>
          <a:bodyPr wrap="square" lIns="0" tIns="8509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L'</a:t>
            </a:r>
            <a:r>
              <a:rPr lang="en-US" sz="1090" b="1" dirty="0">
                <a:solidFill>
                  <a:srgbClr val="5D4037"/>
                </a:solidFill>
                <a:latin typeface="Montserrat" pitchFamily="34" charset="0"/>
                <a:ea typeface="Montserrat" pitchFamily="34" charset="-122"/>
                <a:cs typeface="Montserrat" pitchFamily="34" charset="-120"/>
              </a:rPr>
              <a:t>effleurage global</a:t>
            </a:r>
            <a:r>
              <a:rPr lang="en-US" sz="1090" b="1" dirty="0">
                <a:solidFill>
                  <a:srgbClr val="795548"/>
                </a:solidFill>
                <a:latin typeface="Montserrat" pitchFamily="34" charset="0"/>
                <a:ea typeface="Montserrat" pitchFamily="34" charset="-122"/>
                <a:cs typeface="Montserrat" pitchFamily="34" charset="-120"/>
              </a:rPr>
              <a:t> prépare les tissus et réveille le péristaltisme.</a:t>
            </a:r>
            <a:endParaRPr lang="en-US" sz="1090" dirty="0"/>
          </a:p>
        </p:txBody>
      </p:sp>
      <p:sp>
        <p:nvSpPr>
          <p:cNvPr id="23" name="Shape 13"/>
          <p:cNvSpPr/>
          <p:nvPr/>
        </p:nvSpPr>
        <p:spPr>
          <a:xfrm>
            <a:off x="0" y="4368403"/>
            <a:ext cx="9144000" cy="775097"/>
          </a:xfrm>
          <a:prstGeom prst="rect">
            <a:avLst/>
          </a:prstGeom>
          <a:solidFill>
            <a:srgbClr val="5D4037"/>
          </a:solidFill>
          <a:ln/>
        </p:spPr>
        <p:txBody>
          <a:bodyPr/>
          <a:lstStyle/>
          <a:p>
            <a:endParaRPr lang="fr-FR"/>
          </a:p>
        </p:txBody>
      </p:sp>
      <p:sp>
        <p:nvSpPr>
          <p:cNvPr id="24" name="Text 14"/>
          <p:cNvSpPr/>
          <p:nvPr/>
        </p:nvSpPr>
        <p:spPr>
          <a:xfrm>
            <a:off x="571500" y="4546997"/>
            <a:ext cx="6388968" cy="417909"/>
          </a:xfrm>
          <a:prstGeom prst="rect">
            <a:avLst/>
          </a:prstGeom>
          <a:noFill/>
          <a:ln/>
        </p:spPr>
        <p:txBody>
          <a:bodyPr wrap="square" lIns="0" tIns="0" rIns="0" bIns="0" rtlCol="0" anchor="t">
            <a:spAutoFit/>
          </a:bodyPr>
          <a:lstStyle/>
          <a:p>
            <a:pPr marL="0" indent="0" algn="l">
              <a:lnSpc>
                <a:spcPts val="1600"/>
              </a:lnSpc>
              <a:buNone/>
            </a:pPr>
            <a:r>
              <a:rPr lang="en-US" sz="1193" b="1" kern="0" spc="1" dirty="0">
                <a:solidFill>
                  <a:srgbClr val="D7CCC8"/>
                </a:solidFill>
                <a:latin typeface="Montserrat" pitchFamily="34" charset="0"/>
                <a:ea typeface="Montserrat" pitchFamily="34" charset="-122"/>
                <a:cs typeface="Montserrat" pitchFamily="34" charset="-120"/>
              </a:rPr>
              <a:t>PROCHAIN RENDEZ-VOUS : ATELIER 2 — LE FOIE ET LA VÉSICULE BILIAIRE</a:t>
            </a:r>
            <a:endParaRPr lang="en-US" sz="1193" dirty="0"/>
          </a:p>
        </p:txBody>
      </p:sp>
      <p:pic>
        <p:nvPicPr>
          <p:cNvPr id="25" name="Image 7" descr="preencoded.png"/>
          <p:cNvPicPr>
            <a:picLocks noChangeAspect="1"/>
          </p:cNvPicPr>
          <p:nvPr/>
        </p:nvPicPr>
        <p:blipFill>
          <a:blip r:embed="rId10"/>
          <a:stretch>
            <a:fillRect/>
          </a:stretch>
        </p:blipFill>
        <p:spPr>
          <a:xfrm>
            <a:off x="6960468" y="4611291"/>
            <a:ext cx="128588" cy="128588"/>
          </a:xfrm>
          <a:prstGeom prst="rect">
            <a:avLst/>
          </a:prstGeom>
        </p:spPr>
      </p:pic>
      <p:sp>
        <p:nvSpPr>
          <p:cNvPr id="26" name="Text 15"/>
          <p:cNvSpPr/>
          <p:nvPr/>
        </p:nvSpPr>
        <p:spPr>
          <a:xfrm>
            <a:off x="7089056" y="4598789"/>
            <a:ext cx="744736" cy="157163"/>
          </a:xfrm>
          <a:prstGeom prst="rect">
            <a:avLst/>
          </a:prstGeom>
          <a:noFill/>
          <a:ln/>
        </p:spPr>
        <p:txBody>
          <a:bodyPr wrap="none" lIns="0" tIns="0" rIns="0" bIns="0" rtlCol="0" anchor="t">
            <a:spAutoFit/>
          </a:bodyPr>
          <a:lstStyle/>
          <a:p>
            <a:pPr marL="0" indent="0" algn="l">
              <a:lnSpc>
                <a:spcPts val="1200"/>
              </a:lnSpc>
              <a:buNone/>
            </a:pPr>
            <a:r>
              <a:rPr lang="en-US" sz="885" b="1" dirty="0">
                <a:solidFill>
                  <a:srgbClr val="D7CCC8"/>
                </a:solidFill>
                <a:latin typeface="Montserrat" pitchFamily="34" charset="0"/>
                <a:ea typeface="Montserrat" pitchFamily="34" charset="-122"/>
                <a:cs typeface="Montserrat" pitchFamily="34" charset="-120"/>
              </a:rPr>
              <a:t>Cabinet de</a:t>
            </a:r>
            <a:endParaRPr lang="en-US" sz="885" dirty="0"/>
          </a:p>
        </p:txBody>
      </p:sp>
      <p:sp>
        <p:nvSpPr>
          <p:cNvPr id="27" name="Text 16"/>
          <p:cNvSpPr/>
          <p:nvPr/>
        </p:nvSpPr>
        <p:spPr>
          <a:xfrm>
            <a:off x="6960468" y="4755952"/>
            <a:ext cx="941189" cy="157163"/>
          </a:xfrm>
          <a:prstGeom prst="rect">
            <a:avLst/>
          </a:prstGeom>
          <a:noFill/>
          <a:ln/>
        </p:spPr>
        <p:txBody>
          <a:bodyPr wrap="none" lIns="0" tIns="0" rIns="0" bIns="0" rtlCol="0" anchor="t">
            <a:spAutoFit/>
          </a:bodyPr>
          <a:lstStyle/>
          <a:p>
            <a:pPr marL="0" indent="0" algn="l">
              <a:lnSpc>
                <a:spcPts val="1200"/>
              </a:lnSpc>
              <a:buNone/>
            </a:pPr>
            <a:r>
              <a:rPr lang="en-US" sz="885" b="1" dirty="0">
                <a:solidFill>
                  <a:srgbClr val="D7CCC8"/>
                </a:solidFill>
                <a:latin typeface="Montserrat" pitchFamily="34" charset="0"/>
                <a:ea typeface="Montserrat" pitchFamily="34" charset="-122"/>
                <a:cs typeface="Montserrat" pitchFamily="34" charset="-120"/>
              </a:rPr>
              <a:t>Kinésithérapie</a:t>
            </a:r>
            <a:endParaRPr lang="en-US" sz="885"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782241" y="2252793"/>
            <a:ext cx="7579519" cy="548618"/>
          </a:xfrm>
          <a:prstGeom prst="rect">
            <a:avLst/>
          </a:prstGeom>
          <a:noFill/>
          <a:ln/>
        </p:spPr>
        <p:txBody>
          <a:bodyPr wrap="none" lIns="0" tIns="0" rIns="0" bIns="0" rtlCol="0" anchor="t">
            <a:spAutoFit/>
          </a:bodyPr>
          <a:lstStyle/>
          <a:p>
            <a:pPr marL="0" indent="0" algn="ctr">
              <a:lnSpc>
                <a:spcPts val="4300"/>
              </a:lnSpc>
              <a:buNone/>
            </a:pPr>
            <a:r>
              <a:rPr lang="en-US" sz="3294" b="1" dirty="0">
                <a:solidFill>
                  <a:srgbClr val="5D4037"/>
                </a:solidFill>
                <a:latin typeface="Montserrat" pitchFamily="34" charset="0"/>
                <a:ea typeface="Montserrat" pitchFamily="34" charset="-122"/>
                <a:cs typeface="Montserrat" pitchFamily="34" charset="-120"/>
              </a:rPr>
              <a:t>Merci pour votre participation !</a:t>
            </a:r>
            <a:endParaRPr lang="en-US" sz="3294" dirty="0"/>
          </a:p>
        </p:txBody>
      </p:sp>
      <p:sp>
        <p:nvSpPr>
          <p:cNvPr id="5" name="Text 1"/>
          <p:cNvSpPr/>
          <p:nvPr/>
        </p:nvSpPr>
        <p:spPr>
          <a:xfrm>
            <a:off x="1714500" y="2908567"/>
            <a:ext cx="5715000" cy="557213"/>
          </a:xfrm>
          <a:prstGeom prst="rect">
            <a:avLst/>
          </a:prstGeom>
          <a:noFill/>
          <a:ln/>
        </p:spPr>
        <p:txBody>
          <a:bodyPr wrap="square" lIns="0" tIns="0" rIns="0" bIns="0" rtlCol="0" anchor="t">
            <a:spAutoFit/>
          </a:bodyPr>
          <a:lstStyle/>
          <a:p>
            <a:pPr marL="0" indent="0" algn="ctr">
              <a:lnSpc>
                <a:spcPts val="2200"/>
              </a:lnSpc>
              <a:buNone/>
            </a:pPr>
            <a:r>
              <a:rPr lang="en-US" sz="1602" b="1" i="1" dirty="0">
                <a:solidFill>
                  <a:srgbClr val="795548"/>
                </a:solidFill>
                <a:latin typeface="Montserrat" pitchFamily="34" charset="0"/>
                <a:ea typeface="Montserrat" pitchFamily="34" charset="-122"/>
                <a:cs typeface="Montserrat" pitchFamily="34" charset="-120"/>
              </a:rPr>
              <a:t>"Prenez soin de votre ventre, il prend soin de vous."</a:t>
            </a:r>
            <a:endParaRPr lang="en-US" sz="1602" dirty="0"/>
          </a:p>
        </p:txBody>
      </p:sp>
      <p:sp>
        <p:nvSpPr>
          <p:cNvPr id="6" name="Text 2"/>
          <p:cNvSpPr/>
          <p:nvPr/>
        </p:nvSpPr>
        <p:spPr>
          <a:xfrm>
            <a:off x="672405" y="4541639"/>
            <a:ext cx="7799189" cy="173236"/>
          </a:xfrm>
          <a:prstGeom prst="rect">
            <a:avLst/>
          </a:prstGeom>
          <a:noFill/>
          <a:ln/>
        </p:spPr>
        <p:txBody>
          <a:bodyPr wrap="none" lIns="0" tIns="0" rIns="0" bIns="0" rtlCol="0" anchor="t">
            <a:spAutoFit/>
          </a:bodyPr>
          <a:lstStyle/>
          <a:p>
            <a:pPr marL="0" indent="0" algn="ctr">
              <a:lnSpc>
                <a:spcPts val="1400"/>
              </a:lnSpc>
              <a:buNone/>
            </a:pPr>
            <a:r>
              <a:rPr lang="en-US" sz="987" b="1" kern="0" spc="2" dirty="0">
                <a:solidFill>
                  <a:srgbClr val="5D4037"/>
                </a:solidFill>
                <a:latin typeface="Montserrat" pitchFamily="34" charset="0"/>
                <a:ea typeface="Montserrat" pitchFamily="34" charset="-122"/>
                <a:cs typeface="Montserrat" pitchFamily="34" charset="-120"/>
              </a:rPr>
              <a:t>PROGRAMME "APPRENDRE À MASSER SON VENTRE" | VOTRE KINÉSITHÉRAPEUTE</a:t>
            </a:r>
            <a:endParaRPr lang="en-US" sz="987"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572500" cy="411463"/>
          </a:xfrm>
          <a:prstGeom prst="rect">
            <a:avLst/>
          </a:prstGeom>
          <a:noFill/>
          <a:ln/>
        </p:spPr>
        <p:txBody>
          <a:bodyPr wrap="non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Bienvenue dans cet atelier !</a:t>
            </a:r>
            <a:endParaRPr lang="en-US" sz="2436" dirty="0"/>
          </a:p>
        </p:txBody>
      </p:sp>
      <p:sp>
        <p:nvSpPr>
          <p:cNvPr id="5" name="Text 1"/>
          <p:cNvSpPr/>
          <p:nvPr/>
        </p:nvSpPr>
        <p:spPr>
          <a:xfrm>
            <a:off x="571500" y="1143000"/>
            <a:ext cx="3171825" cy="1920162"/>
          </a:xfrm>
          <a:prstGeom prst="rect">
            <a:avLst/>
          </a:prstGeom>
          <a:noFill/>
          <a:ln/>
        </p:spPr>
        <p:txBody>
          <a:bodyPr wrap="square" lIns="0" tIns="0" rIns="0" bIns="0" rtlCol="0" anchor="t">
            <a:spAutoFit/>
          </a:bodyPr>
          <a:lstStyle/>
          <a:p>
            <a:pPr marL="0" indent="0" algn="l">
              <a:lnSpc>
                <a:spcPts val="2200"/>
              </a:lnSpc>
              <a:buNone/>
            </a:pPr>
            <a:r>
              <a:rPr lang="en-US" sz="1193" b="1" dirty="0">
                <a:solidFill>
                  <a:srgbClr val="795548"/>
                </a:solidFill>
                <a:latin typeface="Montserrat" pitchFamily="34" charset="0"/>
                <a:ea typeface="Montserrat" pitchFamily="34" charset="-122"/>
                <a:cs typeface="Montserrat" pitchFamily="34" charset="-120"/>
              </a:rPr>
              <a:t>Cet atelier est le premier d'un cycle de 5 séances d'une heure chacune. Ensemble, nous allons apprendre à mieux connaître notre ventre, à le toucher et à le masser pour améliorer notre bien-être digestif et notre gestion du stress.</a:t>
            </a:r>
            <a:endParaRPr lang="en-US" sz="1193" dirty="0"/>
          </a:p>
        </p:txBody>
      </p:sp>
      <p:pic>
        <p:nvPicPr>
          <p:cNvPr id="6" name="Image 1" descr="preencoded.png"/>
          <p:cNvPicPr>
            <a:picLocks noChangeAspect="1"/>
          </p:cNvPicPr>
          <p:nvPr/>
        </p:nvPicPr>
        <p:blipFill>
          <a:blip r:embed="rId4"/>
          <a:stretch>
            <a:fillRect/>
          </a:stretch>
        </p:blipFill>
        <p:spPr>
          <a:xfrm>
            <a:off x="4171950" y="1150144"/>
            <a:ext cx="235744" cy="228600"/>
          </a:xfrm>
          <a:prstGeom prst="rect">
            <a:avLst/>
          </a:prstGeom>
        </p:spPr>
      </p:pic>
      <p:sp>
        <p:nvSpPr>
          <p:cNvPr id="7" name="Text 2"/>
          <p:cNvSpPr/>
          <p:nvPr/>
        </p:nvSpPr>
        <p:spPr>
          <a:xfrm>
            <a:off x="4514850" y="1143000"/>
            <a:ext cx="3214688"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8D6E63"/>
                </a:solidFill>
                <a:latin typeface="Montserrat" pitchFamily="34" charset="0"/>
                <a:ea typeface="Montserrat" pitchFamily="34" charset="-122"/>
                <a:cs typeface="Montserrat" pitchFamily="34" charset="-120"/>
              </a:rPr>
              <a:t>PROGRAMME DE LA SÉANCE</a:t>
            </a:r>
            <a:endParaRPr lang="en-US" sz="1397" dirty="0"/>
          </a:p>
        </p:txBody>
      </p:sp>
      <p:sp>
        <p:nvSpPr>
          <p:cNvPr id="8" name="Shape 3"/>
          <p:cNvSpPr/>
          <p:nvPr/>
        </p:nvSpPr>
        <p:spPr>
          <a:xfrm>
            <a:off x="4171950" y="1493044"/>
            <a:ext cx="857250" cy="428625"/>
          </a:xfrm>
          <a:prstGeom prst="rect">
            <a:avLst/>
          </a:prstGeom>
          <a:solidFill>
            <a:srgbClr val="D7CCC8"/>
          </a:solidFill>
          <a:ln/>
        </p:spPr>
        <p:txBody>
          <a:bodyPr/>
          <a:lstStyle/>
          <a:p>
            <a:endParaRPr lang="fr-FR"/>
          </a:p>
        </p:txBody>
      </p:sp>
      <p:sp>
        <p:nvSpPr>
          <p:cNvPr id="9" name="Shape 4"/>
          <p:cNvSpPr/>
          <p:nvPr/>
        </p:nvSpPr>
        <p:spPr>
          <a:xfrm>
            <a:off x="4171950" y="1493044"/>
            <a:ext cx="57150" cy="428625"/>
          </a:xfrm>
          <a:prstGeom prst="rect">
            <a:avLst/>
          </a:prstGeom>
          <a:solidFill>
            <a:srgbClr val="5D4037"/>
          </a:solidFill>
          <a:ln/>
        </p:spPr>
        <p:txBody>
          <a:bodyPr/>
          <a:lstStyle/>
          <a:p>
            <a:endParaRPr lang="fr-FR"/>
          </a:p>
        </p:txBody>
      </p:sp>
      <p:sp>
        <p:nvSpPr>
          <p:cNvPr id="10" name="Text 5"/>
          <p:cNvSpPr/>
          <p:nvPr/>
        </p:nvSpPr>
        <p:spPr>
          <a:xfrm>
            <a:off x="4171950" y="1493044"/>
            <a:ext cx="857250" cy="428625"/>
          </a:xfrm>
          <a:prstGeom prst="rect">
            <a:avLst/>
          </a:prstGeom>
          <a:noFill/>
          <a:ln/>
        </p:spPr>
        <p:txBody>
          <a:bodyPr wrap="square" lIns="0" tIns="0" rIns="0" bIns="0" rtlCol="0" anchor="ctr">
            <a:spAutoFit/>
          </a:bodyPr>
          <a:lstStyle/>
          <a:p>
            <a:pPr marL="0" indent="0" algn="ctr">
              <a:lnSpc>
                <a:spcPts val="1600"/>
              </a:lnSpc>
              <a:buNone/>
            </a:pPr>
            <a:r>
              <a:rPr lang="en-US" sz="1193" b="1" dirty="0">
                <a:solidFill>
                  <a:srgbClr val="5D4037"/>
                </a:solidFill>
                <a:latin typeface="Montserrat" pitchFamily="34" charset="0"/>
                <a:ea typeface="Montserrat" pitchFamily="34" charset="-122"/>
                <a:cs typeface="Montserrat" pitchFamily="34" charset="-120"/>
              </a:rPr>
              <a:t>15 min</a:t>
            </a:r>
            <a:endParaRPr lang="en-US" sz="1193" dirty="0"/>
          </a:p>
        </p:txBody>
      </p:sp>
      <p:sp>
        <p:nvSpPr>
          <p:cNvPr id="11" name="Text 6"/>
          <p:cNvSpPr/>
          <p:nvPr/>
        </p:nvSpPr>
        <p:spPr>
          <a:xfrm>
            <a:off x="5243513" y="1493044"/>
            <a:ext cx="3328988" cy="587183"/>
          </a:xfrm>
          <a:prstGeom prst="rect">
            <a:avLst/>
          </a:prstGeom>
          <a:noFill/>
          <a:ln/>
        </p:spPr>
        <p:txBody>
          <a:bodyPr wrap="square" lIns="0" tIns="127508" rIns="0" bIns="0" rtlCol="0" anchor="t">
            <a:spAutoFit/>
          </a:bodyPr>
          <a:lstStyle/>
          <a:p>
            <a:pPr marL="0" indent="0" algn="l">
              <a:lnSpc>
                <a:spcPts val="1900"/>
              </a:lnSpc>
              <a:buNone/>
            </a:pPr>
            <a:r>
              <a:rPr lang="en-US" sz="1193" b="1" dirty="0">
                <a:solidFill>
                  <a:srgbClr val="795548"/>
                </a:solidFill>
                <a:latin typeface="Montserrat" pitchFamily="34" charset="0"/>
                <a:ea typeface="Montserrat" pitchFamily="34" charset="-122"/>
                <a:cs typeface="Montserrat" pitchFamily="34" charset="-120"/>
              </a:rPr>
              <a:t>Comprendre le lien entre stress, respiration et digestion</a:t>
            </a:r>
            <a:endParaRPr lang="en-US" sz="1193" dirty="0"/>
          </a:p>
        </p:txBody>
      </p:sp>
      <p:sp>
        <p:nvSpPr>
          <p:cNvPr id="12" name="Shape 7"/>
          <p:cNvSpPr/>
          <p:nvPr/>
        </p:nvSpPr>
        <p:spPr>
          <a:xfrm>
            <a:off x="4171950" y="2223102"/>
            <a:ext cx="857250" cy="428625"/>
          </a:xfrm>
          <a:prstGeom prst="rect">
            <a:avLst/>
          </a:prstGeom>
          <a:solidFill>
            <a:srgbClr val="D7CCC8"/>
          </a:solidFill>
          <a:ln/>
        </p:spPr>
        <p:txBody>
          <a:bodyPr/>
          <a:lstStyle/>
          <a:p>
            <a:endParaRPr lang="fr-FR"/>
          </a:p>
        </p:txBody>
      </p:sp>
      <p:sp>
        <p:nvSpPr>
          <p:cNvPr id="13" name="Shape 8"/>
          <p:cNvSpPr/>
          <p:nvPr/>
        </p:nvSpPr>
        <p:spPr>
          <a:xfrm>
            <a:off x="4171950" y="2223102"/>
            <a:ext cx="57150" cy="428625"/>
          </a:xfrm>
          <a:prstGeom prst="rect">
            <a:avLst/>
          </a:prstGeom>
          <a:solidFill>
            <a:srgbClr val="8D6E63"/>
          </a:solidFill>
          <a:ln/>
        </p:spPr>
        <p:txBody>
          <a:bodyPr/>
          <a:lstStyle/>
          <a:p>
            <a:endParaRPr lang="fr-FR"/>
          </a:p>
        </p:txBody>
      </p:sp>
      <p:sp>
        <p:nvSpPr>
          <p:cNvPr id="14" name="Text 9"/>
          <p:cNvSpPr/>
          <p:nvPr/>
        </p:nvSpPr>
        <p:spPr>
          <a:xfrm>
            <a:off x="4171950" y="2223102"/>
            <a:ext cx="857250" cy="428625"/>
          </a:xfrm>
          <a:prstGeom prst="rect">
            <a:avLst/>
          </a:prstGeom>
          <a:noFill/>
          <a:ln/>
        </p:spPr>
        <p:txBody>
          <a:bodyPr wrap="square" lIns="0" tIns="0" rIns="0" bIns="0" rtlCol="0" anchor="ctr">
            <a:spAutoFit/>
          </a:bodyPr>
          <a:lstStyle/>
          <a:p>
            <a:pPr marL="0" indent="0" algn="ctr">
              <a:lnSpc>
                <a:spcPts val="1600"/>
              </a:lnSpc>
              <a:buNone/>
            </a:pPr>
            <a:r>
              <a:rPr lang="en-US" sz="1193" b="1" dirty="0">
                <a:solidFill>
                  <a:srgbClr val="5D4037"/>
                </a:solidFill>
                <a:latin typeface="Montserrat" pitchFamily="34" charset="0"/>
                <a:ea typeface="Montserrat" pitchFamily="34" charset="-122"/>
                <a:cs typeface="Montserrat" pitchFamily="34" charset="-120"/>
              </a:rPr>
              <a:t>35 min</a:t>
            </a:r>
            <a:endParaRPr lang="en-US" sz="1193" dirty="0"/>
          </a:p>
        </p:txBody>
      </p:sp>
      <p:sp>
        <p:nvSpPr>
          <p:cNvPr id="15" name="Text 10"/>
          <p:cNvSpPr/>
          <p:nvPr/>
        </p:nvSpPr>
        <p:spPr>
          <a:xfrm>
            <a:off x="5243513" y="2223102"/>
            <a:ext cx="3328988" cy="587183"/>
          </a:xfrm>
          <a:prstGeom prst="rect">
            <a:avLst/>
          </a:prstGeom>
          <a:noFill/>
          <a:ln/>
        </p:spPr>
        <p:txBody>
          <a:bodyPr wrap="square" lIns="0" tIns="127508" rIns="0" bIns="0" rtlCol="0" anchor="t">
            <a:spAutoFit/>
          </a:bodyPr>
          <a:lstStyle/>
          <a:p>
            <a:pPr marL="0" indent="0" algn="l">
              <a:lnSpc>
                <a:spcPts val="1900"/>
              </a:lnSpc>
              <a:buNone/>
            </a:pPr>
            <a:r>
              <a:rPr lang="en-US" sz="1193" b="1" dirty="0">
                <a:solidFill>
                  <a:srgbClr val="795548"/>
                </a:solidFill>
                <a:latin typeface="Montserrat" pitchFamily="34" charset="0"/>
                <a:ea typeface="Montserrat" pitchFamily="34" charset="-122"/>
                <a:cs typeface="Montserrat" pitchFamily="34" charset="-120"/>
              </a:rPr>
              <a:t>Pratique guidée : respiration et premiers massages</a:t>
            </a:r>
            <a:endParaRPr lang="en-US" sz="1193" dirty="0"/>
          </a:p>
        </p:txBody>
      </p:sp>
      <p:sp>
        <p:nvSpPr>
          <p:cNvPr id="16" name="Shape 11"/>
          <p:cNvSpPr/>
          <p:nvPr/>
        </p:nvSpPr>
        <p:spPr>
          <a:xfrm>
            <a:off x="4171950" y="2953159"/>
            <a:ext cx="857250" cy="428625"/>
          </a:xfrm>
          <a:prstGeom prst="rect">
            <a:avLst/>
          </a:prstGeom>
          <a:solidFill>
            <a:srgbClr val="D7CCC8"/>
          </a:solidFill>
          <a:ln/>
        </p:spPr>
        <p:txBody>
          <a:bodyPr/>
          <a:lstStyle/>
          <a:p>
            <a:endParaRPr lang="fr-FR"/>
          </a:p>
        </p:txBody>
      </p:sp>
      <p:sp>
        <p:nvSpPr>
          <p:cNvPr id="17" name="Shape 12"/>
          <p:cNvSpPr/>
          <p:nvPr/>
        </p:nvSpPr>
        <p:spPr>
          <a:xfrm>
            <a:off x="4171950" y="2953159"/>
            <a:ext cx="57150" cy="428625"/>
          </a:xfrm>
          <a:prstGeom prst="rect">
            <a:avLst/>
          </a:prstGeom>
          <a:solidFill>
            <a:srgbClr val="795548"/>
          </a:solidFill>
          <a:ln/>
        </p:spPr>
        <p:txBody>
          <a:bodyPr/>
          <a:lstStyle/>
          <a:p>
            <a:endParaRPr lang="fr-FR"/>
          </a:p>
        </p:txBody>
      </p:sp>
      <p:sp>
        <p:nvSpPr>
          <p:cNvPr id="18" name="Text 13"/>
          <p:cNvSpPr/>
          <p:nvPr/>
        </p:nvSpPr>
        <p:spPr>
          <a:xfrm>
            <a:off x="4171950" y="2953159"/>
            <a:ext cx="857250" cy="428625"/>
          </a:xfrm>
          <a:prstGeom prst="rect">
            <a:avLst/>
          </a:prstGeom>
          <a:noFill/>
          <a:ln/>
        </p:spPr>
        <p:txBody>
          <a:bodyPr wrap="square" lIns="0" tIns="0" rIns="0" bIns="0" rtlCol="0" anchor="ctr">
            <a:spAutoFit/>
          </a:bodyPr>
          <a:lstStyle/>
          <a:p>
            <a:pPr marL="0" indent="0" algn="ctr">
              <a:lnSpc>
                <a:spcPts val="1600"/>
              </a:lnSpc>
              <a:buNone/>
            </a:pPr>
            <a:r>
              <a:rPr lang="en-US" sz="1193" b="1" dirty="0">
                <a:solidFill>
                  <a:srgbClr val="5D4037"/>
                </a:solidFill>
                <a:latin typeface="Montserrat" pitchFamily="34" charset="0"/>
                <a:ea typeface="Montserrat" pitchFamily="34" charset="-122"/>
                <a:cs typeface="Montserrat" pitchFamily="34" charset="-120"/>
              </a:rPr>
              <a:t>10 min</a:t>
            </a:r>
            <a:endParaRPr lang="en-US" sz="1193" dirty="0"/>
          </a:p>
        </p:txBody>
      </p:sp>
      <p:sp>
        <p:nvSpPr>
          <p:cNvPr id="19" name="Text 14"/>
          <p:cNvSpPr/>
          <p:nvPr/>
        </p:nvSpPr>
        <p:spPr>
          <a:xfrm>
            <a:off x="5243513" y="2953159"/>
            <a:ext cx="1996678" cy="347170"/>
          </a:xfrm>
          <a:prstGeom prst="rect">
            <a:avLst/>
          </a:prstGeom>
          <a:noFill/>
          <a:ln/>
        </p:spPr>
        <p:txBody>
          <a:bodyPr wrap="none" lIns="0" tIns="127508" rIns="0" bIns="0" rtlCol="0" anchor="t">
            <a:spAutoFit/>
          </a:bodyPr>
          <a:lstStyle/>
          <a:p>
            <a:pPr marL="0" indent="0" algn="l">
              <a:lnSpc>
                <a:spcPts val="1900"/>
              </a:lnSpc>
              <a:buNone/>
            </a:pPr>
            <a:r>
              <a:rPr lang="en-US" sz="1193" b="1" dirty="0">
                <a:solidFill>
                  <a:srgbClr val="795548"/>
                </a:solidFill>
                <a:latin typeface="Montserrat" pitchFamily="34" charset="0"/>
                <a:ea typeface="Montserrat" pitchFamily="34" charset="-122"/>
                <a:cs typeface="Montserrat" pitchFamily="34" charset="-120"/>
              </a:rPr>
              <a:t>Questions et échanges</a:t>
            </a:r>
            <a:endParaRPr lang="en-US" sz="1193"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572500" cy="411463"/>
          </a:xfrm>
          <a:prstGeom prst="rect">
            <a:avLst/>
          </a:prstGeom>
          <a:noFill/>
          <a:ln/>
        </p:spPr>
        <p:txBody>
          <a:bodyPr wrap="non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Le ventre abrite 200 millions de neurones</a:t>
            </a:r>
            <a:endParaRPr lang="en-US" sz="2436" dirty="0"/>
          </a:p>
        </p:txBody>
      </p:sp>
      <p:sp>
        <p:nvSpPr>
          <p:cNvPr id="5" name="Text 1"/>
          <p:cNvSpPr/>
          <p:nvPr/>
        </p:nvSpPr>
        <p:spPr>
          <a:xfrm>
            <a:off x="571500" y="1143000"/>
            <a:ext cx="3571875" cy="1645853"/>
          </a:xfrm>
          <a:prstGeom prst="rect">
            <a:avLst/>
          </a:prstGeom>
          <a:noFill/>
          <a:ln/>
        </p:spPr>
        <p:txBody>
          <a:bodyPr wrap="square" lIns="0" tIns="0" rIns="0" bIns="0" rtlCol="0" anchor="t">
            <a:spAutoFit/>
          </a:bodyPr>
          <a:lstStyle/>
          <a:p>
            <a:pPr marL="0" indent="0" algn="l">
              <a:lnSpc>
                <a:spcPts val="2200"/>
              </a:lnSpc>
              <a:buNone/>
            </a:pPr>
            <a:r>
              <a:rPr lang="en-US" sz="1193" b="1" dirty="0">
                <a:solidFill>
                  <a:srgbClr val="795548"/>
                </a:solidFill>
                <a:latin typeface="Montserrat" pitchFamily="34" charset="0"/>
                <a:ea typeface="Montserrat" pitchFamily="34" charset="-122"/>
                <a:cs typeface="Montserrat" pitchFamily="34" charset="-120"/>
              </a:rPr>
              <a:t>Le système digestif possède son propre réseau nerveux autonome, appelé système nerveux entérique, composé de 200 à 500 millions de neurones. C'est pourquoi les scientifiques le surnomment le "deuxième cerveau".</a:t>
            </a:r>
            <a:endParaRPr lang="en-US" sz="1193" dirty="0"/>
          </a:p>
        </p:txBody>
      </p:sp>
      <p:sp>
        <p:nvSpPr>
          <p:cNvPr id="6" name="Text 2"/>
          <p:cNvSpPr/>
          <p:nvPr/>
        </p:nvSpPr>
        <p:spPr>
          <a:xfrm>
            <a:off x="571500" y="2896009"/>
            <a:ext cx="3571875" cy="1097235"/>
          </a:xfrm>
          <a:prstGeom prst="rect">
            <a:avLst/>
          </a:prstGeom>
          <a:noFill/>
          <a:ln/>
        </p:spPr>
        <p:txBody>
          <a:bodyPr wrap="square" lIns="0" tIns="0" rIns="0" bIns="0" rtlCol="0" anchor="t">
            <a:spAutoFit/>
          </a:bodyPr>
          <a:lstStyle/>
          <a:p>
            <a:pPr marL="0" indent="0" algn="l">
              <a:lnSpc>
                <a:spcPts val="2200"/>
              </a:lnSpc>
              <a:buNone/>
            </a:pPr>
            <a:r>
              <a:rPr lang="en-US" sz="1193" b="1" dirty="0">
                <a:solidFill>
                  <a:srgbClr val="795548"/>
                </a:solidFill>
                <a:latin typeface="Montserrat" pitchFamily="34" charset="0"/>
                <a:ea typeface="Montserrat" pitchFamily="34" charset="-122"/>
                <a:cs typeface="Montserrat" pitchFamily="34" charset="-120"/>
              </a:rPr>
              <a:t>Il communique en permanence avec le cerveau via le nerf vague, une véritable autoroute d'informations bidirectionnelle.</a:t>
            </a:r>
            <a:endParaRPr lang="en-US" sz="1193" dirty="0"/>
          </a:p>
        </p:txBody>
      </p:sp>
      <p:sp>
        <p:nvSpPr>
          <p:cNvPr id="7" name="Shape 3"/>
          <p:cNvSpPr/>
          <p:nvPr/>
        </p:nvSpPr>
        <p:spPr>
          <a:xfrm>
            <a:off x="4572000" y="1143000"/>
            <a:ext cx="4000500" cy="3571875"/>
          </a:xfrm>
          <a:prstGeom prst="rect">
            <a:avLst/>
          </a:prstGeom>
          <a:solidFill>
            <a:srgbClr val="D7CCC8"/>
          </a:solidFill>
          <a:ln/>
        </p:spPr>
        <p:txBody>
          <a:bodyPr/>
          <a:lstStyle/>
          <a:p>
            <a:endParaRPr lang="fr-FR"/>
          </a:p>
        </p:txBody>
      </p:sp>
      <p:pic>
        <p:nvPicPr>
          <p:cNvPr id="8" name="Image 1" descr="preencoded.png"/>
          <p:cNvPicPr>
            <a:picLocks noChangeAspect="1"/>
          </p:cNvPicPr>
          <p:nvPr/>
        </p:nvPicPr>
        <p:blipFill>
          <a:blip r:embed="rId4"/>
          <a:stretch>
            <a:fillRect/>
          </a:stretch>
        </p:blipFill>
        <p:spPr>
          <a:xfrm>
            <a:off x="5513189" y="1666642"/>
            <a:ext cx="457200" cy="457200"/>
          </a:xfrm>
          <a:prstGeom prst="rect">
            <a:avLst/>
          </a:prstGeom>
        </p:spPr>
      </p:pic>
      <p:pic>
        <p:nvPicPr>
          <p:cNvPr id="9" name="Image 2" descr="preencoded.png"/>
          <p:cNvPicPr>
            <a:picLocks noChangeAspect="1"/>
          </p:cNvPicPr>
          <p:nvPr/>
        </p:nvPicPr>
        <p:blipFill>
          <a:blip r:embed="rId5"/>
          <a:stretch>
            <a:fillRect/>
          </a:stretch>
        </p:blipFill>
        <p:spPr>
          <a:xfrm>
            <a:off x="6256139" y="1777371"/>
            <a:ext cx="142875" cy="228600"/>
          </a:xfrm>
          <a:prstGeom prst="rect">
            <a:avLst/>
          </a:prstGeom>
        </p:spPr>
      </p:pic>
      <p:pic>
        <p:nvPicPr>
          <p:cNvPr id="10" name="Image 3" descr="preencoded.png"/>
          <p:cNvPicPr>
            <a:picLocks noChangeAspect="1"/>
          </p:cNvPicPr>
          <p:nvPr/>
        </p:nvPicPr>
        <p:blipFill>
          <a:blip r:embed="rId6"/>
          <a:stretch>
            <a:fillRect/>
          </a:stretch>
        </p:blipFill>
        <p:spPr>
          <a:xfrm>
            <a:off x="6745486" y="1777371"/>
            <a:ext cx="142875" cy="228600"/>
          </a:xfrm>
          <a:prstGeom prst="rect">
            <a:avLst/>
          </a:prstGeom>
        </p:spPr>
      </p:pic>
      <p:pic>
        <p:nvPicPr>
          <p:cNvPr id="11" name="Image 4" descr="preencoded.png"/>
          <p:cNvPicPr>
            <a:picLocks noChangeAspect="1"/>
          </p:cNvPicPr>
          <p:nvPr/>
        </p:nvPicPr>
        <p:blipFill>
          <a:blip r:embed="rId7"/>
          <a:stretch>
            <a:fillRect/>
          </a:stretch>
        </p:blipFill>
        <p:spPr>
          <a:xfrm>
            <a:off x="7174111" y="1666642"/>
            <a:ext cx="457200" cy="457200"/>
          </a:xfrm>
          <a:prstGeom prst="rect">
            <a:avLst/>
          </a:prstGeom>
        </p:spPr>
      </p:pic>
      <p:sp>
        <p:nvSpPr>
          <p:cNvPr id="12" name="Text 4"/>
          <p:cNvSpPr/>
          <p:nvPr/>
        </p:nvSpPr>
        <p:spPr>
          <a:xfrm>
            <a:off x="4857750" y="2230999"/>
            <a:ext cx="3429000" cy="1960206"/>
          </a:xfrm>
          <a:prstGeom prst="rect">
            <a:avLst/>
          </a:prstGeom>
          <a:noFill/>
          <a:ln/>
        </p:spPr>
        <p:txBody>
          <a:bodyPr wrap="square" lIns="0" tIns="0" rIns="0" bIns="0" rtlCol="0" anchor="t">
            <a:spAutoFit/>
          </a:bodyPr>
          <a:lstStyle/>
          <a:p>
            <a:pPr marL="0" indent="0" algn="ctr">
              <a:lnSpc>
                <a:spcPts val="2200"/>
              </a:lnSpc>
              <a:buNone/>
            </a:pPr>
            <a:r>
              <a:rPr lang="en-US" sz="1397" b="1" dirty="0">
                <a:solidFill>
                  <a:srgbClr val="5D4037"/>
                </a:solidFill>
                <a:latin typeface="Montserrat" pitchFamily="34" charset="0"/>
                <a:ea typeface="Montserrat" pitchFamily="34" charset="-122"/>
                <a:cs typeface="Montserrat" pitchFamily="34" charset="-120"/>
              </a:rPr>
              <a:t>Ce dialogue constant explique pourquoi les émotions (stress, anxiété, joie) ont un impact direct sur notre digestion, et inversement, pourquoi l'état de notre intestin influence notre humeur.</a:t>
            </a:r>
            <a:endParaRPr lang="en-US" sz="1397"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256293"/>
          </a:xfrm>
          <a:prstGeom prst="rect">
            <a:avLst/>
          </a:prstGeom>
        </p:spPr>
      </p:pic>
      <p:sp>
        <p:nvSpPr>
          <p:cNvPr id="4" name="Text 0"/>
          <p:cNvSpPr/>
          <p:nvPr/>
        </p:nvSpPr>
        <p:spPr>
          <a:xfrm>
            <a:off x="571500" y="414338"/>
            <a:ext cx="8001000" cy="822927"/>
          </a:xfrm>
          <a:prstGeom prst="rect">
            <a:avLst/>
          </a:prstGeom>
          <a:noFill/>
          <a:ln/>
        </p:spPr>
        <p:txBody>
          <a:bodyPr wrap="squar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Stress ou repos : votre corps choisit entre deux modes</a:t>
            </a:r>
            <a:endParaRPr lang="en-US" sz="2436" dirty="0"/>
          </a:p>
        </p:txBody>
      </p:sp>
      <p:sp>
        <p:nvSpPr>
          <p:cNvPr id="5" name="Text 1"/>
          <p:cNvSpPr/>
          <p:nvPr/>
        </p:nvSpPr>
        <p:spPr>
          <a:xfrm>
            <a:off x="571500" y="1380139"/>
            <a:ext cx="8001000" cy="274309"/>
          </a:xfrm>
          <a:prstGeom prst="rect">
            <a:avLst/>
          </a:prstGeom>
          <a:noFill/>
          <a:ln/>
        </p:spPr>
        <p:txBody>
          <a:bodyPr wrap="none" lIns="0" tIns="0" rIns="0" bIns="0" rtlCol="0" anchor="t">
            <a:spAutoFit/>
          </a:bodyPr>
          <a:lstStyle/>
          <a:p>
            <a:pPr marL="0" indent="0" algn="ctr">
              <a:lnSpc>
                <a:spcPts val="2200"/>
              </a:lnSpc>
              <a:buNone/>
            </a:pPr>
            <a:r>
              <a:rPr lang="en-US" sz="1193" b="1" dirty="0">
                <a:solidFill>
                  <a:srgbClr val="795548"/>
                </a:solidFill>
                <a:latin typeface="Montserrat" pitchFamily="34" charset="0"/>
                <a:ea typeface="Montserrat" pitchFamily="34" charset="-122"/>
                <a:cs typeface="Montserrat" pitchFamily="34" charset="-120"/>
              </a:rPr>
              <a:t>Notre système nerveux autonome fonctionne comme un véhicule avec deux pédales :</a:t>
            </a:r>
            <a:endParaRPr lang="en-US" sz="1193" dirty="0"/>
          </a:p>
        </p:txBody>
      </p:sp>
      <p:sp>
        <p:nvSpPr>
          <p:cNvPr id="6" name="Shape 2"/>
          <p:cNvSpPr/>
          <p:nvPr/>
        </p:nvSpPr>
        <p:spPr>
          <a:xfrm>
            <a:off x="571500" y="1797323"/>
            <a:ext cx="3840463" cy="2664619"/>
          </a:xfrm>
          <a:prstGeom prst="rect">
            <a:avLst/>
          </a:prstGeom>
          <a:solidFill>
            <a:srgbClr val="D7CCC8"/>
          </a:solidFill>
          <a:ln/>
        </p:spPr>
        <p:txBody>
          <a:bodyPr/>
          <a:lstStyle/>
          <a:p>
            <a:endParaRPr lang="fr-FR"/>
          </a:p>
        </p:txBody>
      </p:sp>
      <p:pic>
        <p:nvPicPr>
          <p:cNvPr id="7" name="Image 1" descr="preencoded.png"/>
          <p:cNvPicPr>
            <a:picLocks noChangeAspect="1"/>
          </p:cNvPicPr>
          <p:nvPr/>
        </p:nvPicPr>
        <p:blipFill>
          <a:blip r:embed="rId4"/>
          <a:stretch>
            <a:fillRect/>
          </a:stretch>
        </p:blipFill>
        <p:spPr>
          <a:xfrm>
            <a:off x="785813" y="2018779"/>
            <a:ext cx="178594" cy="228600"/>
          </a:xfrm>
          <a:prstGeom prst="rect">
            <a:avLst/>
          </a:prstGeom>
        </p:spPr>
      </p:pic>
      <p:sp>
        <p:nvSpPr>
          <p:cNvPr id="8" name="Text 3"/>
          <p:cNvSpPr/>
          <p:nvPr/>
        </p:nvSpPr>
        <p:spPr>
          <a:xfrm>
            <a:off x="1071563" y="2011635"/>
            <a:ext cx="2727127"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SYSTÈME SYMPATHIQUE</a:t>
            </a:r>
            <a:endParaRPr lang="en-US" sz="1397" dirty="0"/>
          </a:p>
        </p:txBody>
      </p:sp>
      <p:pic>
        <p:nvPicPr>
          <p:cNvPr id="9" name="Image 2" descr="preencoded.png"/>
          <p:cNvPicPr>
            <a:picLocks noChangeAspect="1"/>
          </p:cNvPicPr>
          <p:nvPr/>
        </p:nvPicPr>
        <p:blipFill>
          <a:blip r:embed="rId5"/>
          <a:stretch>
            <a:fillRect/>
          </a:stretch>
        </p:blipFill>
        <p:spPr>
          <a:xfrm>
            <a:off x="785813" y="2433117"/>
            <a:ext cx="71438" cy="114300"/>
          </a:xfrm>
          <a:prstGeom prst="rect">
            <a:avLst/>
          </a:prstGeom>
        </p:spPr>
      </p:pic>
      <p:sp>
        <p:nvSpPr>
          <p:cNvPr id="10" name="Text 4"/>
          <p:cNvSpPr/>
          <p:nvPr/>
        </p:nvSpPr>
        <p:spPr>
          <a:xfrm>
            <a:off x="964406" y="2397398"/>
            <a:ext cx="2500313"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L'Accélérateur : Activé par le stress</a:t>
            </a:r>
            <a:endParaRPr lang="en-US" sz="987" dirty="0"/>
          </a:p>
        </p:txBody>
      </p:sp>
      <p:pic>
        <p:nvPicPr>
          <p:cNvPr id="11" name="Image 3" descr="preencoded.png"/>
          <p:cNvPicPr>
            <a:picLocks noChangeAspect="1"/>
          </p:cNvPicPr>
          <p:nvPr/>
        </p:nvPicPr>
        <p:blipFill>
          <a:blip r:embed="rId5"/>
          <a:stretch>
            <a:fillRect/>
          </a:stretch>
        </p:blipFill>
        <p:spPr>
          <a:xfrm>
            <a:off x="785813" y="2754585"/>
            <a:ext cx="71438" cy="114300"/>
          </a:xfrm>
          <a:prstGeom prst="rect">
            <a:avLst/>
          </a:prstGeom>
        </p:spPr>
      </p:pic>
      <p:sp>
        <p:nvSpPr>
          <p:cNvPr id="12" name="Text 5"/>
          <p:cNvSpPr/>
          <p:nvPr/>
        </p:nvSpPr>
        <p:spPr>
          <a:xfrm>
            <a:off x="964406" y="2718867"/>
            <a:ext cx="2134195"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Accélère le rythme cardiaque</a:t>
            </a:r>
            <a:endParaRPr lang="en-US" sz="987" dirty="0"/>
          </a:p>
        </p:txBody>
      </p:sp>
      <p:pic>
        <p:nvPicPr>
          <p:cNvPr id="13" name="Image 4" descr="preencoded.png"/>
          <p:cNvPicPr>
            <a:picLocks noChangeAspect="1"/>
          </p:cNvPicPr>
          <p:nvPr/>
        </p:nvPicPr>
        <p:blipFill>
          <a:blip r:embed="rId5"/>
          <a:stretch>
            <a:fillRect/>
          </a:stretch>
        </p:blipFill>
        <p:spPr>
          <a:xfrm>
            <a:off x="785813" y="3076054"/>
            <a:ext cx="71438" cy="114300"/>
          </a:xfrm>
          <a:prstGeom prst="rect">
            <a:avLst/>
          </a:prstGeom>
        </p:spPr>
      </p:pic>
      <p:sp>
        <p:nvSpPr>
          <p:cNvPr id="14" name="Text 6"/>
          <p:cNvSpPr/>
          <p:nvPr/>
        </p:nvSpPr>
        <p:spPr>
          <a:xfrm>
            <a:off x="964406" y="3040335"/>
            <a:ext cx="1418034"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Inhibe la digestion</a:t>
            </a:r>
            <a:endParaRPr lang="en-US" sz="987" dirty="0"/>
          </a:p>
        </p:txBody>
      </p:sp>
      <p:pic>
        <p:nvPicPr>
          <p:cNvPr id="15" name="Image 5" descr="preencoded.png"/>
          <p:cNvPicPr>
            <a:picLocks noChangeAspect="1"/>
          </p:cNvPicPr>
          <p:nvPr/>
        </p:nvPicPr>
        <p:blipFill>
          <a:blip r:embed="rId5"/>
          <a:stretch>
            <a:fillRect/>
          </a:stretch>
        </p:blipFill>
        <p:spPr>
          <a:xfrm>
            <a:off x="785813" y="3397523"/>
            <a:ext cx="71438" cy="114300"/>
          </a:xfrm>
          <a:prstGeom prst="rect">
            <a:avLst/>
          </a:prstGeom>
        </p:spPr>
      </p:pic>
      <p:sp>
        <p:nvSpPr>
          <p:cNvPr id="16" name="Text 7"/>
          <p:cNvSpPr/>
          <p:nvPr/>
        </p:nvSpPr>
        <p:spPr>
          <a:xfrm>
            <a:off x="964406" y="3361804"/>
            <a:ext cx="2548533"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Contracte les muscles abdominaux</a:t>
            </a:r>
            <a:endParaRPr lang="en-US" sz="987" dirty="0"/>
          </a:p>
        </p:txBody>
      </p:sp>
      <p:pic>
        <p:nvPicPr>
          <p:cNvPr id="17" name="Image 6" descr="preencoded.png"/>
          <p:cNvPicPr>
            <a:picLocks noChangeAspect="1"/>
          </p:cNvPicPr>
          <p:nvPr/>
        </p:nvPicPr>
        <p:blipFill>
          <a:blip r:embed="rId5"/>
          <a:stretch>
            <a:fillRect/>
          </a:stretch>
        </p:blipFill>
        <p:spPr>
          <a:xfrm>
            <a:off x="785813" y="3718992"/>
            <a:ext cx="71438" cy="114300"/>
          </a:xfrm>
          <a:prstGeom prst="rect">
            <a:avLst/>
          </a:prstGeom>
        </p:spPr>
      </p:pic>
      <p:sp>
        <p:nvSpPr>
          <p:cNvPr id="18" name="Text 8"/>
          <p:cNvSpPr/>
          <p:nvPr/>
        </p:nvSpPr>
        <p:spPr>
          <a:xfrm>
            <a:off x="964406" y="3683273"/>
            <a:ext cx="2273498"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Réduit les sécrétions digestives</a:t>
            </a:r>
            <a:endParaRPr lang="en-US" sz="987" dirty="0"/>
          </a:p>
        </p:txBody>
      </p:sp>
      <p:sp>
        <p:nvSpPr>
          <p:cNvPr id="19" name="Shape 9"/>
          <p:cNvSpPr/>
          <p:nvPr/>
        </p:nvSpPr>
        <p:spPr>
          <a:xfrm>
            <a:off x="4732037" y="1797323"/>
            <a:ext cx="3840463" cy="2664619"/>
          </a:xfrm>
          <a:prstGeom prst="rect">
            <a:avLst/>
          </a:prstGeom>
          <a:solidFill>
            <a:srgbClr val="D7CCC8"/>
          </a:solidFill>
          <a:ln/>
        </p:spPr>
        <p:txBody>
          <a:bodyPr/>
          <a:lstStyle/>
          <a:p>
            <a:endParaRPr lang="fr-FR"/>
          </a:p>
        </p:txBody>
      </p:sp>
      <p:pic>
        <p:nvPicPr>
          <p:cNvPr id="20" name="Image 7" descr="preencoded.png"/>
          <p:cNvPicPr>
            <a:picLocks noChangeAspect="1"/>
          </p:cNvPicPr>
          <p:nvPr/>
        </p:nvPicPr>
        <p:blipFill>
          <a:blip r:embed="rId6"/>
          <a:stretch>
            <a:fillRect/>
          </a:stretch>
        </p:blipFill>
        <p:spPr>
          <a:xfrm>
            <a:off x="4946349" y="2140223"/>
            <a:ext cx="235744" cy="228600"/>
          </a:xfrm>
          <a:prstGeom prst="rect">
            <a:avLst/>
          </a:prstGeom>
        </p:spPr>
      </p:pic>
      <p:sp>
        <p:nvSpPr>
          <p:cNvPr id="21" name="Text 10"/>
          <p:cNvSpPr/>
          <p:nvPr/>
        </p:nvSpPr>
        <p:spPr>
          <a:xfrm>
            <a:off x="5289249" y="2011635"/>
            <a:ext cx="3068938" cy="485775"/>
          </a:xfrm>
          <a:prstGeom prst="rect">
            <a:avLst/>
          </a:prstGeom>
          <a:noFill/>
          <a:ln/>
        </p:spPr>
        <p:txBody>
          <a:bodyPr wrap="square" lIns="0" tIns="0" rIns="0" bIns="0" rtlCol="0" anchor="t">
            <a:spAutoFit/>
          </a:bodyPr>
          <a:lstStyle/>
          <a:p>
            <a:pPr marL="0" indent="0" algn="l">
              <a:lnSpc>
                <a:spcPts val="1900"/>
              </a:lnSpc>
              <a:buNone/>
            </a:pPr>
            <a:r>
              <a:rPr lang="en-US" sz="1397" b="1" kern="0" spc="1" dirty="0">
                <a:solidFill>
                  <a:srgbClr val="5D4037"/>
                </a:solidFill>
                <a:latin typeface="Montserrat" pitchFamily="34" charset="0"/>
                <a:ea typeface="Montserrat" pitchFamily="34" charset="-122"/>
                <a:cs typeface="Montserrat" pitchFamily="34" charset="-120"/>
              </a:rPr>
              <a:t>SYSTÈME PARASYMPATHIQUE</a:t>
            </a:r>
            <a:endParaRPr lang="en-US" sz="1397" dirty="0"/>
          </a:p>
        </p:txBody>
      </p:sp>
      <p:pic>
        <p:nvPicPr>
          <p:cNvPr id="22" name="Image 8" descr="preencoded.png"/>
          <p:cNvPicPr>
            <a:picLocks noChangeAspect="1"/>
          </p:cNvPicPr>
          <p:nvPr/>
        </p:nvPicPr>
        <p:blipFill>
          <a:blip r:embed="rId7"/>
          <a:stretch>
            <a:fillRect/>
          </a:stretch>
        </p:blipFill>
        <p:spPr>
          <a:xfrm>
            <a:off x="4946349" y="2676004"/>
            <a:ext cx="71438" cy="114300"/>
          </a:xfrm>
          <a:prstGeom prst="rect">
            <a:avLst/>
          </a:prstGeom>
        </p:spPr>
      </p:pic>
      <p:sp>
        <p:nvSpPr>
          <p:cNvPr id="23" name="Text 11"/>
          <p:cNvSpPr/>
          <p:nvPr/>
        </p:nvSpPr>
        <p:spPr>
          <a:xfrm>
            <a:off x="5124943" y="2640285"/>
            <a:ext cx="2875359"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Le Frein : Activé par le calme et le repos</a:t>
            </a:r>
            <a:endParaRPr lang="en-US" sz="987" dirty="0"/>
          </a:p>
        </p:txBody>
      </p:sp>
      <p:pic>
        <p:nvPicPr>
          <p:cNvPr id="24" name="Image 9" descr="preencoded.png"/>
          <p:cNvPicPr>
            <a:picLocks noChangeAspect="1"/>
          </p:cNvPicPr>
          <p:nvPr/>
        </p:nvPicPr>
        <p:blipFill>
          <a:blip r:embed="rId7"/>
          <a:stretch>
            <a:fillRect/>
          </a:stretch>
        </p:blipFill>
        <p:spPr>
          <a:xfrm>
            <a:off x="4946349" y="2997473"/>
            <a:ext cx="71438" cy="114300"/>
          </a:xfrm>
          <a:prstGeom prst="rect">
            <a:avLst/>
          </a:prstGeom>
        </p:spPr>
      </p:pic>
      <p:sp>
        <p:nvSpPr>
          <p:cNvPr id="25" name="Text 12"/>
          <p:cNvSpPr/>
          <p:nvPr/>
        </p:nvSpPr>
        <p:spPr>
          <a:xfrm>
            <a:off x="5124943" y="2961754"/>
            <a:ext cx="2078831"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Ralentit le rythme cardiaque</a:t>
            </a:r>
            <a:endParaRPr lang="en-US" sz="987" dirty="0"/>
          </a:p>
        </p:txBody>
      </p:sp>
      <p:pic>
        <p:nvPicPr>
          <p:cNvPr id="26" name="Image 10" descr="preencoded.png"/>
          <p:cNvPicPr>
            <a:picLocks noChangeAspect="1"/>
          </p:cNvPicPr>
          <p:nvPr/>
        </p:nvPicPr>
        <p:blipFill>
          <a:blip r:embed="rId7"/>
          <a:stretch>
            <a:fillRect/>
          </a:stretch>
        </p:blipFill>
        <p:spPr>
          <a:xfrm>
            <a:off x="4946349" y="3318942"/>
            <a:ext cx="71438" cy="114300"/>
          </a:xfrm>
          <a:prstGeom prst="rect">
            <a:avLst/>
          </a:prstGeom>
        </p:spPr>
      </p:pic>
      <p:sp>
        <p:nvSpPr>
          <p:cNvPr id="27" name="Text 13"/>
          <p:cNvSpPr/>
          <p:nvPr/>
        </p:nvSpPr>
        <p:spPr>
          <a:xfrm>
            <a:off x="5124943" y="3283223"/>
            <a:ext cx="1519833"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Stimule la digestion</a:t>
            </a:r>
            <a:endParaRPr lang="en-US" sz="987" dirty="0"/>
          </a:p>
        </p:txBody>
      </p:sp>
      <p:pic>
        <p:nvPicPr>
          <p:cNvPr id="28" name="Image 11" descr="preencoded.png"/>
          <p:cNvPicPr>
            <a:picLocks noChangeAspect="1"/>
          </p:cNvPicPr>
          <p:nvPr/>
        </p:nvPicPr>
        <p:blipFill>
          <a:blip r:embed="rId7"/>
          <a:stretch>
            <a:fillRect/>
          </a:stretch>
        </p:blipFill>
        <p:spPr>
          <a:xfrm>
            <a:off x="4946349" y="3640410"/>
            <a:ext cx="71438" cy="114300"/>
          </a:xfrm>
          <a:prstGeom prst="rect">
            <a:avLst/>
          </a:prstGeom>
        </p:spPr>
      </p:pic>
      <p:sp>
        <p:nvSpPr>
          <p:cNvPr id="29" name="Text 14"/>
          <p:cNvSpPr/>
          <p:nvPr/>
        </p:nvSpPr>
        <p:spPr>
          <a:xfrm>
            <a:off x="5124943" y="3604692"/>
            <a:ext cx="2416373"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Relâche les muscles abdominaux</a:t>
            </a:r>
            <a:endParaRPr lang="en-US" sz="987" dirty="0"/>
          </a:p>
        </p:txBody>
      </p:sp>
      <p:pic>
        <p:nvPicPr>
          <p:cNvPr id="30" name="Image 12" descr="preencoded.png"/>
          <p:cNvPicPr>
            <a:picLocks noChangeAspect="1"/>
          </p:cNvPicPr>
          <p:nvPr/>
        </p:nvPicPr>
        <p:blipFill>
          <a:blip r:embed="rId7"/>
          <a:stretch>
            <a:fillRect/>
          </a:stretch>
        </p:blipFill>
        <p:spPr>
          <a:xfrm>
            <a:off x="4946349" y="3961879"/>
            <a:ext cx="71438" cy="114300"/>
          </a:xfrm>
          <a:prstGeom prst="rect">
            <a:avLst/>
          </a:prstGeom>
        </p:spPr>
      </p:pic>
      <p:sp>
        <p:nvSpPr>
          <p:cNvPr id="31" name="Text 15"/>
          <p:cNvSpPr/>
          <p:nvPr/>
        </p:nvSpPr>
        <p:spPr>
          <a:xfrm>
            <a:off x="5124943" y="3926160"/>
            <a:ext cx="2386013"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795548"/>
                </a:solidFill>
                <a:latin typeface="Montserrat" pitchFamily="34" charset="0"/>
                <a:ea typeface="Montserrat" pitchFamily="34" charset="-122"/>
                <a:cs typeface="Montserrat" pitchFamily="34" charset="-120"/>
              </a:rPr>
              <a:t>Favorise les sécrétions digestives</a:t>
            </a:r>
            <a:endParaRPr lang="en-US" sz="987" dirty="0"/>
          </a:p>
        </p:txBody>
      </p:sp>
      <p:sp>
        <p:nvSpPr>
          <p:cNvPr id="32" name="Text 16"/>
          <p:cNvSpPr/>
          <p:nvPr/>
        </p:nvSpPr>
        <p:spPr>
          <a:xfrm>
            <a:off x="571500" y="4283348"/>
            <a:ext cx="8001000" cy="651477"/>
          </a:xfrm>
          <a:prstGeom prst="rect">
            <a:avLst/>
          </a:prstGeom>
          <a:noFill/>
          <a:ln/>
        </p:spPr>
        <p:txBody>
          <a:bodyPr wrap="square" lIns="0" tIns="170053" rIns="0" bIns="0" rtlCol="0" anchor="t">
            <a:spAutoFit/>
          </a:bodyPr>
          <a:lstStyle/>
          <a:p>
            <a:pPr marL="0" indent="0" algn="ctr">
              <a:lnSpc>
                <a:spcPts val="1900"/>
              </a:lnSpc>
              <a:buNone/>
            </a:pPr>
            <a:r>
              <a:rPr lang="en-US" sz="1193" b="1" dirty="0">
                <a:solidFill>
                  <a:srgbClr val="5D4037"/>
                </a:solidFill>
                <a:latin typeface="Montserrat" pitchFamily="34" charset="0"/>
                <a:ea typeface="Montserrat" pitchFamily="34" charset="-122"/>
                <a:cs typeface="Montserrat" pitchFamily="34" charset="-120"/>
              </a:rPr>
              <a:t>Lorsque nous sommes stressés, notre corps "coupe" la digestion. Le massage abdominal et la respiration profonde activent le frein parasympathique.</a:t>
            </a:r>
            <a:endParaRPr lang="en-US" sz="1193"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001000" cy="411463"/>
          </a:xfrm>
          <a:prstGeom prst="rect">
            <a:avLst/>
          </a:prstGeom>
          <a:noFill/>
          <a:ln/>
        </p:spPr>
        <p:txBody>
          <a:bodyPr wrap="non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Le nerf vague : la clé du bien-être digestif</a:t>
            </a:r>
            <a:endParaRPr lang="en-US" sz="2436" dirty="0"/>
          </a:p>
        </p:txBody>
      </p:sp>
      <p:sp>
        <p:nvSpPr>
          <p:cNvPr id="5" name="Text 1"/>
          <p:cNvSpPr/>
          <p:nvPr/>
        </p:nvSpPr>
        <p:spPr>
          <a:xfrm>
            <a:off x="571500" y="968676"/>
            <a:ext cx="3314700" cy="548618"/>
          </a:xfrm>
          <a:prstGeom prst="rect">
            <a:avLst/>
          </a:prstGeom>
          <a:noFill/>
          <a:ln/>
        </p:spPr>
        <p:txBody>
          <a:bodyPr wrap="square" lIns="0" tIns="0" rIns="0" bIns="0" rtlCol="0" anchor="t">
            <a:spAutoFit/>
          </a:bodyPr>
          <a:lstStyle/>
          <a:p>
            <a:pPr marL="0" indent="0" algn="l">
              <a:lnSpc>
                <a:spcPts val="2200"/>
              </a:lnSpc>
              <a:buNone/>
            </a:pPr>
            <a:r>
              <a:rPr lang="en-US" sz="1193" b="1" dirty="0">
                <a:solidFill>
                  <a:srgbClr val="795548"/>
                </a:solidFill>
                <a:latin typeface="Montserrat" pitchFamily="34" charset="0"/>
                <a:ea typeface="Montserrat" pitchFamily="34" charset="-122"/>
                <a:cs typeface="Montserrat" pitchFamily="34" charset="-120"/>
              </a:rPr>
              <a:t>Le </a:t>
            </a:r>
            <a:r>
              <a:rPr lang="en-US" sz="1193" b="1" dirty="0">
                <a:solidFill>
                  <a:srgbClr val="5D4037"/>
                </a:solidFill>
                <a:latin typeface="Montserrat" pitchFamily="34" charset="0"/>
                <a:ea typeface="Montserrat" pitchFamily="34" charset="-122"/>
                <a:cs typeface="Montserrat" pitchFamily="34" charset="-120"/>
              </a:rPr>
              <a:t>nerf vague</a:t>
            </a:r>
            <a:r>
              <a:rPr lang="en-US" sz="1193" b="1" dirty="0">
                <a:solidFill>
                  <a:srgbClr val="795548"/>
                </a:solidFill>
                <a:latin typeface="Montserrat" pitchFamily="34" charset="0"/>
                <a:ea typeface="Montserrat" pitchFamily="34" charset="-122"/>
                <a:cs typeface="Montserrat" pitchFamily="34" charset="-120"/>
              </a:rPr>
              <a:t> (du latin </a:t>
            </a:r>
            <a:r>
              <a:rPr lang="en-US" sz="1193" b="1" i="1" dirty="0">
                <a:solidFill>
                  <a:srgbClr val="795548"/>
                </a:solidFill>
                <a:latin typeface="Montserrat" pitchFamily="34" charset="0"/>
                <a:ea typeface="Montserrat" pitchFamily="34" charset="-122"/>
                <a:cs typeface="Montserrat" pitchFamily="34" charset="-120"/>
              </a:rPr>
              <a:t>vagus</a:t>
            </a:r>
            <a:r>
              <a:rPr lang="en-US" sz="1193" b="1" dirty="0">
                <a:solidFill>
                  <a:srgbClr val="795548"/>
                </a:solidFill>
                <a:latin typeface="Montserrat" pitchFamily="34" charset="0"/>
                <a:ea typeface="Montserrat" pitchFamily="34" charset="-122"/>
                <a:cs typeface="Montserrat" pitchFamily="34" charset="-120"/>
              </a:rPr>
              <a:t> : errant) est le plus long nerf du corps humain.</a:t>
            </a:r>
            <a:endParaRPr lang="en-US" sz="1193" dirty="0"/>
          </a:p>
        </p:txBody>
      </p:sp>
      <p:sp>
        <p:nvSpPr>
          <p:cNvPr id="6" name="Text 2"/>
          <p:cNvSpPr/>
          <p:nvPr/>
        </p:nvSpPr>
        <p:spPr>
          <a:xfrm>
            <a:off x="571500" y="1660168"/>
            <a:ext cx="3314700" cy="822927"/>
          </a:xfrm>
          <a:prstGeom prst="rect">
            <a:avLst/>
          </a:prstGeom>
          <a:noFill/>
          <a:ln/>
        </p:spPr>
        <p:txBody>
          <a:bodyPr wrap="square" lIns="0" tIns="0" rIns="0" bIns="0" rtlCol="0" anchor="t">
            <a:spAutoFit/>
          </a:bodyPr>
          <a:lstStyle/>
          <a:p>
            <a:pPr marL="0" indent="0" algn="l">
              <a:lnSpc>
                <a:spcPts val="2200"/>
              </a:lnSpc>
              <a:buNone/>
            </a:pPr>
            <a:r>
              <a:rPr lang="en-US" sz="1193" b="1" dirty="0">
                <a:solidFill>
                  <a:srgbClr val="795548"/>
                </a:solidFill>
                <a:latin typeface="Montserrat" pitchFamily="34" charset="0"/>
                <a:ea typeface="Montserrat" pitchFamily="34" charset="-122"/>
                <a:cs typeface="Montserrat" pitchFamily="34" charset="-120"/>
              </a:rPr>
              <a:t>Il relie directement le cerveau au cœur, aux poumons et à l'ensemble du tube digestif.</a:t>
            </a:r>
            <a:endParaRPr lang="en-US" sz="1193" dirty="0"/>
          </a:p>
        </p:txBody>
      </p:sp>
      <p:sp>
        <p:nvSpPr>
          <p:cNvPr id="7" name="Text 3"/>
          <p:cNvSpPr/>
          <p:nvPr/>
        </p:nvSpPr>
        <p:spPr>
          <a:xfrm>
            <a:off x="571500" y="2625970"/>
            <a:ext cx="3314700" cy="822927"/>
          </a:xfrm>
          <a:prstGeom prst="rect">
            <a:avLst/>
          </a:prstGeom>
          <a:noFill/>
          <a:ln/>
        </p:spPr>
        <p:txBody>
          <a:bodyPr wrap="square" lIns="0" tIns="0" rIns="0" bIns="0" rtlCol="0" anchor="t">
            <a:spAutoFit/>
          </a:bodyPr>
          <a:lstStyle/>
          <a:p>
            <a:pPr marL="0" indent="0" algn="l">
              <a:lnSpc>
                <a:spcPts val="2200"/>
              </a:lnSpc>
              <a:buNone/>
            </a:pPr>
            <a:r>
              <a:rPr lang="en-US" sz="1193" b="1" dirty="0">
                <a:solidFill>
                  <a:srgbClr val="795548"/>
                </a:solidFill>
                <a:latin typeface="Montserrat" pitchFamily="34" charset="0"/>
                <a:ea typeface="Montserrat" pitchFamily="34" charset="-122"/>
                <a:cs typeface="Montserrat" pitchFamily="34" charset="-120"/>
              </a:rPr>
              <a:t>Il est le principal conducteur du </a:t>
            </a:r>
            <a:r>
              <a:rPr lang="en-US" sz="1193" b="1" dirty="0">
                <a:solidFill>
                  <a:srgbClr val="5D4037"/>
                </a:solidFill>
                <a:latin typeface="Montserrat" pitchFamily="34" charset="0"/>
                <a:ea typeface="Montserrat" pitchFamily="34" charset="-122"/>
                <a:cs typeface="Montserrat" pitchFamily="34" charset="-120"/>
              </a:rPr>
              <a:t>système parasympathique</a:t>
            </a:r>
            <a:r>
              <a:rPr lang="en-US" sz="1193" b="1" dirty="0">
                <a:solidFill>
                  <a:srgbClr val="795548"/>
                </a:solidFill>
                <a:latin typeface="Montserrat" pitchFamily="34" charset="0"/>
                <a:ea typeface="Montserrat" pitchFamily="34" charset="-122"/>
                <a:cs typeface="Montserrat" pitchFamily="34" charset="-120"/>
              </a:rPr>
              <a:t> (le frein de notre organisme).</a:t>
            </a:r>
            <a:endParaRPr lang="en-US" sz="1193" dirty="0"/>
          </a:p>
        </p:txBody>
      </p:sp>
      <p:sp>
        <p:nvSpPr>
          <p:cNvPr id="8" name="Text 4"/>
          <p:cNvSpPr/>
          <p:nvPr/>
        </p:nvSpPr>
        <p:spPr>
          <a:xfrm>
            <a:off x="4486275" y="968676"/>
            <a:ext cx="4086225" cy="485775"/>
          </a:xfrm>
          <a:prstGeom prst="rect">
            <a:avLst/>
          </a:prstGeom>
          <a:noFill/>
          <a:ln/>
        </p:spPr>
        <p:txBody>
          <a:bodyPr wrap="square" lIns="0" tIns="0" rIns="0" bIns="0" rtlCol="0" anchor="t">
            <a:spAutoFit/>
          </a:bodyPr>
          <a:lstStyle/>
          <a:p>
            <a:pPr marL="0" indent="0" algn="l">
              <a:lnSpc>
                <a:spcPts val="1900"/>
              </a:lnSpc>
              <a:buNone/>
            </a:pPr>
            <a:r>
              <a:rPr lang="en-US" sz="1397" b="1" kern="0" spc="1" dirty="0">
                <a:solidFill>
                  <a:srgbClr val="8D6E63"/>
                </a:solidFill>
                <a:latin typeface="Montserrat" pitchFamily="34" charset="0"/>
                <a:ea typeface="Montserrat" pitchFamily="34" charset="-122"/>
                <a:cs typeface="Montserrat" pitchFamily="34" charset="-120"/>
              </a:rPr>
              <a:t>STIMULER LE NERF VAGUE PERMET :</a:t>
            </a:r>
            <a:endParaRPr lang="en-US" sz="1397" dirty="0"/>
          </a:p>
        </p:txBody>
      </p:sp>
      <p:sp>
        <p:nvSpPr>
          <p:cNvPr id="9" name="Shape 5"/>
          <p:cNvSpPr/>
          <p:nvPr/>
        </p:nvSpPr>
        <p:spPr>
          <a:xfrm>
            <a:off x="4486275" y="1609827"/>
            <a:ext cx="357188" cy="357188"/>
          </a:xfrm>
          <a:prstGeom prst="rect">
            <a:avLst/>
          </a:prstGeom>
          <a:solidFill>
            <a:srgbClr val="D7CCC8"/>
          </a:solidFill>
          <a:ln/>
        </p:spPr>
        <p:txBody>
          <a:bodyPr/>
          <a:lstStyle/>
          <a:p>
            <a:endParaRPr lang="fr-FR"/>
          </a:p>
        </p:txBody>
      </p:sp>
      <p:pic>
        <p:nvPicPr>
          <p:cNvPr id="10" name="Image 1" descr="preencoded.png"/>
          <p:cNvPicPr>
            <a:picLocks noChangeAspect="1"/>
          </p:cNvPicPr>
          <p:nvPr/>
        </p:nvPicPr>
        <p:blipFill>
          <a:blip r:embed="rId4"/>
          <a:stretch>
            <a:fillRect/>
          </a:stretch>
        </p:blipFill>
        <p:spPr>
          <a:xfrm>
            <a:off x="4568428" y="1702696"/>
            <a:ext cx="192881" cy="171450"/>
          </a:xfrm>
          <a:prstGeom prst="rect">
            <a:avLst/>
          </a:prstGeom>
        </p:spPr>
      </p:pic>
      <p:sp>
        <p:nvSpPr>
          <p:cNvPr id="11" name="Text 6"/>
          <p:cNvSpPr/>
          <p:nvPr/>
        </p:nvSpPr>
        <p:spPr>
          <a:xfrm>
            <a:off x="4986338" y="1597326"/>
            <a:ext cx="3586163" cy="382191"/>
          </a:xfrm>
          <a:prstGeom prst="rect">
            <a:avLst/>
          </a:prstGeom>
          <a:noFill/>
          <a:ln/>
        </p:spPr>
        <p:txBody>
          <a:bodyPr wrap="square" lIns="0" tIns="0" rIns="0" bIns="0" rtlCol="0" anchor="t">
            <a:spAutoFit/>
          </a:bodyPr>
          <a:lstStyle/>
          <a:p>
            <a:pPr marL="0" indent="0" algn="l">
              <a:lnSpc>
                <a:spcPts val="1500"/>
              </a:lnSpc>
              <a:buNone/>
            </a:pPr>
            <a:r>
              <a:rPr lang="en-US" sz="1090" b="1" dirty="0">
                <a:solidFill>
                  <a:srgbClr val="795548"/>
                </a:solidFill>
                <a:latin typeface="Montserrat" pitchFamily="34" charset="0"/>
                <a:ea typeface="Montserrat" pitchFamily="34" charset="-122"/>
                <a:cs typeface="Montserrat" pitchFamily="34" charset="-120"/>
              </a:rPr>
              <a:t>Amélioration de la motilité intestinale (péristaltisme)</a:t>
            </a:r>
            <a:endParaRPr lang="en-US" sz="1090" dirty="0"/>
          </a:p>
        </p:txBody>
      </p:sp>
      <p:sp>
        <p:nvSpPr>
          <p:cNvPr id="12" name="Shape 7"/>
          <p:cNvSpPr/>
          <p:nvPr/>
        </p:nvSpPr>
        <p:spPr>
          <a:xfrm>
            <a:off x="4486275" y="2122391"/>
            <a:ext cx="357188" cy="357188"/>
          </a:xfrm>
          <a:prstGeom prst="rect">
            <a:avLst/>
          </a:prstGeom>
          <a:solidFill>
            <a:srgbClr val="D7CCC8"/>
          </a:solidFill>
          <a:ln/>
        </p:spPr>
        <p:txBody>
          <a:bodyPr/>
          <a:lstStyle/>
          <a:p>
            <a:endParaRPr lang="fr-FR"/>
          </a:p>
        </p:txBody>
      </p:sp>
      <p:pic>
        <p:nvPicPr>
          <p:cNvPr id="13" name="Image 2" descr="preencoded.png"/>
          <p:cNvPicPr>
            <a:picLocks noChangeAspect="1"/>
          </p:cNvPicPr>
          <p:nvPr/>
        </p:nvPicPr>
        <p:blipFill>
          <a:blip r:embed="rId5"/>
          <a:stretch>
            <a:fillRect/>
          </a:stretch>
        </p:blipFill>
        <p:spPr>
          <a:xfrm>
            <a:off x="4579144" y="2215260"/>
            <a:ext cx="171450" cy="171450"/>
          </a:xfrm>
          <a:prstGeom prst="rect">
            <a:avLst/>
          </a:prstGeom>
        </p:spPr>
      </p:pic>
      <p:sp>
        <p:nvSpPr>
          <p:cNvPr id="14" name="Text 8"/>
          <p:cNvSpPr/>
          <p:nvPr/>
        </p:nvSpPr>
        <p:spPr>
          <a:xfrm>
            <a:off x="4986338" y="2205437"/>
            <a:ext cx="3057525"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795548"/>
                </a:solidFill>
                <a:latin typeface="Montserrat" pitchFamily="34" charset="0"/>
                <a:ea typeface="Montserrat" pitchFamily="34" charset="-122"/>
                <a:cs typeface="Montserrat" pitchFamily="34" charset="-120"/>
              </a:rPr>
              <a:t>Réduction de l'inflammation digestive</a:t>
            </a:r>
            <a:endParaRPr lang="en-US" sz="1090" dirty="0"/>
          </a:p>
        </p:txBody>
      </p:sp>
      <p:sp>
        <p:nvSpPr>
          <p:cNvPr id="15" name="Shape 9"/>
          <p:cNvSpPr/>
          <p:nvPr/>
        </p:nvSpPr>
        <p:spPr>
          <a:xfrm>
            <a:off x="4486275" y="2622454"/>
            <a:ext cx="357188" cy="357188"/>
          </a:xfrm>
          <a:prstGeom prst="rect">
            <a:avLst/>
          </a:prstGeom>
          <a:solidFill>
            <a:srgbClr val="D7CCC8"/>
          </a:solidFill>
          <a:ln/>
        </p:spPr>
        <p:txBody>
          <a:bodyPr/>
          <a:lstStyle/>
          <a:p>
            <a:endParaRPr lang="fr-FR"/>
          </a:p>
        </p:txBody>
      </p:sp>
      <p:pic>
        <p:nvPicPr>
          <p:cNvPr id="16" name="Image 3" descr="preencoded.png"/>
          <p:cNvPicPr>
            <a:picLocks noChangeAspect="1"/>
          </p:cNvPicPr>
          <p:nvPr/>
        </p:nvPicPr>
        <p:blipFill>
          <a:blip r:embed="rId6"/>
          <a:stretch>
            <a:fillRect/>
          </a:stretch>
        </p:blipFill>
        <p:spPr>
          <a:xfrm>
            <a:off x="4579144" y="2715323"/>
            <a:ext cx="171450" cy="171450"/>
          </a:xfrm>
          <a:prstGeom prst="rect">
            <a:avLst/>
          </a:prstGeom>
        </p:spPr>
      </p:pic>
      <p:sp>
        <p:nvSpPr>
          <p:cNvPr id="17" name="Text 10"/>
          <p:cNvSpPr/>
          <p:nvPr/>
        </p:nvSpPr>
        <p:spPr>
          <a:xfrm>
            <a:off x="4986338" y="2705500"/>
            <a:ext cx="3337917"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795548"/>
                </a:solidFill>
                <a:latin typeface="Montserrat" pitchFamily="34" charset="0"/>
                <a:ea typeface="Montserrat" pitchFamily="34" charset="-122"/>
                <a:cs typeface="Montserrat" pitchFamily="34" charset="-120"/>
              </a:rPr>
              <a:t>Diminution de l'anxiété et du stress perçu</a:t>
            </a:r>
            <a:endParaRPr lang="en-US" sz="1090" dirty="0"/>
          </a:p>
        </p:txBody>
      </p:sp>
      <p:sp>
        <p:nvSpPr>
          <p:cNvPr id="18" name="Shape 11"/>
          <p:cNvSpPr/>
          <p:nvPr/>
        </p:nvSpPr>
        <p:spPr>
          <a:xfrm>
            <a:off x="4486275" y="3122516"/>
            <a:ext cx="357188" cy="357188"/>
          </a:xfrm>
          <a:prstGeom prst="rect">
            <a:avLst/>
          </a:prstGeom>
          <a:solidFill>
            <a:srgbClr val="D7CCC8"/>
          </a:solidFill>
          <a:ln/>
        </p:spPr>
        <p:txBody>
          <a:bodyPr/>
          <a:lstStyle/>
          <a:p>
            <a:endParaRPr lang="fr-FR"/>
          </a:p>
        </p:txBody>
      </p:sp>
      <p:pic>
        <p:nvPicPr>
          <p:cNvPr id="19" name="Image 4" descr="preencoded.png"/>
          <p:cNvPicPr>
            <a:picLocks noChangeAspect="1"/>
          </p:cNvPicPr>
          <p:nvPr/>
        </p:nvPicPr>
        <p:blipFill>
          <a:blip r:embed="rId7"/>
          <a:stretch>
            <a:fillRect/>
          </a:stretch>
        </p:blipFill>
        <p:spPr>
          <a:xfrm>
            <a:off x="4579144" y="3215385"/>
            <a:ext cx="171450" cy="171450"/>
          </a:xfrm>
          <a:prstGeom prst="rect">
            <a:avLst/>
          </a:prstGeom>
        </p:spPr>
      </p:pic>
      <p:sp>
        <p:nvSpPr>
          <p:cNvPr id="20" name="Text 12"/>
          <p:cNvSpPr/>
          <p:nvPr/>
        </p:nvSpPr>
        <p:spPr>
          <a:xfrm>
            <a:off x="4986338" y="3205562"/>
            <a:ext cx="3057525" cy="191095"/>
          </a:xfrm>
          <a:prstGeom prst="rect">
            <a:avLst/>
          </a:prstGeom>
          <a:noFill/>
          <a:ln/>
        </p:spPr>
        <p:txBody>
          <a:bodyPr wrap="none" lIns="0" tIns="0" rIns="0" bIns="0" rtlCol="0" anchor="t">
            <a:spAutoFit/>
          </a:bodyPr>
          <a:lstStyle/>
          <a:p>
            <a:pPr marL="0" indent="0" algn="l">
              <a:lnSpc>
                <a:spcPts val="1500"/>
              </a:lnSpc>
              <a:buNone/>
            </a:pPr>
            <a:r>
              <a:rPr lang="en-US" sz="1090" b="1" dirty="0">
                <a:solidFill>
                  <a:srgbClr val="795548"/>
                </a:solidFill>
                <a:latin typeface="Montserrat" pitchFamily="34" charset="0"/>
                <a:ea typeface="Montserrat" pitchFamily="34" charset="-122"/>
                <a:cs typeface="Montserrat" pitchFamily="34" charset="-120"/>
              </a:rPr>
              <a:t>Amélioration de la qualité du sommeil</a:t>
            </a:r>
            <a:endParaRPr lang="en-US" sz="1090" dirty="0"/>
          </a:p>
        </p:txBody>
      </p:sp>
      <p:sp>
        <p:nvSpPr>
          <p:cNvPr id="21" name="Shape 13"/>
          <p:cNvSpPr/>
          <p:nvPr/>
        </p:nvSpPr>
        <p:spPr>
          <a:xfrm>
            <a:off x="0" y="4154816"/>
            <a:ext cx="9144000" cy="988684"/>
          </a:xfrm>
          <a:prstGeom prst="rect">
            <a:avLst/>
          </a:prstGeom>
          <a:solidFill>
            <a:srgbClr val="5D4037"/>
          </a:solidFill>
          <a:ln/>
        </p:spPr>
        <p:txBody>
          <a:bodyPr/>
          <a:lstStyle/>
          <a:p>
            <a:endParaRPr lang="fr-FR"/>
          </a:p>
        </p:txBody>
      </p:sp>
      <p:pic>
        <p:nvPicPr>
          <p:cNvPr id="22" name="Image 5" descr="preencoded.png"/>
          <p:cNvPicPr>
            <a:picLocks noChangeAspect="1"/>
          </p:cNvPicPr>
          <p:nvPr/>
        </p:nvPicPr>
        <p:blipFill>
          <a:blip r:embed="rId8"/>
          <a:stretch>
            <a:fillRect/>
          </a:stretch>
        </p:blipFill>
        <p:spPr>
          <a:xfrm>
            <a:off x="664369" y="4404847"/>
            <a:ext cx="200025" cy="200025"/>
          </a:xfrm>
          <a:prstGeom prst="rect">
            <a:avLst/>
          </a:prstGeom>
        </p:spPr>
      </p:pic>
      <p:sp>
        <p:nvSpPr>
          <p:cNvPr id="23" name="Text 14"/>
          <p:cNvSpPr/>
          <p:nvPr/>
        </p:nvSpPr>
        <p:spPr>
          <a:xfrm>
            <a:off x="971550" y="4386988"/>
            <a:ext cx="7508081" cy="242888"/>
          </a:xfrm>
          <a:prstGeom prst="rect">
            <a:avLst/>
          </a:prstGeom>
          <a:noFill/>
          <a:ln/>
        </p:spPr>
        <p:txBody>
          <a:bodyPr wrap="none" lIns="0" tIns="0" rIns="0" bIns="0" rtlCol="0" anchor="t">
            <a:spAutoFit/>
          </a:bodyPr>
          <a:lstStyle/>
          <a:p>
            <a:pPr marL="0" indent="0" algn="ctr">
              <a:lnSpc>
                <a:spcPts val="2200"/>
              </a:lnSpc>
              <a:buNone/>
            </a:pPr>
            <a:r>
              <a:rPr lang="en-US" sz="1397" b="1" dirty="0">
                <a:solidFill>
                  <a:srgbClr val="FAF3E0"/>
                </a:solidFill>
                <a:latin typeface="Montserrat" pitchFamily="34" charset="0"/>
                <a:ea typeface="Montserrat" pitchFamily="34" charset="-122"/>
                <a:cs typeface="Montserrat" pitchFamily="34" charset="-120"/>
              </a:rPr>
              <a:t>La respiration diaphragmatique profonde est l'un des moyens les plus</a:t>
            </a:r>
            <a:endParaRPr lang="en-US" sz="1397" dirty="0"/>
          </a:p>
        </p:txBody>
      </p:sp>
      <p:sp>
        <p:nvSpPr>
          <p:cNvPr id="24" name="Text 15"/>
          <p:cNvSpPr/>
          <p:nvPr/>
        </p:nvSpPr>
        <p:spPr>
          <a:xfrm>
            <a:off x="1337667" y="4667017"/>
            <a:ext cx="6468666" cy="242888"/>
          </a:xfrm>
          <a:prstGeom prst="rect">
            <a:avLst/>
          </a:prstGeom>
          <a:noFill/>
          <a:ln/>
        </p:spPr>
        <p:txBody>
          <a:bodyPr wrap="none" lIns="0" tIns="0" rIns="0" bIns="0" rtlCol="0" anchor="t">
            <a:spAutoFit/>
          </a:bodyPr>
          <a:lstStyle/>
          <a:p>
            <a:pPr marL="0" indent="0" algn="ctr">
              <a:lnSpc>
                <a:spcPts val="2200"/>
              </a:lnSpc>
              <a:buNone/>
            </a:pPr>
            <a:r>
              <a:rPr lang="en-US" sz="1397" b="1" dirty="0">
                <a:solidFill>
                  <a:srgbClr val="FAF3E0"/>
                </a:solidFill>
                <a:latin typeface="Montserrat" pitchFamily="34" charset="0"/>
                <a:ea typeface="Montserrat" pitchFamily="34" charset="-122"/>
                <a:cs typeface="Montserrat" pitchFamily="34" charset="-120"/>
              </a:rPr>
              <a:t>puissants et les plus accessibles pour stimuler le nerf vague.</a:t>
            </a:r>
            <a:endParaRPr lang="en-US" sz="1397"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572500" cy="685800"/>
          </a:xfrm>
          <a:prstGeom prst="rect">
            <a:avLst/>
          </a:prstGeom>
          <a:noFill/>
          <a:ln/>
        </p:spPr>
        <p:txBody>
          <a:bodyPr wrap="squar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À chaque respiration, votre diaphragme masse vos viscères</a:t>
            </a:r>
            <a:endParaRPr lang="en-US" sz="2016" dirty="0"/>
          </a:p>
        </p:txBody>
      </p:sp>
      <p:sp>
        <p:nvSpPr>
          <p:cNvPr id="5" name="Text 1"/>
          <p:cNvSpPr/>
          <p:nvPr/>
        </p:nvSpPr>
        <p:spPr>
          <a:xfrm>
            <a:off x="571500" y="1243013"/>
            <a:ext cx="3714750" cy="707231"/>
          </a:xfrm>
          <a:prstGeom prst="rect">
            <a:avLst/>
          </a:prstGeom>
          <a:noFill/>
          <a:ln/>
        </p:spPr>
        <p:txBody>
          <a:bodyPr wrap="square" lIns="0" tIns="0" rIns="0"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Le diaphragme est le muscle principal de la respiration. Il sépare le thorax de l'abdomen et agit comme une pompe mécanique.</a:t>
            </a:r>
            <a:endParaRPr lang="en-US" sz="1090" dirty="0"/>
          </a:p>
        </p:txBody>
      </p:sp>
      <p:sp>
        <p:nvSpPr>
          <p:cNvPr id="6" name="Shape 2"/>
          <p:cNvSpPr/>
          <p:nvPr/>
        </p:nvSpPr>
        <p:spPr>
          <a:xfrm>
            <a:off x="571500" y="2057400"/>
            <a:ext cx="428625" cy="428625"/>
          </a:xfrm>
          <a:prstGeom prst="rect">
            <a:avLst/>
          </a:prstGeom>
          <a:solidFill>
            <a:srgbClr val="D7CCC8"/>
          </a:solidFill>
          <a:ln/>
        </p:spPr>
        <p:txBody>
          <a:bodyPr/>
          <a:lstStyle/>
          <a:p>
            <a:endParaRPr lang="fr-FR"/>
          </a:p>
        </p:txBody>
      </p:sp>
      <p:pic>
        <p:nvPicPr>
          <p:cNvPr id="7" name="Image 1" descr="preencoded.png"/>
          <p:cNvPicPr>
            <a:picLocks noChangeAspect="1"/>
          </p:cNvPicPr>
          <p:nvPr/>
        </p:nvPicPr>
        <p:blipFill>
          <a:blip r:embed="rId4"/>
          <a:stretch>
            <a:fillRect/>
          </a:stretch>
        </p:blipFill>
        <p:spPr>
          <a:xfrm>
            <a:off x="710803" y="2171700"/>
            <a:ext cx="150019" cy="200025"/>
          </a:xfrm>
          <a:prstGeom prst="rect">
            <a:avLst/>
          </a:prstGeom>
        </p:spPr>
      </p:pic>
      <p:sp>
        <p:nvSpPr>
          <p:cNvPr id="8" name="Text 3"/>
          <p:cNvSpPr/>
          <p:nvPr/>
        </p:nvSpPr>
        <p:spPr>
          <a:xfrm>
            <a:off x="1143000" y="2093119"/>
            <a:ext cx="3143250" cy="240013"/>
          </a:xfrm>
          <a:prstGeom prst="rect">
            <a:avLst/>
          </a:prstGeom>
          <a:noFill/>
          <a:ln/>
        </p:spPr>
        <p:txBody>
          <a:bodyPr wrap="none" lIns="0" tIns="0" rIns="0" bIns="0" rtlCol="0" anchor="t">
            <a:spAutoFit/>
          </a:bodyPr>
          <a:lstStyle/>
          <a:p>
            <a:pPr marL="0" indent="0" algn="l">
              <a:lnSpc>
                <a:spcPts val="1900"/>
              </a:lnSpc>
              <a:buNone/>
            </a:pPr>
            <a:r>
              <a:rPr lang="en-US" sz="1193" b="1" dirty="0">
                <a:solidFill>
                  <a:srgbClr val="8D6E63"/>
                </a:solidFill>
                <a:latin typeface="Montserrat" pitchFamily="34" charset="0"/>
                <a:ea typeface="Montserrat" pitchFamily="34" charset="-122"/>
                <a:cs typeface="Montserrat" pitchFamily="34" charset="-120"/>
              </a:rPr>
              <a:t>À L'INSPIRATION</a:t>
            </a:r>
            <a:endParaRPr lang="en-US" sz="1193" dirty="0"/>
          </a:p>
        </p:txBody>
      </p:sp>
      <p:sp>
        <p:nvSpPr>
          <p:cNvPr id="9" name="Text 4"/>
          <p:cNvSpPr/>
          <p:nvPr/>
        </p:nvSpPr>
        <p:spPr>
          <a:xfrm>
            <a:off x="1143000" y="2381352"/>
            <a:ext cx="2644973" cy="173236"/>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Il descend et crée une pression dans</a:t>
            </a:r>
            <a:endParaRPr lang="en-US" sz="987" dirty="0"/>
          </a:p>
        </p:txBody>
      </p:sp>
      <p:sp>
        <p:nvSpPr>
          <p:cNvPr id="10" name="Text 5"/>
          <p:cNvSpPr/>
          <p:nvPr/>
        </p:nvSpPr>
        <p:spPr>
          <a:xfrm>
            <a:off x="1143000" y="2581377"/>
            <a:ext cx="2878931" cy="173236"/>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l'abdomen qui masse naturellement les</a:t>
            </a:r>
            <a:endParaRPr lang="en-US" sz="987" dirty="0"/>
          </a:p>
        </p:txBody>
      </p:sp>
      <p:sp>
        <p:nvSpPr>
          <p:cNvPr id="11" name="Text 6"/>
          <p:cNvSpPr/>
          <p:nvPr/>
        </p:nvSpPr>
        <p:spPr>
          <a:xfrm>
            <a:off x="1143000" y="2781402"/>
            <a:ext cx="3066455" cy="173236"/>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organes digestifs (foie, estomac, intestins).</a:t>
            </a:r>
            <a:endParaRPr lang="en-US" sz="987" dirty="0"/>
          </a:p>
        </p:txBody>
      </p:sp>
      <p:sp>
        <p:nvSpPr>
          <p:cNvPr id="12" name="Shape 7"/>
          <p:cNvSpPr/>
          <p:nvPr/>
        </p:nvSpPr>
        <p:spPr>
          <a:xfrm>
            <a:off x="571500" y="3076082"/>
            <a:ext cx="428625" cy="428625"/>
          </a:xfrm>
          <a:prstGeom prst="rect">
            <a:avLst/>
          </a:prstGeom>
          <a:solidFill>
            <a:srgbClr val="D7CCC8"/>
          </a:solidFill>
          <a:ln/>
        </p:spPr>
        <p:txBody>
          <a:bodyPr/>
          <a:lstStyle/>
          <a:p>
            <a:endParaRPr lang="fr-FR"/>
          </a:p>
        </p:txBody>
      </p:sp>
      <p:pic>
        <p:nvPicPr>
          <p:cNvPr id="13" name="Image 2" descr="preencoded.png"/>
          <p:cNvPicPr>
            <a:picLocks noChangeAspect="1"/>
          </p:cNvPicPr>
          <p:nvPr/>
        </p:nvPicPr>
        <p:blipFill>
          <a:blip r:embed="rId5"/>
          <a:stretch>
            <a:fillRect/>
          </a:stretch>
        </p:blipFill>
        <p:spPr>
          <a:xfrm>
            <a:off x="710803" y="3190382"/>
            <a:ext cx="150019" cy="200025"/>
          </a:xfrm>
          <a:prstGeom prst="rect">
            <a:avLst/>
          </a:prstGeom>
        </p:spPr>
      </p:pic>
      <p:sp>
        <p:nvSpPr>
          <p:cNvPr id="14" name="Text 8"/>
          <p:cNvSpPr/>
          <p:nvPr/>
        </p:nvSpPr>
        <p:spPr>
          <a:xfrm>
            <a:off x="1143000" y="3111801"/>
            <a:ext cx="3143250" cy="240013"/>
          </a:xfrm>
          <a:prstGeom prst="rect">
            <a:avLst/>
          </a:prstGeom>
          <a:noFill/>
          <a:ln/>
        </p:spPr>
        <p:txBody>
          <a:bodyPr wrap="none" lIns="0" tIns="0" rIns="0" bIns="0" rtlCol="0" anchor="t">
            <a:spAutoFit/>
          </a:bodyPr>
          <a:lstStyle/>
          <a:p>
            <a:pPr marL="0" indent="0" algn="l">
              <a:lnSpc>
                <a:spcPts val="1900"/>
              </a:lnSpc>
              <a:buNone/>
            </a:pPr>
            <a:r>
              <a:rPr lang="en-US" sz="1193" b="1" dirty="0">
                <a:solidFill>
                  <a:srgbClr val="8D6E63"/>
                </a:solidFill>
                <a:latin typeface="Montserrat" pitchFamily="34" charset="0"/>
                <a:ea typeface="Montserrat" pitchFamily="34" charset="-122"/>
                <a:cs typeface="Montserrat" pitchFamily="34" charset="-120"/>
              </a:rPr>
              <a:t>À L'EXPIRATION</a:t>
            </a:r>
            <a:endParaRPr lang="en-US" sz="1193" dirty="0"/>
          </a:p>
        </p:txBody>
      </p:sp>
      <p:sp>
        <p:nvSpPr>
          <p:cNvPr id="15" name="Text 9"/>
          <p:cNvSpPr/>
          <p:nvPr/>
        </p:nvSpPr>
        <p:spPr>
          <a:xfrm>
            <a:off x="1143000" y="3400034"/>
            <a:ext cx="2977158" cy="173236"/>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Il remonte et favorise le retour veineux et</a:t>
            </a:r>
            <a:endParaRPr lang="en-US" sz="987" dirty="0"/>
          </a:p>
        </p:txBody>
      </p:sp>
      <p:sp>
        <p:nvSpPr>
          <p:cNvPr id="16" name="Text 10"/>
          <p:cNvSpPr/>
          <p:nvPr/>
        </p:nvSpPr>
        <p:spPr>
          <a:xfrm>
            <a:off x="1143000" y="3600059"/>
            <a:ext cx="2873573" cy="173236"/>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lymphatique, décongestionnant ainsi la</a:t>
            </a:r>
            <a:endParaRPr lang="en-US" sz="987" dirty="0"/>
          </a:p>
        </p:txBody>
      </p:sp>
      <p:sp>
        <p:nvSpPr>
          <p:cNvPr id="17" name="Text 11"/>
          <p:cNvSpPr/>
          <p:nvPr/>
        </p:nvSpPr>
        <p:spPr>
          <a:xfrm>
            <a:off x="1143000" y="3800084"/>
            <a:ext cx="1443038" cy="173236"/>
          </a:xfrm>
          <a:prstGeom prst="rect">
            <a:avLst/>
          </a:prstGeom>
          <a:noFill/>
          <a:ln/>
        </p:spPr>
        <p:txBody>
          <a:bodyPr wrap="none" lIns="0" tIns="0"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sphère abdominale.</a:t>
            </a:r>
            <a:endParaRPr lang="en-US" sz="987" dirty="0"/>
          </a:p>
        </p:txBody>
      </p:sp>
      <p:sp>
        <p:nvSpPr>
          <p:cNvPr id="18" name="Shape 12"/>
          <p:cNvSpPr/>
          <p:nvPr/>
        </p:nvSpPr>
        <p:spPr>
          <a:xfrm>
            <a:off x="4857750" y="1243013"/>
            <a:ext cx="3714750" cy="2143125"/>
          </a:xfrm>
          <a:prstGeom prst="rect">
            <a:avLst/>
          </a:prstGeom>
          <a:solidFill>
            <a:srgbClr val="D7CCC8"/>
          </a:solidFill>
          <a:ln/>
        </p:spPr>
        <p:txBody>
          <a:bodyPr/>
          <a:lstStyle/>
          <a:p>
            <a:endParaRPr lang="fr-FR"/>
          </a:p>
        </p:txBody>
      </p:sp>
      <p:sp>
        <p:nvSpPr>
          <p:cNvPr id="19" name="Text 13"/>
          <p:cNvSpPr/>
          <p:nvPr/>
        </p:nvSpPr>
        <p:spPr>
          <a:xfrm>
            <a:off x="5072063" y="1457325"/>
            <a:ext cx="3286125" cy="1714500"/>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Le problème du stress :
 Lorsque nous respirons de manière superficielle (respiration thoracique haute), le diaphragme ne descend plus suffisamment. Les viscères perdent ce massage naturel, la circulation se ralentit et les tensions s'accumulent.</a:t>
            </a:r>
            <a:endParaRPr lang="en-US" sz="987" dirty="0"/>
          </a:p>
        </p:txBody>
      </p:sp>
      <p:sp>
        <p:nvSpPr>
          <p:cNvPr id="20" name="Text 14"/>
          <p:cNvSpPr/>
          <p:nvPr/>
        </p:nvSpPr>
        <p:spPr>
          <a:xfrm>
            <a:off x="5057775" y="3823385"/>
            <a:ext cx="3514725" cy="891490"/>
          </a:xfrm>
          <a:prstGeom prst="rect">
            <a:avLst/>
          </a:prstGeom>
          <a:noFill/>
          <a:ln/>
        </p:spPr>
        <p:txBody>
          <a:bodyPr wrap="square" lIns="0" tIns="0" rIns="0" bIns="0" rtlCol="0" anchor="t">
            <a:spAutoFit/>
          </a:bodyPr>
          <a:lstStyle/>
          <a:p>
            <a:pPr marL="0" indent="0" algn="l">
              <a:lnSpc>
                <a:spcPts val="2300"/>
              </a:lnSpc>
              <a:buNone/>
            </a:pPr>
            <a:r>
              <a:rPr lang="en-US" sz="1602" b="1" dirty="0">
                <a:solidFill>
                  <a:srgbClr val="5D4037"/>
                </a:solidFill>
                <a:latin typeface="Montserrat" pitchFamily="34" charset="0"/>
                <a:ea typeface="Montserrat" pitchFamily="34" charset="-122"/>
                <a:cs typeface="Montserrat" pitchFamily="34" charset="-120"/>
              </a:rPr>
              <a:t>Respirer profondément, c'est déjà masser son ventre.</a:t>
            </a:r>
            <a:endParaRPr lang="en-US" sz="1602"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572500" cy="411463"/>
          </a:xfrm>
          <a:prstGeom prst="rect">
            <a:avLst/>
          </a:prstGeom>
          <a:noFill/>
          <a:ln/>
        </p:spPr>
        <p:txBody>
          <a:bodyPr wrap="non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Localiser les limites de votre abdomen</a:t>
            </a:r>
            <a:endParaRPr lang="en-US" sz="2436" dirty="0"/>
          </a:p>
        </p:txBody>
      </p:sp>
      <p:sp>
        <p:nvSpPr>
          <p:cNvPr id="5" name="Text 1"/>
          <p:cNvSpPr/>
          <p:nvPr/>
        </p:nvSpPr>
        <p:spPr>
          <a:xfrm>
            <a:off x="0" y="1000125"/>
            <a:ext cx="9144000" cy="417909"/>
          </a:xfrm>
          <a:prstGeom prst="rect">
            <a:avLst/>
          </a:prstGeom>
          <a:noFill/>
          <a:ln/>
        </p:spPr>
        <p:txBody>
          <a:bodyPr wrap="square" lIns="680339" tIns="0" rIns="0" bIns="0" rtlCol="0" anchor="t">
            <a:spAutoFit/>
          </a:bodyPr>
          <a:lstStyle/>
          <a:p>
            <a:pPr marL="0" indent="0" algn="l">
              <a:lnSpc>
                <a:spcPts val="1600"/>
              </a:lnSpc>
              <a:buNone/>
            </a:pPr>
            <a:r>
              <a:rPr lang="en-US" sz="1193" b="1" dirty="0">
                <a:solidFill>
                  <a:srgbClr val="795548"/>
                </a:solidFill>
                <a:latin typeface="Montserrat" pitchFamily="34" charset="0"/>
                <a:ea typeface="Montserrat" pitchFamily="34" charset="-122"/>
                <a:cs typeface="Montserrat" pitchFamily="34" charset="-120"/>
              </a:rPr>
              <a:t>Avant de commencer le massage, il est essentiel de repérer les limites anatomiques avec vos mains :</a:t>
            </a:r>
            <a:endParaRPr lang="en-US" sz="1193" dirty="0"/>
          </a:p>
        </p:txBody>
      </p:sp>
      <p:sp>
        <p:nvSpPr>
          <p:cNvPr id="6" name="Shape 2"/>
          <p:cNvSpPr/>
          <p:nvPr/>
        </p:nvSpPr>
        <p:spPr>
          <a:xfrm>
            <a:off x="3321844" y="1709142"/>
            <a:ext cx="2500313" cy="1000125"/>
          </a:xfrm>
          <a:prstGeom prst="rect">
            <a:avLst/>
          </a:prstGeom>
          <a:solidFill>
            <a:srgbClr val="D7CCC8"/>
          </a:solidFill>
          <a:ln/>
        </p:spPr>
        <p:txBody>
          <a:bodyPr/>
          <a:lstStyle/>
          <a:p>
            <a:endParaRPr lang="fr-FR"/>
          </a:p>
        </p:txBody>
      </p:sp>
      <p:sp>
        <p:nvSpPr>
          <p:cNvPr id="7" name="Shape 3"/>
          <p:cNvSpPr/>
          <p:nvPr/>
        </p:nvSpPr>
        <p:spPr>
          <a:xfrm>
            <a:off x="3321844" y="1709142"/>
            <a:ext cx="2500313" cy="57150"/>
          </a:xfrm>
          <a:prstGeom prst="rect">
            <a:avLst/>
          </a:prstGeom>
          <a:solidFill>
            <a:srgbClr val="5D4037"/>
          </a:solidFill>
          <a:ln/>
        </p:spPr>
        <p:txBody>
          <a:bodyPr/>
          <a:lstStyle/>
          <a:p>
            <a:endParaRPr lang="fr-FR"/>
          </a:p>
        </p:txBody>
      </p:sp>
      <p:pic>
        <p:nvPicPr>
          <p:cNvPr id="8" name="Image 1" descr="preencoded.png"/>
          <p:cNvPicPr>
            <a:picLocks noChangeAspect="1"/>
          </p:cNvPicPr>
          <p:nvPr/>
        </p:nvPicPr>
        <p:blipFill>
          <a:blip r:embed="rId4"/>
          <a:stretch>
            <a:fillRect/>
          </a:stretch>
        </p:blipFill>
        <p:spPr>
          <a:xfrm>
            <a:off x="4486275" y="1738973"/>
            <a:ext cx="171450" cy="228600"/>
          </a:xfrm>
          <a:prstGeom prst="rect">
            <a:avLst/>
          </a:prstGeom>
        </p:spPr>
      </p:pic>
      <p:sp>
        <p:nvSpPr>
          <p:cNvPr id="9" name="Text 4"/>
          <p:cNvSpPr/>
          <p:nvPr/>
        </p:nvSpPr>
        <p:spPr>
          <a:xfrm>
            <a:off x="4139803" y="2039010"/>
            <a:ext cx="864394" cy="208955"/>
          </a:xfrm>
          <a:prstGeom prst="rect">
            <a:avLst/>
          </a:prstGeom>
          <a:noFill/>
          <a:ln/>
        </p:spPr>
        <p:txBody>
          <a:bodyPr wrap="none" lIns="0" tIns="0" rIns="0" bIns="0" rtlCol="0" anchor="t">
            <a:spAutoFit/>
          </a:bodyPr>
          <a:lstStyle/>
          <a:p>
            <a:pPr marL="0" indent="0" algn="ctr">
              <a:lnSpc>
                <a:spcPts val="1600"/>
              </a:lnSpc>
              <a:buNone/>
            </a:pPr>
            <a:r>
              <a:rPr lang="en-US" sz="1193" b="1" kern="0" spc="1" dirty="0">
                <a:solidFill>
                  <a:srgbClr val="5D4037"/>
                </a:solidFill>
                <a:latin typeface="Montserrat" pitchFamily="34" charset="0"/>
                <a:ea typeface="Montserrat" pitchFamily="34" charset="-122"/>
                <a:cs typeface="Montserrat" pitchFamily="34" charset="-120"/>
              </a:rPr>
              <a:t>EN HAUT</a:t>
            </a:r>
            <a:endParaRPr lang="en-US" sz="1193" dirty="0"/>
          </a:p>
        </p:txBody>
      </p:sp>
      <p:sp>
        <p:nvSpPr>
          <p:cNvPr id="10" name="Text 5"/>
          <p:cNvSpPr/>
          <p:nvPr/>
        </p:nvSpPr>
        <p:spPr>
          <a:xfrm>
            <a:off x="3464719" y="2319403"/>
            <a:ext cx="2214563" cy="360034"/>
          </a:xfrm>
          <a:prstGeom prst="rect">
            <a:avLst/>
          </a:prstGeom>
          <a:noFill/>
          <a:ln/>
        </p:spPr>
        <p:txBody>
          <a:bodyPr wrap="square" lIns="0" tIns="0" rIns="0" bIns="0" rtlCol="0" anchor="t">
            <a:spAutoFit/>
          </a:bodyPr>
          <a:lstStyle/>
          <a:p>
            <a:pPr marL="0" indent="0" algn="ctr">
              <a:lnSpc>
                <a:spcPts val="1400"/>
              </a:lnSpc>
              <a:buNone/>
            </a:pPr>
            <a:r>
              <a:rPr lang="en-US" sz="885" b="1" dirty="0">
                <a:solidFill>
                  <a:srgbClr val="795548"/>
                </a:solidFill>
                <a:latin typeface="Montserrat" pitchFamily="34" charset="0"/>
                <a:ea typeface="Montserrat" pitchFamily="34" charset="-122"/>
                <a:cs typeface="Montserrat" pitchFamily="34" charset="-120"/>
              </a:rPr>
              <a:t>Le rebord costal inférieur et l'appendice xiphoïde</a:t>
            </a:r>
            <a:endParaRPr lang="en-US" sz="885" dirty="0"/>
          </a:p>
        </p:txBody>
      </p:sp>
      <p:sp>
        <p:nvSpPr>
          <p:cNvPr id="11" name="Shape 6"/>
          <p:cNvSpPr/>
          <p:nvPr/>
        </p:nvSpPr>
        <p:spPr>
          <a:xfrm>
            <a:off x="1035844" y="2852142"/>
            <a:ext cx="2143125" cy="1000125"/>
          </a:xfrm>
          <a:prstGeom prst="rect">
            <a:avLst/>
          </a:prstGeom>
          <a:solidFill>
            <a:srgbClr val="D7CCC8"/>
          </a:solidFill>
          <a:ln/>
        </p:spPr>
        <p:txBody>
          <a:bodyPr/>
          <a:lstStyle/>
          <a:p>
            <a:endParaRPr lang="fr-FR"/>
          </a:p>
        </p:txBody>
      </p:sp>
      <p:sp>
        <p:nvSpPr>
          <p:cNvPr id="12" name="Shape 7"/>
          <p:cNvSpPr/>
          <p:nvPr/>
        </p:nvSpPr>
        <p:spPr>
          <a:xfrm>
            <a:off x="1035844" y="2852142"/>
            <a:ext cx="57150" cy="1000125"/>
          </a:xfrm>
          <a:prstGeom prst="rect">
            <a:avLst/>
          </a:prstGeom>
          <a:solidFill>
            <a:srgbClr val="5D4037"/>
          </a:solidFill>
          <a:ln/>
        </p:spPr>
        <p:txBody>
          <a:bodyPr/>
          <a:lstStyle/>
          <a:p>
            <a:endParaRPr lang="fr-FR"/>
          </a:p>
        </p:txBody>
      </p:sp>
      <p:pic>
        <p:nvPicPr>
          <p:cNvPr id="13" name="Image 2" descr="preencoded.png"/>
          <p:cNvPicPr>
            <a:picLocks noChangeAspect="1"/>
          </p:cNvPicPr>
          <p:nvPr/>
        </p:nvPicPr>
        <p:blipFill>
          <a:blip r:embed="rId5"/>
          <a:stretch>
            <a:fillRect/>
          </a:stretch>
        </p:blipFill>
        <p:spPr>
          <a:xfrm>
            <a:off x="2007394" y="2881973"/>
            <a:ext cx="200025" cy="228600"/>
          </a:xfrm>
          <a:prstGeom prst="rect">
            <a:avLst/>
          </a:prstGeom>
        </p:spPr>
      </p:pic>
      <p:sp>
        <p:nvSpPr>
          <p:cNvPr id="14" name="Text 8"/>
          <p:cNvSpPr/>
          <p:nvPr/>
        </p:nvSpPr>
        <p:spPr>
          <a:xfrm>
            <a:off x="1598414" y="3182010"/>
            <a:ext cx="1017984" cy="208955"/>
          </a:xfrm>
          <a:prstGeom prst="rect">
            <a:avLst/>
          </a:prstGeom>
          <a:noFill/>
          <a:ln/>
        </p:spPr>
        <p:txBody>
          <a:bodyPr wrap="none" lIns="0" tIns="0" rIns="0" bIns="0" rtlCol="0" anchor="t">
            <a:spAutoFit/>
          </a:bodyPr>
          <a:lstStyle/>
          <a:p>
            <a:pPr marL="0" indent="0" algn="ctr">
              <a:lnSpc>
                <a:spcPts val="1600"/>
              </a:lnSpc>
              <a:buNone/>
            </a:pPr>
            <a:r>
              <a:rPr lang="en-US" sz="1193" b="1" kern="0" spc="1" dirty="0">
                <a:solidFill>
                  <a:srgbClr val="5D4037"/>
                </a:solidFill>
                <a:latin typeface="Montserrat" pitchFamily="34" charset="0"/>
                <a:ea typeface="Montserrat" pitchFamily="34" charset="-122"/>
                <a:cs typeface="Montserrat" pitchFamily="34" charset="-120"/>
              </a:rPr>
              <a:t>À GAUCHE</a:t>
            </a:r>
            <a:endParaRPr lang="en-US" sz="1193" dirty="0"/>
          </a:p>
        </p:txBody>
      </p:sp>
      <p:sp>
        <p:nvSpPr>
          <p:cNvPr id="15" name="Text 9"/>
          <p:cNvSpPr/>
          <p:nvPr/>
        </p:nvSpPr>
        <p:spPr>
          <a:xfrm>
            <a:off x="1178719" y="3462403"/>
            <a:ext cx="1857375" cy="360034"/>
          </a:xfrm>
          <a:prstGeom prst="rect">
            <a:avLst/>
          </a:prstGeom>
          <a:noFill/>
          <a:ln/>
        </p:spPr>
        <p:txBody>
          <a:bodyPr wrap="square" lIns="0" tIns="0" rIns="0" bIns="0" rtlCol="0" anchor="t">
            <a:spAutoFit/>
          </a:bodyPr>
          <a:lstStyle/>
          <a:p>
            <a:pPr marL="0" indent="0" algn="ctr">
              <a:lnSpc>
                <a:spcPts val="1400"/>
              </a:lnSpc>
              <a:buNone/>
            </a:pPr>
            <a:r>
              <a:rPr lang="en-US" sz="885" b="1" dirty="0">
                <a:solidFill>
                  <a:srgbClr val="795548"/>
                </a:solidFill>
                <a:latin typeface="Montserrat" pitchFamily="34" charset="0"/>
                <a:ea typeface="Montserrat" pitchFamily="34" charset="-122"/>
                <a:cs typeface="Montserrat" pitchFamily="34" charset="-120"/>
              </a:rPr>
              <a:t>Zone de l'estomac, de la rate et du côlon descendant</a:t>
            </a:r>
            <a:endParaRPr lang="en-US" sz="885" dirty="0"/>
          </a:p>
        </p:txBody>
      </p:sp>
      <p:sp>
        <p:nvSpPr>
          <p:cNvPr id="16" name="Shape 10"/>
          <p:cNvSpPr/>
          <p:nvPr/>
        </p:nvSpPr>
        <p:spPr>
          <a:xfrm>
            <a:off x="3321844" y="2852142"/>
            <a:ext cx="2500313" cy="1000125"/>
          </a:xfrm>
          <a:prstGeom prst="rect">
            <a:avLst/>
          </a:prstGeom>
          <a:solidFill>
            <a:srgbClr val="8D6E63"/>
          </a:solidFill>
          <a:ln/>
        </p:spPr>
        <p:txBody>
          <a:bodyPr/>
          <a:lstStyle/>
          <a:p>
            <a:endParaRPr lang="fr-FR"/>
          </a:p>
        </p:txBody>
      </p:sp>
      <p:pic>
        <p:nvPicPr>
          <p:cNvPr id="17" name="Image 3" descr="preencoded.png"/>
          <p:cNvPicPr>
            <a:picLocks noChangeAspect="1"/>
          </p:cNvPicPr>
          <p:nvPr/>
        </p:nvPicPr>
        <p:blipFill>
          <a:blip r:embed="rId6"/>
          <a:stretch>
            <a:fillRect/>
          </a:stretch>
        </p:blipFill>
        <p:spPr>
          <a:xfrm>
            <a:off x="4457700" y="2881973"/>
            <a:ext cx="228600" cy="228600"/>
          </a:xfrm>
          <a:prstGeom prst="rect">
            <a:avLst/>
          </a:prstGeom>
        </p:spPr>
      </p:pic>
      <p:sp>
        <p:nvSpPr>
          <p:cNvPr id="18" name="Text 11"/>
          <p:cNvSpPr/>
          <p:nvPr/>
        </p:nvSpPr>
        <p:spPr>
          <a:xfrm>
            <a:off x="4016573" y="3182010"/>
            <a:ext cx="1110853" cy="208955"/>
          </a:xfrm>
          <a:prstGeom prst="rect">
            <a:avLst/>
          </a:prstGeom>
          <a:noFill/>
          <a:ln/>
        </p:spPr>
        <p:txBody>
          <a:bodyPr wrap="none" lIns="0" tIns="0" rIns="0" bIns="0" rtlCol="0" anchor="t">
            <a:spAutoFit/>
          </a:bodyPr>
          <a:lstStyle/>
          <a:p>
            <a:pPr marL="0" indent="0" algn="ctr">
              <a:lnSpc>
                <a:spcPts val="1600"/>
              </a:lnSpc>
              <a:buNone/>
            </a:pPr>
            <a:r>
              <a:rPr lang="en-US" sz="1193" b="1" kern="0" spc="1" dirty="0">
                <a:solidFill>
                  <a:srgbClr val="FAF3E0"/>
                </a:solidFill>
                <a:latin typeface="Montserrat" pitchFamily="34" charset="0"/>
                <a:ea typeface="Montserrat" pitchFamily="34" charset="-122"/>
                <a:cs typeface="Montserrat" pitchFamily="34" charset="-120"/>
              </a:rPr>
              <a:t>AU CENTRE</a:t>
            </a:r>
            <a:endParaRPr lang="en-US" sz="1193" dirty="0"/>
          </a:p>
        </p:txBody>
      </p:sp>
      <p:sp>
        <p:nvSpPr>
          <p:cNvPr id="19" name="Text 12"/>
          <p:cNvSpPr/>
          <p:nvPr/>
        </p:nvSpPr>
        <p:spPr>
          <a:xfrm>
            <a:off x="3464719" y="3462403"/>
            <a:ext cx="2214563" cy="360034"/>
          </a:xfrm>
          <a:prstGeom prst="rect">
            <a:avLst/>
          </a:prstGeom>
          <a:noFill/>
          <a:ln/>
        </p:spPr>
        <p:txBody>
          <a:bodyPr wrap="square" lIns="0" tIns="0" rIns="0" bIns="0" rtlCol="0" anchor="t">
            <a:spAutoFit/>
          </a:bodyPr>
          <a:lstStyle/>
          <a:p>
            <a:pPr marL="0" indent="0" algn="ctr">
              <a:lnSpc>
                <a:spcPts val="1400"/>
              </a:lnSpc>
              <a:buNone/>
            </a:pPr>
            <a:r>
              <a:rPr lang="en-US" sz="885" b="1" dirty="0">
                <a:solidFill>
                  <a:srgbClr val="FAF3E0"/>
                </a:solidFill>
                <a:latin typeface="Montserrat" pitchFamily="34" charset="0"/>
                <a:ea typeface="Montserrat" pitchFamily="34" charset="-122"/>
                <a:cs typeface="Montserrat" pitchFamily="34" charset="-120"/>
              </a:rPr>
              <a:t>L'ombilic (nombril), repère central de toutes les manœuvres</a:t>
            </a:r>
            <a:endParaRPr lang="en-US" sz="885" dirty="0"/>
          </a:p>
        </p:txBody>
      </p:sp>
      <p:sp>
        <p:nvSpPr>
          <p:cNvPr id="20" name="Shape 13"/>
          <p:cNvSpPr/>
          <p:nvPr/>
        </p:nvSpPr>
        <p:spPr>
          <a:xfrm>
            <a:off x="5965031" y="2852142"/>
            <a:ext cx="2143125" cy="1000125"/>
          </a:xfrm>
          <a:prstGeom prst="rect">
            <a:avLst/>
          </a:prstGeom>
          <a:solidFill>
            <a:srgbClr val="D7CCC8"/>
          </a:solidFill>
          <a:ln/>
        </p:spPr>
        <p:txBody>
          <a:bodyPr/>
          <a:lstStyle/>
          <a:p>
            <a:endParaRPr lang="fr-FR"/>
          </a:p>
        </p:txBody>
      </p:sp>
      <p:sp>
        <p:nvSpPr>
          <p:cNvPr id="21" name="Shape 14"/>
          <p:cNvSpPr/>
          <p:nvPr/>
        </p:nvSpPr>
        <p:spPr>
          <a:xfrm>
            <a:off x="8051006" y="2852142"/>
            <a:ext cx="57150" cy="1000125"/>
          </a:xfrm>
          <a:prstGeom prst="rect">
            <a:avLst/>
          </a:prstGeom>
          <a:solidFill>
            <a:srgbClr val="5D4037"/>
          </a:solidFill>
          <a:ln/>
        </p:spPr>
        <p:txBody>
          <a:bodyPr/>
          <a:lstStyle/>
          <a:p>
            <a:endParaRPr lang="fr-FR"/>
          </a:p>
        </p:txBody>
      </p:sp>
      <p:pic>
        <p:nvPicPr>
          <p:cNvPr id="22" name="Image 4" descr="preencoded.png"/>
          <p:cNvPicPr>
            <a:picLocks noChangeAspect="1"/>
          </p:cNvPicPr>
          <p:nvPr/>
        </p:nvPicPr>
        <p:blipFill>
          <a:blip r:embed="rId7"/>
          <a:stretch>
            <a:fillRect/>
          </a:stretch>
        </p:blipFill>
        <p:spPr>
          <a:xfrm>
            <a:off x="6936581" y="2881973"/>
            <a:ext cx="200025" cy="228600"/>
          </a:xfrm>
          <a:prstGeom prst="rect">
            <a:avLst/>
          </a:prstGeom>
        </p:spPr>
      </p:pic>
      <p:sp>
        <p:nvSpPr>
          <p:cNvPr id="23" name="Text 15"/>
          <p:cNvSpPr/>
          <p:nvPr/>
        </p:nvSpPr>
        <p:spPr>
          <a:xfrm>
            <a:off x="6567785" y="3182010"/>
            <a:ext cx="937617" cy="208955"/>
          </a:xfrm>
          <a:prstGeom prst="rect">
            <a:avLst/>
          </a:prstGeom>
          <a:noFill/>
          <a:ln/>
        </p:spPr>
        <p:txBody>
          <a:bodyPr wrap="none" lIns="0" tIns="0" rIns="0" bIns="0" rtlCol="0" anchor="t">
            <a:spAutoFit/>
          </a:bodyPr>
          <a:lstStyle/>
          <a:p>
            <a:pPr marL="0" indent="0" algn="ctr">
              <a:lnSpc>
                <a:spcPts val="1600"/>
              </a:lnSpc>
              <a:buNone/>
            </a:pPr>
            <a:r>
              <a:rPr lang="en-US" sz="1193" b="1" kern="0" spc="1" dirty="0">
                <a:solidFill>
                  <a:srgbClr val="5D4037"/>
                </a:solidFill>
                <a:latin typeface="Montserrat" pitchFamily="34" charset="0"/>
                <a:ea typeface="Montserrat" pitchFamily="34" charset="-122"/>
                <a:cs typeface="Montserrat" pitchFamily="34" charset="-120"/>
              </a:rPr>
              <a:t>À DROITE</a:t>
            </a:r>
            <a:endParaRPr lang="en-US" sz="1193" dirty="0"/>
          </a:p>
        </p:txBody>
      </p:sp>
      <p:sp>
        <p:nvSpPr>
          <p:cNvPr id="24" name="Text 16"/>
          <p:cNvSpPr/>
          <p:nvPr/>
        </p:nvSpPr>
        <p:spPr>
          <a:xfrm>
            <a:off x="6107906" y="3462403"/>
            <a:ext cx="1857375" cy="360034"/>
          </a:xfrm>
          <a:prstGeom prst="rect">
            <a:avLst/>
          </a:prstGeom>
          <a:noFill/>
          <a:ln/>
        </p:spPr>
        <p:txBody>
          <a:bodyPr wrap="square" lIns="0" tIns="0" rIns="0" bIns="0" rtlCol="0" anchor="t">
            <a:spAutoFit/>
          </a:bodyPr>
          <a:lstStyle/>
          <a:p>
            <a:pPr marL="0" indent="0" algn="ctr">
              <a:lnSpc>
                <a:spcPts val="1400"/>
              </a:lnSpc>
              <a:buNone/>
            </a:pPr>
            <a:r>
              <a:rPr lang="en-US" sz="885" b="1" dirty="0">
                <a:solidFill>
                  <a:srgbClr val="795548"/>
                </a:solidFill>
                <a:latin typeface="Montserrat" pitchFamily="34" charset="0"/>
                <a:ea typeface="Montserrat" pitchFamily="34" charset="-122"/>
                <a:cs typeface="Montserrat" pitchFamily="34" charset="-120"/>
              </a:rPr>
              <a:t>Zone du foie et de la vésicule biliaire</a:t>
            </a:r>
            <a:endParaRPr lang="en-US" sz="885" dirty="0"/>
          </a:p>
        </p:txBody>
      </p:sp>
      <p:sp>
        <p:nvSpPr>
          <p:cNvPr id="25" name="Shape 17"/>
          <p:cNvSpPr/>
          <p:nvPr/>
        </p:nvSpPr>
        <p:spPr>
          <a:xfrm>
            <a:off x="3321844" y="3995142"/>
            <a:ext cx="2500313" cy="1000125"/>
          </a:xfrm>
          <a:prstGeom prst="rect">
            <a:avLst/>
          </a:prstGeom>
          <a:solidFill>
            <a:srgbClr val="D7CCC8"/>
          </a:solidFill>
          <a:ln/>
        </p:spPr>
        <p:txBody>
          <a:bodyPr/>
          <a:lstStyle/>
          <a:p>
            <a:endParaRPr lang="fr-FR"/>
          </a:p>
        </p:txBody>
      </p:sp>
      <p:sp>
        <p:nvSpPr>
          <p:cNvPr id="26" name="Shape 18"/>
          <p:cNvSpPr/>
          <p:nvPr/>
        </p:nvSpPr>
        <p:spPr>
          <a:xfrm>
            <a:off x="3321844" y="4938117"/>
            <a:ext cx="2500313" cy="57150"/>
          </a:xfrm>
          <a:prstGeom prst="rect">
            <a:avLst/>
          </a:prstGeom>
          <a:solidFill>
            <a:srgbClr val="5D4037"/>
          </a:solidFill>
          <a:ln/>
        </p:spPr>
        <p:txBody>
          <a:bodyPr/>
          <a:lstStyle/>
          <a:p>
            <a:endParaRPr lang="fr-FR"/>
          </a:p>
        </p:txBody>
      </p:sp>
      <p:pic>
        <p:nvPicPr>
          <p:cNvPr id="27" name="Image 5" descr="preencoded.png"/>
          <p:cNvPicPr>
            <a:picLocks noChangeAspect="1"/>
          </p:cNvPicPr>
          <p:nvPr/>
        </p:nvPicPr>
        <p:blipFill>
          <a:blip r:embed="rId8"/>
          <a:stretch>
            <a:fillRect/>
          </a:stretch>
        </p:blipFill>
        <p:spPr>
          <a:xfrm>
            <a:off x="4486275" y="3934978"/>
            <a:ext cx="171450" cy="228600"/>
          </a:xfrm>
          <a:prstGeom prst="rect">
            <a:avLst/>
          </a:prstGeom>
        </p:spPr>
      </p:pic>
      <p:sp>
        <p:nvSpPr>
          <p:cNvPr id="28" name="Text 19"/>
          <p:cNvSpPr/>
          <p:nvPr/>
        </p:nvSpPr>
        <p:spPr>
          <a:xfrm>
            <a:off x="4210348" y="4235016"/>
            <a:ext cx="723305" cy="208955"/>
          </a:xfrm>
          <a:prstGeom prst="rect">
            <a:avLst/>
          </a:prstGeom>
          <a:noFill/>
          <a:ln/>
        </p:spPr>
        <p:txBody>
          <a:bodyPr wrap="none" lIns="0" tIns="0" rIns="0" bIns="0" rtlCol="0" anchor="t">
            <a:spAutoFit/>
          </a:bodyPr>
          <a:lstStyle/>
          <a:p>
            <a:pPr marL="0" indent="0" algn="ctr">
              <a:lnSpc>
                <a:spcPts val="1600"/>
              </a:lnSpc>
              <a:buNone/>
            </a:pPr>
            <a:r>
              <a:rPr lang="en-US" sz="1193" b="1" kern="0" spc="1" dirty="0">
                <a:solidFill>
                  <a:srgbClr val="5D4037"/>
                </a:solidFill>
                <a:latin typeface="Montserrat" pitchFamily="34" charset="0"/>
                <a:ea typeface="Montserrat" pitchFamily="34" charset="-122"/>
                <a:cs typeface="Montserrat" pitchFamily="34" charset="-120"/>
              </a:rPr>
              <a:t>EN BAS</a:t>
            </a:r>
            <a:endParaRPr lang="en-US" sz="1193" dirty="0"/>
          </a:p>
        </p:txBody>
      </p:sp>
      <p:sp>
        <p:nvSpPr>
          <p:cNvPr id="29" name="Text 20"/>
          <p:cNvSpPr/>
          <p:nvPr/>
        </p:nvSpPr>
        <p:spPr>
          <a:xfrm>
            <a:off x="3464719" y="4515408"/>
            <a:ext cx="2214563" cy="540051"/>
          </a:xfrm>
          <a:prstGeom prst="rect">
            <a:avLst/>
          </a:prstGeom>
          <a:noFill/>
          <a:ln/>
        </p:spPr>
        <p:txBody>
          <a:bodyPr wrap="square" lIns="0" tIns="0" rIns="0" bIns="0" rtlCol="0" anchor="t">
            <a:spAutoFit/>
          </a:bodyPr>
          <a:lstStyle/>
          <a:p>
            <a:pPr marL="0" indent="0" algn="ctr">
              <a:lnSpc>
                <a:spcPts val="1400"/>
              </a:lnSpc>
              <a:buNone/>
            </a:pPr>
            <a:r>
              <a:rPr lang="en-US" sz="885" b="1" dirty="0">
                <a:solidFill>
                  <a:srgbClr val="795548"/>
                </a:solidFill>
                <a:latin typeface="Montserrat" pitchFamily="34" charset="0"/>
                <a:ea typeface="Montserrat" pitchFamily="34" charset="-122"/>
                <a:cs typeface="Montserrat" pitchFamily="34" charset="-120"/>
              </a:rPr>
              <a:t>Les épines iliaques antéro-supérieures et la symphyse pubienne</a:t>
            </a:r>
            <a:endParaRPr lang="en-US" sz="885"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963524"/>
          </a:xfrm>
          <a:prstGeom prst="rect">
            <a:avLst/>
          </a:prstGeom>
        </p:spPr>
      </p:pic>
      <p:sp>
        <p:nvSpPr>
          <p:cNvPr id="4" name="Text 0"/>
          <p:cNvSpPr/>
          <p:nvPr/>
        </p:nvSpPr>
        <p:spPr>
          <a:xfrm>
            <a:off x="571500" y="414338"/>
            <a:ext cx="8572500" cy="822927"/>
          </a:xfrm>
          <a:prstGeom prst="rect">
            <a:avLst/>
          </a:prstGeom>
          <a:noFill/>
          <a:ln/>
        </p:spPr>
        <p:txBody>
          <a:bodyPr wrap="square" lIns="0" tIns="0" rIns="0" bIns="0" rtlCol="0" anchor="t">
            <a:spAutoFit/>
          </a:bodyPr>
          <a:lstStyle/>
          <a:p>
            <a:pPr marL="0" indent="0" algn="l">
              <a:lnSpc>
                <a:spcPts val="3200"/>
              </a:lnSpc>
              <a:buNone/>
            </a:pPr>
            <a:r>
              <a:rPr lang="en-US" sz="2436" b="1" dirty="0">
                <a:solidFill>
                  <a:srgbClr val="5D4037"/>
                </a:solidFill>
                <a:latin typeface="Montserrat" pitchFamily="34" charset="0"/>
                <a:ea typeface="Montserrat" pitchFamily="34" charset="-122"/>
                <a:cs typeface="Montserrat" pitchFamily="34" charset="-120"/>
              </a:rPr>
              <a:t>S'installer confortablement pour un massage efficace</a:t>
            </a:r>
            <a:endParaRPr lang="en-US" sz="2436" dirty="0"/>
          </a:p>
        </p:txBody>
      </p:sp>
      <p:sp>
        <p:nvSpPr>
          <p:cNvPr id="5" name="Text 1"/>
          <p:cNvSpPr/>
          <p:nvPr/>
        </p:nvSpPr>
        <p:spPr>
          <a:xfrm>
            <a:off x="571500" y="1380139"/>
            <a:ext cx="3714750" cy="1097235"/>
          </a:xfrm>
          <a:prstGeom prst="rect">
            <a:avLst/>
          </a:prstGeom>
          <a:noFill/>
          <a:ln/>
        </p:spPr>
        <p:txBody>
          <a:bodyPr wrap="square" lIns="170053" tIns="0" rIns="0" bIns="0" rtlCol="0" anchor="t">
            <a:spAutoFit/>
          </a:bodyPr>
          <a:lstStyle/>
          <a:p>
            <a:pPr marL="0" indent="0" algn="l">
              <a:lnSpc>
                <a:spcPts val="2200"/>
              </a:lnSpc>
              <a:buNone/>
            </a:pPr>
            <a:r>
              <a:rPr lang="en-US" sz="1193" b="1" i="1" dirty="0">
                <a:solidFill>
                  <a:srgbClr val="795548"/>
                </a:solidFill>
                <a:latin typeface="Montserrat" pitchFamily="34" charset="0"/>
                <a:ea typeface="Montserrat" pitchFamily="34" charset="-122"/>
                <a:cs typeface="Montserrat" pitchFamily="34" charset="-120"/>
              </a:rPr>
              <a:t>Une bonne installation est la condition première d'un massage abdominal réussi. La sangle abdominale doit être totalement relâchée.</a:t>
            </a:r>
            <a:endParaRPr lang="en-US" sz="1193" dirty="0"/>
          </a:p>
        </p:txBody>
      </p:sp>
      <p:sp>
        <p:nvSpPr>
          <p:cNvPr id="6" name="Text 2"/>
          <p:cNvSpPr/>
          <p:nvPr/>
        </p:nvSpPr>
        <p:spPr>
          <a:xfrm>
            <a:off x="571500" y="2620249"/>
            <a:ext cx="3714750"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8D6E63"/>
                </a:solidFill>
                <a:latin typeface="Montserrat" pitchFamily="34" charset="0"/>
                <a:ea typeface="Montserrat" pitchFamily="34" charset="-122"/>
                <a:cs typeface="Montserrat" pitchFamily="34" charset="-120"/>
              </a:rPr>
              <a:t>POSITION IDÉALE</a:t>
            </a:r>
            <a:endParaRPr lang="en-US" sz="1397" dirty="0"/>
          </a:p>
        </p:txBody>
      </p:sp>
      <p:sp>
        <p:nvSpPr>
          <p:cNvPr id="7" name="Shape 3"/>
          <p:cNvSpPr/>
          <p:nvPr/>
        </p:nvSpPr>
        <p:spPr>
          <a:xfrm>
            <a:off x="571500" y="2861568"/>
            <a:ext cx="3714750" cy="2223714"/>
          </a:xfrm>
          <a:prstGeom prst="rect">
            <a:avLst/>
          </a:prstGeom>
          <a:solidFill>
            <a:srgbClr val="D7CCC8"/>
          </a:solidFill>
          <a:ln/>
        </p:spPr>
        <p:txBody>
          <a:bodyPr/>
          <a:lstStyle/>
          <a:p>
            <a:endParaRPr lang="fr-FR"/>
          </a:p>
        </p:txBody>
      </p:sp>
      <p:pic>
        <p:nvPicPr>
          <p:cNvPr id="8" name="Image 1" descr="preencoded.png"/>
          <p:cNvPicPr>
            <a:picLocks noChangeAspect="1"/>
          </p:cNvPicPr>
          <p:nvPr/>
        </p:nvPicPr>
        <p:blipFill>
          <a:blip r:embed="rId4"/>
          <a:stretch>
            <a:fillRect/>
          </a:stretch>
        </p:blipFill>
        <p:spPr>
          <a:xfrm>
            <a:off x="2143125" y="3220324"/>
            <a:ext cx="571500" cy="457200"/>
          </a:xfrm>
          <a:prstGeom prst="rect">
            <a:avLst/>
          </a:prstGeom>
        </p:spPr>
      </p:pic>
      <p:sp>
        <p:nvSpPr>
          <p:cNvPr id="9" name="Text 4"/>
          <p:cNvSpPr/>
          <p:nvPr/>
        </p:nvSpPr>
        <p:spPr>
          <a:xfrm>
            <a:off x="785813" y="3820399"/>
            <a:ext cx="3286125" cy="1928813"/>
          </a:xfrm>
          <a:prstGeom prst="rect">
            <a:avLst/>
          </a:prstGeom>
          <a:noFill/>
          <a:ln/>
        </p:spPr>
        <p:txBody>
          <a:bodyPr wrap="square" lIns="0" tIns="0" rIns="0" bIns="0" rtlCol="0" anchor="t">
            <a:spAutoFit/>
          </a:bodyPr>
          <a:lstStyle/>
          <a:p>
            <a:pPr marL="0" indent="0" algn="ctr">
              <a:lnSpc>
                <a:spcPts val="1700"/>
              </a:lnSpc>
              <a:buNone/>
            </a:pPr>
            <a:r>
              <a:rPr lang="en-US" sz="987" b="1" dirty="0">
                <a:solidFill>
                  <a:srgbClr val="5D4037"/>
                </a:solidFill>
                <a:latin typeface="Montserrat" pitchFamily="34" charset="0"/>
                <a:ea typeface="Montserrat" pitchFamily="34" charset="-122"/>
                <a:cs typeface="Montserrat" pitchFamily="34" charset="-120"/>
              </a:rPr>
              <a:t>Décubitus dorsal (allongé sur le dos) sur un tapis de sol ou une table.
 Un coussin sous les genoux pour fléchir légèrement les hanches et relâcher les muscles.
 Un coussin fin sous la tête pour éviter les tensions cervicales.</a:t>
            </a:r>
            <a:endParaRPr lang="en-US" sz="987" dirty="0"/>
          </a:p>
        </p:txBody>
      </p:sp>
      <p:sp>
        <p:nvSpPr>
          <p:cNvPr id="10" name="Text 5"/>
          <p:cNvSpPr/>
          <p:nvPr/>
        </p:nvSpPr>
        <p:spPr>
          <a:xfrm>
            <a:off x="4857750" y="1380139"/>
            <a:ext cx="3714750"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8D6E63"/>
                </a:solidFill>
                <a:latin typeface="Montserrat" pitchFamily="34" charset="0"/>
                <a:ea typeface="Montserrat" pitchFamily="34" charset="-122"/>
                <a:cs typeface="Montserrat" pitchFamily="34" charset="-120"/>
              </a:rPr>
              <a:t>CONSEILS PRATIQUES</a:t>
            </a:r>
            <a:endParaRPr lang="en-US" sz="1397" dirty="0"/>
          </a:p>
        </p:txBody>
      </p:sp>
      <p:sp>
        <p:nvSpPr>
          <p:cNvPr id="11" name="Shape 6"/>
          <p:cNvSpPr/>
          <p:nvPr/>
        </p:nvSpPr>
        <p:spPr>
          <a:xfrm>
            <a:off x="4857750" y="1881597"/>
            <a:ext cx="428625" cy="428625"/>
          </a:xfrm>
          <a:prstGeom prst="rect">
            <a:avLst/>
          </a:prstGeom>
          <a:solidFill>
            <a:srgbClr val="8D6E63"/>
          </a:solidFill>
          <a:ln/>
        </p:spPr>
        <p:txBody>
          <a:bodyPr/>
          <a:lstStyle/>
          <a:p>
            <a:endParaRPr lang="fr-FR"/>
          </a:p>
        </p:txBody>
      </p:sp>
      <p:pic>
        <p:nvPicPr>
          <p:cNvPr id="12" name="Image 2" descr="preencoded.png"/>
          <p:cNvPicPr>
            <a:picLocks noChangeAspect="1"/>
          </p:cNvPicPr>
          <p:nvPr/>
        </p:nvPicPr>
        <p:blipFill>
          <a:blip r:embed="rId5"/>
          <a:stretch>
            <a:fillRect/>
          </a:stretch>
        </p:blipFill>
        <p:spPr>
          <a:xfrm>
            <a:off x="4964906" y="2010184"/>
            <a:ext cx="214313" cy="171450"/>
          </a:xfrm>
          <a:prstGeom prst="rect">
            <a:avLst/>
          </a:prstGeom>
        </p:spPr>
      </p:pic>
      <p:sp>
        <p:nvSpPr>
          <p:cNvPr id="13" name="Text 7"/>
          <p:cNvSpPr/>
          <p:nvPr/>
        </p:nvSpPr>
        <p:spPr>
          <a:xfrm>
            <a:off x="5429250" y="1765902"/>
            <a:ext cx="3143250" cy="660016"/>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Vêtements amples ou ventre légèrement dénudé pour un contact direct.</a:t>
            </a:r>
            <a:endParaRPr lang="en-US" sz="1090" dirty="0"/>
          </a:p>
        </p:txBody>
      </p:sp>
      <p:sp>
        <p:nvSpPr>
          <p:cNvPr id="14" name="Shape 8"/>
          <p:cNvSpPr/>
          <p:nvPr/>
        </p:nvSpPr>
        <p:spPr>
          <a:xfrm>
            <a:off x="4857750" y="2645922"/>
            <a:ext cx="428625" cy="428625"/>
          </a:xfrm>
          <a:prstGeom prst="rect">
            <a:avLst/>
          </a:prstGeom>
          <a:solidFill>
            <a:srgbClr val="8D6E63"/>
          </a:solidFill>
          <a:ln/>
        </p:spPr>
        <p:txBody>
          <a:bodyPr/>
          <a:lstStyle/>
          <a:p>
            <a:endParaRPr lang="fr-FR"/>
          </a:p>
        </p:txBody>
      </p:sp>
      <p:pic>
        <p:nvPicPr>
          <p:cNvPr id="15" name="Image 3" descr="preencoded.png"/>
          <p:cNvPicPr>
            <a:picLocks noChangeAspect="1"/>
          </p:cNvPicPr>
          <p:nvPr/>
        </p:nvPicPr>
        <p:blipFill>
          <a:blip r:embed="rId6"/>
          <a:stretch>
            <a:fillRect/>
          </a:stretch>
        </p:blipFill>
        <p:spPr>
          <a:xfrm>
            <a:off x="4975622" y="2774510"/>
            <a:ext cx="192881" cy="171450"/>
          </a:xfrm>
          <a:prstGeom prst="rect">
            <a:avLst/>
          </a:prstGeom>
        </p:spPr>
      </p:pic>
      <p:sp>
        <p:nvSpPr>
          <p:cNvPr id="16" name="Text 9"/>
          <p:cNvSpPr/>
          <p:nvPr/>
        </p:nvSpPr>
        <p:spPr>
          <a:xfrm>
            <a:off x="5429250" y="2640230"/>
            <a:ext cx="3143250" cy="440010"/>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Mains réchauffées avant le contact pour ne pas crisper l'abdomen.</a:t>
            </a:r>
            <a:endParaRPr lang="en-US" sz="1090" dirty="0"/>
          </a:p>
        </p:txBody>
      </p:sp>
      <p:sp>
        <p:nvSpPr>
          <p:cNvPr id="17" name="Shape 10"/>
          <p:cNvSpPr/>
          <p:nvPr/>
        </p:nvSpPr>
        <p:spPr>
          <a:xfrm>
            <a:off x="4857750" y="3410248"/>
            <a:ext cx="428625" cy="428625"/>
          </a:xfrm>
          <a:prstGeom prst="rect">
            <a:avLst/>
          </a:prstGeom>
          <a:solidFill>
            <a:srgbClr val="8D6E63"/>
          </a:solidFill>
          <a:ln/>
        </p:spPr>
        <p:txBody>
          <a:bodyPr/>
          <a:lstStyle/>
          <a:p>
            <a:endParaRPr lang="fr-FR"/>
          </a:p>
        </p:txBody>
      </p:sp>
      <p:pic>
        <p:nvPicPr>
          <p:cNvPr id="18" name="Image 4" descr="preencoded.png"/>
          <p:cNvPicPr>
            <a:picLocks noChangeAspect="1"/>
          </p:cNvPicPr>
          <p:nvPr/>
        </p:nvPicPr>
        <p:blipFill>
          <a:blip r:embed="rId7"/>
          <a:stretch>
            <a:fillRect/>
          </a:stretch>
        </p:blipFill>
        <p:spPr>
          <a:xfrm>
            <a:off x="4975622" y="3538835"/>
            <a:ext cx="192881" cy="171450"/>
          </a:xfrm>
          <a:prstGeom prst="rect">
            <a:avLst/>
          </a:prstGeom>
        </p:spPr>
      </p:pic>
      <p:sp>
        <p:nvSpPr>
          <p:cNvPr id="19" name="Text 11"/>
          <p:cNvSpPr/>
          <p:nvPr/>
        </p:nvSpPr>
        <p:spPr>
          <a:xfrm>
            <a:off x="5429250" y="3294552"/>
            <a:ext cx="3143250" cy="660016"/>
          </a:xfrm>
          <a:prstGeom prst="rect">
            <a:avLst/>
          </a:prstGeom>
          <a:noFill/>
          <a:ln/>
        </p:spPr>
        <p:txBody>
          <a:bodyPr wrap="square" lIns="0" tIns="0" rIns="0" bIns="0" rtlCol="0" anchor="t">
            <a:spAutoFit/>
          </a:bodyPr>
          <a:lstStyle/>
          <a:p>
            <a:pPr marL="0" indent="0" algn="l">
              <a:lnSpc>
                <a:spcPts val="1700"/>
              </a:lnSpc>
              <a:buNone/>
            </a:pPr>
            <a:r>
              <a:rPr lang="en-US" sz="1090" b="1" dirty="0">
                <a:solidFill>
                  <a:srgbClr val="795548"/>
                </a:solidFill>
                <a:latin typeface="Montserrat" pitchFamily="34" charset="0"/>
                <a:ea typeface="Montserrat" pitchFamily="34" charset="-122"/>
                <a:cs typeface="Montserrat" pitchFamily="34" charset="-120"/>
              </a:rPr>
              <a:t>Environnement calme, lumière tamisée si possible pour favoriser la relaxation.</a:t>
            </a:r>
            <a:endParaRPr lang="en-US" sz="109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3" name="Image 0" descr="preencoded.png"/>
          <p:cNvPicPr>
            <a:picLocks noChangeAspect="1"/>
          </p:cNvPicPr>
          <p:nvPr/>
        </p:nvPicPr>
        <p:blipFill>
          <a:blip r:embed="rId3"/>
          <a:stretch>
            <a:fillRect/>
          </a:stretch>
        </p:blipFill>
        <p:spPr>
          <a:xfrm>
            <a:off x="0" y="0"/>
            <a:ext cx="9144000" cy="5143500"/>
          </a:xfrm>
          <a:prstGeom prst="rect">
            <a:avLst/>
          </a:prstGeom>
        </p:spPr>
      </p:pic>
      <p:sp>
        <p:nvSpPr>
          <p:cNvPr id="4" name="Text 0"/>
          <p:cNvSpPr/>
          <p:nvPr/>
        </p:nvSpPr>
        <p:spPr>
          <a:xfrm>
            <a:off x="571500" y="414338"/>
            <a:ext cx="8572500" cy="342900"/>
          </a:xfrm>
          <a:prstGeom prst="rect">
            <a:avLst/>
          </a:prstGeom>
          <a:noFill/>
          <a:ln/>
        </p:spPr>
        <p:txBody>
          <a:bodyPr wrap="none" lIns="0" tIns="0" rIns="0" bIns="0" rtlCol="0" anchor="t">
            <a:spAutoFit/>
          </a:bodyPr>
          <a:lstStyle/>
          <a:p>
            <a:pPr marL="0" indent="0" algn="l">
              <a:lnSpc>
                <a:spcPts val="2700"/>
              </a:lnSpc>
              <a:buNone/>
            </a:pPr>
            <a:r>
              <a:rPr lang="en-US" sz="2016" b="1" dirty="0">
                <a:solidFill>
                  <a:srgbClr val="5D4037"/>
                </a:solidFill>
                <a:latin typeface="Montserrat" pitchFamily="34" charset="0"/>
                <a:ea typeface="Montserrat" pitchFamily="34" charset="-122"/>
                <a:cs typeface="Montserrat" pitchFamily="34" charset="-120"/>
              </a:rPr>
              <a:t>Technique 1 — Activer le nerf vague par la respiration</a:t>
            </a:r>
            <a:endParaRPr lang="en-US" sz="2016" dirty="0"/>
          </a:p>
        </p:txBody>
      </p:sp>
      <p:sp>
        <p:nvSpPr>
          <p:cNvPr id="5" name="Text 1"/>
          <p:cNvSpPr/>
          <p:nvPr/>
        </p:nvSpPr>
        <p:spPr>
          <a:xfrm>
            <a:off x="571500" y="1143000"/>
            <a:ext cx="4514850" cy="707231"/>
          </a:xfrm>
          <a:prstGeom prst="rect">
            <a:avLst/>
          </a:prstGeom>
          <a:noFill/>
          <a:ln/>
        </p:spPr>
        <p:txBody>
          <a:bodyPr wrap="square" lIns="0" tIns="0" rIns="0" bIns="0" rtlCol="0" anchor="t">
            <a:spAutoFit/>
          </a:bodyPr>
          <a:lstStyle/>
          <a:p>
            <a:pPr marL="0" indent="0" algn="l">
              <a:lnSpc>
                <a:spcPts val="1900"/>
              </a:lnSpc>
              <a:buNone/>
            </a:pPr>
            <a:r>
              <a:rPr lang="en-US" sz="1090" b="1" dirty="0">
                <a:solidFill>
                  <a:srgbClr val="795548"/>
                </a:solidFill>
                <a:latin typeface="Montserrat" pitchFamily="34" charset="0"/>
                <a:ea typeface="Montserrat" pitchFamily="34" charset="-122"/>
                <a:cs typeface="Montserrat" pitchFamily="34" charset="-120"/>
              </a:rPr>
              <a:t>La respiration diaphragmatique consciente est le point de départ de chaque séance. Elle induit la relaxation parasympathique en 3 à 5 minutes.</a:t>
            </a:r>
            <a:endParaRPr lang="en-US" sz="1090" dirty="0"/>
          </a:p>
        </p:txBody>
      </p:sp>
      <p:sp>
        <p:nvSpPr>
          <p:cNvPr id="6" name="Text 2"/>
          <p:cNvSpPr/>
          <p:nvPr/>
        </p:nvSpPr>
        <p:spPr>
          <a:xfrm>
            <a:off x="571500" y="1957388"/>
            <a:ext cx="4514850" cy="242888"/>
          </a:xfrm>
          <a:prstGeom prst="rect">
            <a:avLst/>
          </a:prstGeom>
          <a:noFill/>
          <a:ln/>
        </p:spPr>
        <p:txBody>
          <a:bodyPr wrap="none" lIns="0" tIns="0" rIns="0" bIns="0" rtlCol="0" anchor="t">
            <a:spAutoFit/>
          </a:bodyPr>
          <a:lstStyle/>
          <a:p>
            <a:pPr marL="0" indent="0" algn="l">
              <a:lnSpc>
                <a:spcPts val="1900"/>
              </a:lnSpc>
              <a:buNone/>
            </a:pPr>
            <a:r>
              <a:rPr lang="en-US" sz="1397" b="1" kern="0" spc="1" dirty="0">
                <a:solidFill>
                  <a:srgbClr val="8D6E63"/>
                </a:solidFill>
                <a:latin typeface="Montserrat" pitchFamily="34" charset="0"/>
                <a:ea typeface="Montserrat" pitchFamily="34" charset="-122"/>
                <a:cs typeface="Montserrat" pitchFamily="34" charset="-120"/>
              </a:rPr>
              <a:t>PROTOCOLE PAS À PAS</a:t>
            </a:r>
            <a:endParaRPr lang="en-US" sz="1397" dirty="0"/>
          </a:p>
        </p:txBody>
      </p:sp>
      <p:sp>
        <p:nvSpPr>
          <p:cNvPr id="7" name="Shape 3"/>
          <p:cNvSpPr/>
          <p:nvPr/>
        </p:nvSpPr>
        <p:spPr>
          <a:xfrm>
            <a:off x="571500" y="2343150"/>
            <a:ext cx="285750" cy="285750"/>
          </a:xfrm>
          <a:prstGeom prst="rect">
            <a:avLst/>
          </a:prstGeom>
          <a:solidFill>
            <a:srgbClr val="5D4037"/>
          </a:solidFill>
          <a:ln/>
        </p:spPr>
        <p:txBody>
          <a:bodyPr/>
          <a:lstStyle/>
          <a:p>
            <a:endParaRPr lang="fr-FR"/>
          </a:p>
        </p:txBody>
      </p:sp>
      <p:sp>
        <p:nvSpPr>
          <p:cNvPr id="8" name="Text 4"/>
          <p:cNvSpPr/>
          <p:nvPr/>
        </p:nvSpPr>
        <p:spPr>
          <a:xfrm>
            <a:off x="571500" y="2343150"/>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1</a:t>
            </a:r>
            <a:endParaRPr lang="en-US" sz="987" dirty="0"/>
          </a:p>
        </p:txBody>
      </p:sp>
      <p:sp>
        <p:nvSpPr>
          <p:cNvPr id="9" name="Text 5"/>
          <p:cNvSpPr/>
          <p:nvPr/>
        </p:nvSpPr>
        <p:spPr>
          <a:xfrm>
            <a:off x="1000125" y="2343150"/>
            <a:ext cx="4086225" cy="435769"/>
          </a:xfrm>
          <a:prstGeom prst="rect">
            <a:avLst/>
          </a:prstGeom>
          <a:noFill/>
          <a:ln/>
        </p:spPr>
        <p:txBody>
          <a:bodyPr wrap="square" lIns="0" tIns="42545" rIns="0" bIns="0" rtlCol="0" anchor="t">
            <a:spAutoFit/>
          </a:bodyPr>
          <a:lstStyle/>
          <a:p>
            <a:pPr marL="0" indent="0" algn="l">
              <a:lnSpc>
                <a:spcPts val="1600"/>
              </a:lnSpc>
              <a:buNone/>
            </a:pPr>
            <a:r>
              <a:rPr lang="en-US" sz="987" b="1" dirty="0">
                <a:solidFill>
                  <a:srgbClr val="795548"/>
                </a:solidFill>
                <a:latin typeface="Montserrat" pitchFamily="34" charset="0"/>
                <a:ea typeface="Montserrat" pitchFamily="34" charset="-122"/>
                <a:cs typeface="Montserrat" pitchFamily="34" charset="-120"/>
              </a:rPr>
              <a:t>Poser les deux mains à plat sur le ventre, de part et d'autre du nombril.</a:t>
            </a:r>
            <a:endParaRPr lang="en-US" sz="987" dirty="0"/>
          </a:p>
        </p:txBody>
      </p:sp>
      <p:sp>
        <p:nvSpPr>
          <p:cNvPr id="10" name="Shape 6"/>
          <p:cNvSpPr/>
          <p:nvPr/>
        </p:nvSpPr>
        <p:spPr>
          <a:xfrm>
            <a:off x="571500" y="2921794"/>
            <a:ext cx="285750" cy="285750"/>
          </a:xfrm>
          <a:prstGeom prst="rect">
            <a:avLst/>
          </a:prstGeom>
          <a:solidFill>
            <a:srgbClr val="5D4037"/>
          </a:solidFill>
          <a:ln/>
        </p:spPr>
        <p:txBody>
          <a:bodyPr/>
          <a:lstStyle/>
          <a:p>
            <a:endParaRPr lang="fr-FR"/>
          </a:p>
        </p:txBody>
      </p:sp>
      <p:sp>
        <p:nvSpPr>
          <p:cNvPr id="11" name="Text 7"/>
          <p:cNvSpPr/>
          <p:nvPr/>
        </p:nvSpPr>
        <p:spPr>
          <a:xfrm>
            <a:off x="571500" y="2921794"/>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2</a:t>
            </a:r>
            <a:endParaRPr lang="en-US" sz="987" dirty="0"/>
          </a:p>
        </p:txBody>
      </p:sp>
      <p:sp>
        <p:nvSpPr>
          <p:cNvPr id="12" name="Text 8"/>
          <p:cNvSpPr/>
          <p:nvPr/>
        </p:nvSpPr>
        <p:spPr>
          <a:xfrm>
            <a:off x="1000125" y="2921794"/>
            <a:ext cx="4086225" cy="435769"/>
          </a:xfrm>
          <a:prstGeom prst="rect">
            <a:avLst/>
          </a:prstGeom>
          <a:noFill/>
          <a:ln/>
        </p:spPr>
        <p:txBody>
          <a:bodyPr wrap="square" lIns="0" tIns="42545"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Inspiration lente par le nez (4 secondes) :</a:t>
            </a:r>
            <a:r>
              <a:rPr lang="en-US" sz="987" b="1" dirty="0">
                <a:solidFill>
                  <a:srgbClr val="795548"/>
                </a:solidFill>
                <a:latin typeface="Montserrat" pitchFamily="34" charset="0"/>
                <a:ea typeface="Montserrat" pitchFamily="34" charset="-122"/>
                <a:cs typeface="Montserrat" pitchFamily="34" charset="-120"/>
              </a:rPr>
              <a:t> le ventre se gonfle et soulève les mains.</a:t>
            </a:r>
            <a:endParaRPr lang="en-US" sz="987" dirty="0"/>
          </a:p>
        </p:txBody>
      </p:sp>
      <p:sp>
        <p:nvSpPr>
          <p:cNvPr id="13" name="Shape 9"/>
          <p:cNvSpPr/>
          <p:nvPr/>
        </p:nvSpPr>
        <p:spPr>
          <a:xfrm>
            <a:off x="571500" y="3500438"/>
            <a:ext cx="285750" cy="285750"/>
          </a:xfrm>
          <a:prstGeom prst="rect">
            <a:avLst/>
          </a:prstGeom>
          <a:solidFill>
            <a:srgbClr val="5D4037"/>
          </a:solidFill>
          <a:ln/>
        </p:spPr>
        <p:txBody>
          <a:bodyPr/>
          <a:lstStyle/>
          <a:p>
            <a:endParaRPr lang="fr-FR"/>
          </a:p>
        </p:txBody>
      </p:sp>
      <p:sp>
        <p:nvSpPr>
          <p:cNvPr id="14" name="Text 10"/>
          <p:cNvSpPr/>
          <p:nvPr/>
        </p:nvSpPr>
        <p:spPr>
          <a:xfrm>
            <a:off x="571500" y="3500438"/>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3</a:t>
            </a:r>
            <a:endParaRPr lang="en-US" sz="987" dirty="0"/>
          </a:p>
        </p:txBody>
      </p:sp>
      <p:sp>
        <p:nvSpPr>
          <p:cNvPr id="15" name="Text 11"/>
          <p:cNvSpPr/>
          <p:nvPr/>
        </p:nvSpPr>
        <p:spPr>
          <a:xfrm>
            <a:off x="1000125" y="3500438"/>
            <a:ext cx="3441502" cy="235744"/>
          </a:xfrm>
          <a:prstGeom prst="rect">
            <a:avLst/>
          </a:prstGeom>
          <a:noFill/>
          <a:ln/>
        </p:spPr>
        <p:txBody>
          <a:bodyPr wrap="none" lIns="0" tIns="42545"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Pause (2 secondes) :</a:t>
            </a:r>
            <a:r>
              <a:rPr lang="en-US" sz="987" b="1" dirty="0">
                <a:solidFill>
                  <a:srgbClr val="795548"/>
                </a:solidFill>
                <a:latin typeface="Montserrat" pitchFamily="34" charset="0"/>
                <a:ea typeface="Montserrat" pitchFamily="34" charset="-122"/>
                <a:cs typeface="Montserrat" pitchFamily="34" charset="-120"/>
              </a:rPr>
              <a:t> maintenir l'air sans forcer.</a:t>
            </a:r>
            <a:endParaRPr lang="en-US" sz="987" dirty="0"/>
          </a:p>
        </p:txBody>
      </p:sp>
      <p:sp>
        <p:nvSpPr>
          <p:cNvPr id="16" name="Shape 12"/>
          <p:cNvSpPr/>
          <p:nvPr/>
        </p:nvSpPr>
        <p:spPr>
          <a:xfrm>
            <a:off x="571500" y="3929063"/>
            <a:ext cx="285750" cy="285750"/>
          </a:xfrm>
          <a:prstGeom prst="rect">
            <a:avLst/>
          </a:prstGeom>
          <a:solidFill>
            <a:srgbClr val="5D4037"/>
          </a:solidFill>
          <a:ln/>
        </p:spPr>
        <p:txBody>
          <a:bodyPr/>
          <a:lstStyle/>
          <a:p>
            <a:endParaRPr lang="fr-FR"/>
          </a:p>
        </p:txBody>
      </p:sp>
      <p:sp>
        <p:nvSpPr>
          <p:cNvPr id="17" name="Text 13"/>
          <p:cNvSpPr/>
          <p:nvPr/>
        </p:nvSpPr>
        <p:spPr>
          <a:xfrm>
            <a:off x="571500" y="3929063"/>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4</a:t>
            </a:r>
            <a:endParaRPr lang="en-US" sz="987" dirty="0"/>
          </a:p>
        </p:txBody>
      </p:sp>
      <p:sp>
        <p:nvSpPr>
          <p:cNvPr id="18" name="Text 14"/>
          <p:cNvSpPr/>
          <p:nvPr/>
        </p:nvSpPr>
        <p:spPr>
          <a:xfrm>
            <a:off x="1000125" y="3929063"/>
            <a:ext cx="4086225" cy="435769"/>
          </a:xfrm>
          <a:prstGeom prst="rect">
            <a:avLst/>
          </a:prstGeom>
          <a:noFill/>
          <a:ln/>
        </p:spPr>
        <p:txBody>
          <a:bodyPr wrap="square" lIns="0" tIns="42545"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Expiration lente par la bouche (6 secondes) :</a:t>
            </a:r>
            <a:r>
              <a:rPr lang="en-US" sz="987" b="1" dirty="0">
                <a:solidFill>
                  <a:srgbClr val="795548"/>
                </a:solidFill>
                <a:latin typeface="Montserrat" pitchFamily="34" charset="0"/>
                <a:ea typeface="Montserrat" pitchFamily="34" charset="-122"/>
                <a:cs typeface="Montserrat" pitchFamily="34" charset="-120"/>
              </a:rPr>
              <a:t> lèvres légèrement pincées, le ventre s'abaisse naturellement.</a:t>
            </a:r>
            <a:endParaRPr lang="en-US" sz="987" dirty="0"/>
          </a:p>
        </p:txBody>
      </p:sp>
      <p:sp>
        <p:nvSpPr>
          <p:cNvPr id="19" name="Shape 15"/>
          <p:cNvSpPr/>
          <p:nvPr/>
        </p:nvSpPr>
        <p:spPr>
          <a:xfrm>
            <a:off x="571500" y="4507706"/>
            <a:ext cx="285750" cy="285750"/>
          </a:xfrm>
          <a:prstGeom prst="rect">
            <a:avLst/>
          </a:prstGeom>
          <a:solidFill>
            <a:srgbClr val="5D4037"/>
          </a:solidFill>
          <a:ln/>
        </p:spPr>
        <p:txBody>
          <a:bodyPr/>
          <a:lstStyle/>
          <a:p>
            <a:endParaRPr lang="fr-FR"/>
          </a:p>
        </p:txBody>
      </p:sp>
      <p:sp>
        <p:nvSpPr>
          <p:cNvPr id="20" name="Text 16"/>
          <p:cNvSpPr/>
          <p:nvPr/>
        </p:nvSpPr>
        <p:spPr>
          <a:xfrm>
            <a:off x="571500" y="4507706"/>
            <a:ext cx="285750" cy="285750"/>
          </a:xfrm>
          <a:prstGeom prst="rect">
            <a:avLst/>
          </a:prstGeom>
          <a:noFill/>
          <a:ln/>
        </p:spPr>
        <p:txBody>
          <a:bodyPr wrap="square" lIns="0" tIns="0" rIns="0" bIns="0" rtlCol="0" anchor="ctr">
            <a:spAutoFit/>
          </a:bodyPr>
          <a:lstStyle/>
          <a:p>
            <a:pPr marL="0" indent="0" algn="ctr">
              <a:lnSpc>
                <a:spcPts val="1400"/>
              </a:lnSpc>
              <a:buNone/>
            </a:pPr>
            <a:r>
              <a:rPr lang="en-US" sz="987" b="1" dirty="0">
                <a:solidFill>
                  <a:srgbClr val="FAF3E0"/>
                </a:solidFill>
                <a:latin typeface="Montserrat" pitchFamily="34" charset="0"/>
                <a:ea typeface="Montserrat" pitchFamily="34" charset="-122"/>
                <a:cs typeface="Montserrat" pitchFamily="34" charset="-120"/>
              </a:rPr>
              <a:t>5</a:t>
            </a:r>
            <a:endParaRPr lang="en-US" sz="987" dirty="0"/>
          </a:p>
        </p:txBody>
      </p:sp>
      <p:sp>
        <p:nvSpPr>
          <p:cNvPr id="21" name="Text 17"/>
          <p:cNvSpPr/>
          <p:nvPr/>
        </p:nvSpPr>
        <p:spPr>
          <a:xfrm>
            <a:off x="1000125" y="4507706"/>
            <a:ext cx="3568303" cy="235744"/>
          </a:xfrm>
          <a:prstGeom prst="rect">
            <a:avLst/>
          </a:prstGeom>
          <a:noFill/>
          <a:ln/>
        </p:spPr>
        <p:txBody>
          <a:bodyPr wrap="none" lIns="0" tIns="42545" rIns="0" bIns="0" rtlCol="0" anchor="t">
            <a:spAutoFit/>
          </a:bodyPr>
          <a:lstStyle/>
          <a:p>
            <a:pPr marL="0" indent="0" algn="l">
              <a:lnSpc>
                <a:spcPts val="1600"/>
              </a:lnSpc>
              <a:buNone/>
            </a:pPr>
            <a:r>
              <a:rPr lang="en-US" sz="987" b="1" dirty="0">
                <a:solidFill>
                  <a:srgbClr val="5D4037"/>
                </a:solidFill>
                <a:latin typeface="Montserrat" pitchFamily="34" charset="0"/>
                <a:ea typeface="Montserrat" pitchFamily="34" charset="-122"/>
                <a:cs typeface="Montserrat" pitchFamily="34" charset="-120"/>
              </a:rPr>
              <a:t>Répéter 10 cycles minimum</a:t>
            </a:r>
            <a:r>
              <a:rPr lang="en-US" sz="987" b="1" dirty="0">
                <a:solidFill>
                  <a:srgbClr val="795548"/>
                </a:solidFill>
                <a:latin typeface="Montserrat" pitchFamily="34" charset="0"/>
                <a:ea typeface="Montserrat" pitchFamily="34" charset="-122"/>
                <a:cs typeface="Montserrat" pitchFamily="34" charset="-120"/>
              </a:rPr>
              <a:t> (environ 2 minutes).</a:t>
            </a:r>
            <a:endParaRPr lang="en-US" sz="987" dirty="0"/>
          </a:p>
        </p:txBody>
      </p:sp>
      <p:sp>
        <p:nvSpPr>
          <p:cNvPr id="22" name="Shape 18"/>
          <p:cNvSpPr/>
          <p:nvPr/>
        </p:nvSpPr>
        <p:spPr>
          <a:xfrm>
            <a:off x="5372100" y="1285875"/>
            <a:ext cx="3200400" cy="3066455"/>
          </a:xfrm>
          <a:prstGeom prst="rect">
            <a:avLst/>
          </a:prstGeom>
          <a:solidFill>
            <a:srgbClr val="D7CCC8"/>
          </a:solidFill>
          <a:ln/>
        </p:spPr>
        <p:txBody>
          <a:bodyPr/>
          <a:lstStyle/>
          <a:p>
            <a:endParaRPr lang="fr-FR"/>
          </a:p>
        </p:txBody>
      </p:sp>
      <p:pic>
        <p:nvPicPr>
          <p:cNvPr id="23" name="Image 1" descr="preencoded.png"/>
          <p:cNvPicPr>
            <a:picLocks noChangeAspect="1"/>
          </p:cNvPicPr>
          <p:nvPr/>
        </p:nvPicPr>
        <p:blipFill>
          <a:blip r:embed="rId4"/>
          <a:stretch>
            <a:fillRect/>
          </a:stretch>
        </p:blipFill>
        <p:spPr>
          <a:xfrm>
            <a:off x="5657850" y="1576090"/>
            <a:ext cx="200025" cy="200025"/>
          </a:xfrm>
          <a:prstGeom prst="rect">
            <a:avLst/>
          </a:prstGeom>
        </p:spPr>
      </p:pic>
      <p:sp>
        <p:nvSpPr>
          <p:cNvPr id="24" name="Text 19"/>
          <p:cNvSpPr/>
          <p:nvPr/>
        </p:nvSpPr>
        <p:spPr>
          <a:xfrm>
            <a:off x="5965031" y="1571625"/>
            <a:ext cx="2098477" cy="208955"/>
          </a:xfrm>
          <a:prstGeom prst="rect">
            <a:avLst/>
          </a:prstGeom>
          <a:noFill/>
          <a:ln/>
        </p:spPr>
        <p:txBody>
          <a:bodyPr wrap="none" lIns="0" tIns="0" rIns="0" bIns="0" rtlCol="0" anchor="t">
            <a:spAutoFit/>
          </a:bodyPr>
          <a:lstStyle/>
          <a:p>
            <a:pPr marL="0" indent="0" algn="l">
              <a:lnSpc>
                <a:spcPts val="1600"/>
              </a:lnSpc>
              <a:buNone/>
            </a:pPr>
            <a:r>
              <a:rPr lang="en-US" sz="1193" b="1" dirty="0">
                <a:solidFill>
                  <a:srgbClr val="5D4037"/>
                </a:solidFill>
                <a:latin typeface="Montserrat" pitchFamily="34" charset="0"/>
                <a:ea typeface="Montserrat" pitchFamily="34" charset="-122"/>
                <a:cs typeface="Montserrat" pitchFamily="34" charset="-120"/>
              </a:rPr>
              <a:t>Indicateurs de réussite</a:t>
            </a:r>
            <a:endParaRPr lang="en-US" sz="1193" dirty="0"/>
          </a:p>
        </p:txBody>
      </p:sp>
      <p:pic>
        <p:nvPicPr>
          <p:cNvPr id="25" name="Image 2" descr="preencoded.png"/>
          <p:cNvPicPr>
            <a:picLocks noChangeAspect="1"/>
          </p:cNvPicPr>
          <p:nvPr/>
        </p:nvPicPr>
        <p:blipFill>
          <a:blip r:embed="rId5"/>
          <a:stretch>
            <a:fillRect/>
          </a:stretch>
        </p:blipFill>
        <p:spPr>
          <a:xfrm>
            <a:off x="5657850" y="1959173"/>
            <a:ext cx="71438" cy="114300"/>
          </a:xfrm>
          <a:prstGeom prst="rect">
            <a:avLst/>
          </a:prstGeom>
        </p:spPr>
      </p:pic>
      <p:sp>
        <p:nvSpPr>
          <p:cNvPr id="26" name="Text 20"/>
          <p:cNvSpPr/>
          <p:nvPr/>
        </p:nvSpPr>
        <p:spPr>
          <a:xfrm>
            <a:off x="5836444" y="1923455"/>
            <a:ext cx="2450306"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Sensation de chaleur douce dans l'abdomen</a:t>
            </a:r>
            <a:endParaRPr lang="en-US" sz="987" dirty="0"/>
          </a:p>
        </p:txBody>
      </p:sp>
      <p:pic>
        <p:nvPicPr>
          <p:cNvPr id="27" name="Image 3" descr="preencoded.png"/>
          <p:cNvPicPr>
            <a:picLocks noChangeAspect="1"/>
          </p:cNvPicPr>
          <p:nvPr/>
        </p:nvPicPr>
        <p:blipFill>
          <a:blip r:embed="rId5"/>
          <a:stretch>
            <a:fillRect/>
          </a:stretch>
        </p:blipFill>
        <p:spPr>
          <a:xfrm>
            <a:off x="5657850" y="2494955"/>
            <a:ext cx="71438" cy="114300"/>
          </a:xfrm>
          <a:prstGeom prst="rect">
            <a:avLst/>
          </a:prstGeom>
        </p:spPr>
      </p:pic>
      <p:sp>
        <p:nvSpPr>
          <p:cNvPr id="28" name="Text 21"/>
          <p:cNvSpPr/>
          <p:nvPr/>
        </p:nvSpPr>
        <p:spPr>
          <a:xfrm>
            <a:off x="5836444" y="2459236"/>
            <a:ext cx="2450306" cy="428625"/>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Relâchement progressif des épaules et de la mâchoire</a:t>
            </a:r>
            <a:endParaRPr lang="en-US" sz="987" dirty="0"/>
          </a:p>
        </p:txBody>
      </p:sp>
      <p:pic>
        <p:nvPicPr>
          <p:cNvPr id="29" name="Image 4" descr="preencoded.png"/>
          <p:cNvPicPr>
            <a:picLocks noChangeAspect="1"/>
          </p:cNvPicPr>
          <p:nvPr/>
        </p:nvPicPr>
        <p:blipFill>
          <a:blip r:embed="rId5"/>
          <a:stretch>
            <a:fillRect/>
          </a:stretch>
        </p:blipFill>
        <p:spPr>
          <a:xfrm>
            <a:off x="5657850" y="3030736"/>
            <a:ext cx="71438" cy="114300"/>
          </a:xfrm>
          <a:prstGeom prst="rect">
            <a:avLst/>
          </a:prstGeom>
        </p:spPr>
      </p:pic>
      <p:sp>
        <p:nvSpPr>
          <p:cNvPr id="30" name="Text 22"/>
          <p:cNvSpPr/>
          <p:nvPr/>
        </p:nvSpPr>
        <p:spPr>
          <a:xfrm>
            <a:off x="5836444" y="2995017"/>
            <a:ext cx="2450306" cy="642938"/>
          </a:xfrm>
          <a:prstGeom prst="rect">
            <a:avLst/>
          </a:prstGeom>
          <a:noFill/>
          <a:ln/>
        </p:spPr>
        <p:txBody>
          <a:bodyPr wrap="squar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Apparition éventuelle de gargouillis (signe de reprise du péristaltisme)</a:t>
            </a:r>
            <a:endParaRPr lang="en-US" sz="987" dirty="0"/>
          </a:p>
        </p:txBody>
      </p:sp>
      <p:pic>
        <p:nvPicPr>
          <p:cNvPr id="31" name="Image 5" descr="preencoded.png"/>
          <p:cNvPicPr>
            <a:picLocks noChangeAspect="1"/>
          </p:cNvPicPr>
          <p:nvPr/>
        </p:nvPicPr>
        <p:blipFill>
          <a:blip r:embed="rId5"/>
          <a:stretch>
            <a:fillRect/>
          </a:stretch>
        </p:blipFill>
        <p:spPr>
          <a:xfrm>
            <a:off x="5657850" y="3780830"/>
            <a:ext cx="71438" cy="114300"/>
          </a:xfrm>
          <a:prstGeom prst="rect">
            <a:avLst/>
          </a:prstGeom>
        </p:spPr>
      </p:pic>
      <p:sp>
        <p:nvSpPr>
          <p:cNvPr id="32" name="Text 23"/>
          <p:cNvSpPr/>
          <p:nvPr/>
        </p:nvSpPr>
        <p:spPr>
          <a:xfrm>
            <a:off x="5836444" y="3745111"/>
            <a:ext cx="2014538" cy="214313"/>
          </a:xfrm>
          <a:prstGeom prst="rect">
            <a:avLst/>
          </a:prstGeom>
          <a:noFill/>
          <a:ln/>
        </p:spPr>
        <p:txBody>
          <a:bodyPr wrap="none" lIns="0" tIns="0" rIns="0" bIns="0" rtlCol="0" anchor="t">
            <a:spAutoFit/>
          </a:bodyPr>
          <a:lstStyle/>
          <a:p>
            <a:pPr marL="0" indent="0" algn="l">
              <a:lnSpc>
                <a:spcPts val="1700"/>
              </a:lnSpc>
              <a:buNone/>
            </a:pPr>
            <a:r>
              <a:rPr lang="en-US" sz="987" b="1" dirty="0">
                <a:solidFill>
                  <a:srgbClr val="5D4037"/>
                </a:solidFill>
                <a:latin typeface="Montserrat" pitchFamily="34" charset="0"/>
                <a:ea typeface="Montserrat" pitchFamily="34" charset="-122"/>
                <a:cs typeface="Montserrat" pitchFamily="34" charset="-120"/>
              </a:rPr>
              <a:t>Sensation de calme général</a:t>
            </a:r>
            <a:endParaRPr lang="en-US" sz="987"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3681</Words>
  <Application>Microsoft Macintosh PowerPoint</Application>
  <PresentationFormat>Affichage à l'écran (16:9)</PresentationFormat>
  <Paragraphs>172</Paragraphs>
  <Slides>14</Slides>
  <Notes>14</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14</vt:i4>
      </vt:variant>
    </vt:vector>
  </HeadingPairs>
  <TitlesOfParts>
    <vt:vector size="17" baseType="lpstr">
      <vt:lpstr>Arial</vt:lpstr>
      <vt:lpstr>Montserrat</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Thierry Blain</cp:lastModifiedBy>
  <cp:revision>3</cp:revision>
  <dcterms:created xsi:type="dcterms:W3CDTF">2026-04-03T10:51:46Z</dcterms:created>
  <dcterms:modified xsi:type="dcterms:W3CDTF">2026-04-03T10:55:03Z</dcterms:modified>
</cp:coreProperties>
</file>