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59" d="100"/>
          <a:sy n="159" d="100"/>
        </p:scale>
        <p:origin x="184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9345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8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8.jpe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8.jpe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8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98197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28625" y="735806"/>
            <a:ext cx="4171950" cy="55721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2" b="1" kern="0" spc="2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ATELIER 2 — LE FOIE ET LA VÉSICULE BILIAIRE</a:t>
            </a:r>
            <a:endParaRPr lang="en-US" sz="1602" dirty="0"/>
          </a:p>
        </p:txBody>
      </p:sp>
      <p:sp>
        <p:nvSpPr>
          <p:cNvPr id="4" name="Text 1"/>
          <p:cNvSpPr/>
          <p:nvPr/>
        </p:nvSpPr>
        <p:spPr>
          <a:xfrm>
            <a:off x="428625" y="1435894"/>
            <a:ext cx="4171950" cy="100581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4000"/>
              </a:lnSpc>
              <a:buNone/>
            </a:pPr>
            <a:r>
              <a:rPr lang="en-US" sz="3294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Détoxification et Digestion</a:t>
            </a:r>
            <a:endParaRPr lang="en-US" sz="3294" dirty="0"/>
          </a:p>
        </p:txBody>
      </p:sp>
      <p:sp>
        <p:nvSpPr>
          <p:cNvPr id="5" name="Text 2"/>
          <p:cNvSpPr/>
          <p:nvPr/>
        </p:nvSpPr>
        <p:spPr>
          <a:xfrm>
            <a:off x="428625" y="2727461"/>
            <a:ext cx="4171950" cy="417909"/>
          </a:xfrm>
          <a:prstGeom prst="rect">
            <a:avLst/>
          </a:prstGeom>
          <a:noFill/>
          <a:ln/>
        </p:spPr>
        <p:txBody>
          <a:bodyPr wrap="square" lIns="170053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i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"Votre foie travaille 24h/24. Apprenez à le soutenir."</a:t>
            </a:r>
            <a:endParaRPr lang="en-US" sz="1193" dirty="0"/>
          </a:p>
        </p:txBody>
      </p:sp>
      <p:sp>
        <p:nvSpPr>
          <p:cNvPr id="6" name="Text 3"/>
          <p:cNvSpPr/>
          <p:nvPr/>
        </p:nvSpPr>
        <p:spPr>
          <a:xfrm>
            <a:off x="428625" y="3431121"/>
            <a:ext cx="4171950" cy="27860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kern="0" spc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PROGRAMME "APPRENDRE À MASSER SON VENTRE" | KINÉSITHÉRAPIE VISCÉRALE</a:t>
            </a:r>
            <a:endParaRPr lang="en-US" sz="784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7AEB9E5-6A95-3645-00EA-874508E915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4672" y="0"/>
            <a:ext cx="3450703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572500" cy="6172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Technique 3 — Stimuler la vésicule biliaire pour améliorer la digestion des graisses</a:t>
            </a:r>
            <a:endParaRPr lang="en-US" sz="1808" dirty="0"/>
          </a:p>
        </p:txBody>
      </p:sp>
      <p:sp>
        <p:nvSpPr>
          <p:cNvPr id="4" name="Text 1"/>
          <p:cNvSpPr/>
          <p:nvPr/>
        </p:nvSpPr>
        <p:spPr>
          <a:xfrm>
            <a:off x="571500" y="1174421"/>
            <a:ext cx="41148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vésicule biliaire est accessible par palpation au point de Murphy. Une stimulation douce de cette zone peut favoriser la vidange vésiculaire et améliorer la digestion post-prandiale.</a:t>
            </a:r>
            <a:endParaRPr lang="en-US" sz="987" dirty="0"/>
          </a:p>
        </p:txBody>
      </p:sp>
      <p:sp>
        <p:nvSpPr>
          <p:cNvPr id="5" name="Text 2"/>
          <p:cNvSpPr/>
          <p:nvPr/>
        </p:nvSpPr>
        <p:spPr>
          <a:xfrm>
            <a:off x="571500" y="2174546"/>
            <a:ext cx="4114800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kern="0" spc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PROTOCOLE PAS À PAS</a:t>
            </a:r>
            <a:endParaRPr lang="en-US" sz="1193" dirty="0"/>
          </a:p>
        </p:txBody>
      </p:sp>
      <p:sp>
        <p:nvSpPr>
          <p:cNvPr id="6" name="Shape 3"/>
          <p:cNvSpPr/>
          <p:nvPr/>
        </p:nvSpPr>
        <p:spPr>
          <a:xfrm>
            <a:off x="571500" y="2490657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571500" y="2490657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885" dirty="0"/>
          </a:p>
        </p:txBody>
      </p:sp>
      <p:sp>
        <p:nvSpPr>
          <p:cNvPr id="8" name="Text 5"/>
          <p:cNvSpPr/>
          <p:nvPr/>
        </p:nvSpPr>
        <p:spPr>
          <a:xfrm>
            <a:off x="935831" y="2490657"/>
            <a:ext cx="3750469" cy="395753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Placer deux ou trois doigts (index, majeur, annulaire) sur le point de Murphy.</a:t>
            </a:r>
            <a:endParaRPr lang="en-US" sz="885" dirty="0"/>
          </a:p>
        </p:txBody>
      </p:sp>
      <p:sp>
        <p:nvSpPr>
          <p:cNvPr id="9" name="Shape 6"/>
          <p:cNvSpPr/>
          <p:nvPr/>
        </p:nvSpPr>
        <p:spPr>
          <a:xfrm>
            <a:off x="571500" y="2993566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0" name="Text 7"/>
          <p:cNvSpPr/>
          <p:nvPr/>
        </p:nvSpPr>
        <p:spPr>
          <a:xfrm>
            <a:off x="571500" y="2993566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885" dirty="0"/>
          </a:p>
        </p:txBody>
      </p:sp>
      <p:sp>
        <p:nvSpPr>
          <p:cNvPr id="11" name="Text 8"/>
          <p:cNvSpPr/>
          <p:nvPr/>
        </p:nvSpPr>
        <p:spPr>
          <a:xfrm>
            <a:off x="935831" y="2993566"/>
            <a:ext cx="3750469" cy="395753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À l'expiration :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exercer une pression douce et progressive (jamais brusque).</a:t>
            </a:r>
            <a:endParaRPr lang="en-US" sz="885" dirty="0"/>
          </a:p>
        </p:txBody>
      </p:sp>
      <p:sp>
        <p:nvSpPr>
          <p:cNvPr id="12" name="Shape 9"/>
          <p:cNvSpPr/>
          <p:nvPr/>
        </p:nvSpPr>
        <p:spPr>
          <a:xfrm>
            <a:off x="571500" y="3496475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Text 10"/>
          <p:cNvSpPr/>
          <p:nvPr/>
        </p:nvSpPr>
        <p:spPr>
          <a:xfrm>
            <a:off x="571500" y="3496475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885" dirty="0"/>
          </a:p>
        </p:txBody>
      </p:sp>
      <p:sp>
        <p:nvSpPr>
          <p:cNvPr id="14" name="Text 11"/>
          <p:cNvSpPr/>
          <p:nvPr/>
        </p:nvSpPr>
        <p:spPr>
          <a:xfrm>
            <a:off x="935831" y="3496475"/>
            <a:ext cx="3579019" cy="215736"/>
          </a:xfrm>
          <a:prstGeom prst="rect">
            <a:avLst/>
          </a:prstGeom>
          <a:noFill/>
          <a:ln/>
        </p:spPr>
        <p:txBody>
          <a:bodyPr wrap="non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Maintenir la pression pendant 2 à 3 cycles respiratoires.</a:t>
            </a:r>
            <a:endParaRPr lang="en-US" sz="885" dirty="0"/>
          </a:p>
        </p:txBody>
      </p:sp>
      <p:sp>
        <p:nvSpPr>
          <p:cNvPr id="15" name="Shape 12"/>
          <p:cNvSpPr/>
          <p:nvPr/>
        </p:nvSpPr>
        <p:spPr>
          <a:xfrm>
            <a:off x="571500" y="3860806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6" name="Text 13"/>
          <p:cNvSpPr/>
          <p:nvPr/>
        </p:nvSpPr>
        <p:spPr>
          <a:xfrm>
            <a:off x="571500" y="3860806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</a:t>
            </a:r>
            <a:endParaRPr lang="en-US" sz="885" dirty="0"/>
          </a:p>
        </p:txBody>
      </p:sp>
      <p:sp>
        <p:nvSpPr>
          <p:cNvPr id="17" name="Text 14"/>
          <p:cNvSpPr/>
          <p:nvPr/>
        </p:nvSpPr>
        <p:spPr>
          <a:xfrm>
            <a:off x="935831" y="3860806"/>
            <a:ext cx="2650331" cy="215736"/>
          </a:xfrm>
          <a:prstGeom prst="rect">
            <a:avLst/>
          </a:prstGeom>
          <a:noFill/>
          <a:ln/>
        </p:spPr>
        <p:txBody>
          <a:bodyPr wrap="non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Relâcher progressivement à l'inspiration.</a:t>
            </a:r>
            <a:endParaRPr lang="en-US" sz="885" dirty="0"/>
          </a:p>
        </p:txBody>
      </p:sp>
      <p:sp>
        <p:nvSpPr>
          <p:cNvPr id="18" name="Shape 15"/>
          <p:cNvSpPr/>
          <p:nvPr/>
        </p:nvSpPr>
        <p:spPr>
          <a:xfrm>
            <a:off x="571500" y="4225137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9" name="Text 16"/>
          <p:cNvSpPr/>
          <p:nvPr/>
        </p:nvSpPr>
        <p:spPr>
          <a:xfrm>
            <a:off x="571500" y="4225137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</a:t>
            </a:r>
            <a:endParaRPr lang="en-US" sz="885" dirty="0"/>
          </a:p>
        </p:txBody>
      </p:sp>
      <p:sp>
        <p:nvSpPr>
          <p:cNvPr id="20" name="Text 17"/>
          <p:cNvSpPr/>
          <p:nvPr/>
        </p:nvSpPr>
        <p:spPr>
          <a:xfrm>
            <a:off x="935831" y="4225137"/>
            <a:ext cx="3750469" cy="395753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Effectuer de petites rotations douces sur cette zone pendant 1 à 2 minutes.</a:t>
            </a:r>
            <a:endParaRPr lang="en-US" sz="885" dirty="0"/>
          </a:p>
        </p:txBody>
      </p:sp>
      <p:sp>
        <p:nvSpPr>
          <p:cNvPr id="21" name="Shape 18"/>
          <p:cNvSpPr/>
          <p:nvPr/>
        </p:nvSpPr>
        <p:spPr>
          <a:xfrm>
            <a:off x="4972050" y="1174421"/>
            <a:ext cx="3600450" cy="1362670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2" name="Shape 19"/>
          <p:cNvSpPr/>
          <p:nvPr/>
        </p:nvSpPr>
        <p:spPr>
          <a:xfrm>
            <a:off x="4972050" y="1174421"/>
            <a:ext cx="3600450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6363" y="1391413"/>
            <a:ext cx="185738" cy="185738"/>
          </a:xfrm>
          <a:prstGeom prst="rect">
            <a:avLst/>
          </a:prstGeom>
        </p:spPr>
      </p:pic>
      <p:sp>
        <p:nvSpPr>
          <p:cNvPr id="24" name="Text 20"/>
          <p:cNvSpPr/>
          <p:nvPr/>
        </p:nvSpPr>
        <p:spPr>
          <a:xfrm>
            <a:off x="5479256" y="1388734"/>
            <a:ext cx="2714625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Localisation du point de Murphy</a:t>
            </a:r>
            <a:endParaRPr lang="en-US" sz="1090" dirty="0"/>
          </a:p>
        </p:txBody>
      </p:sp>
      <p:sp>
        <p:nvSpPr>
          <p:cNvPr id="25" name="Text 21"/>
          <p:cNvSpPr/>
          <p:nvPr/>
        </p:nvSpPr>
        <p:spPr>
          <a:xfrm>
            <a:off x="5186363" y="1686985"/>
            <a:ext cx="3171825" cy="57864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À l'intersection du rebord costal droit et de la ligne médio-claviculaire droite (ligne verticale passant par le milieu de la clavicule droite).</a:t>
            </a:r>
            <a:endParaRPr lang="en-US" sz="885" dirty="0"/>
          </a:p>
        </p:txBody>
      </p:sp>
      <p:sp>
        <p:nvSpPr>
          <p:cNvPr id="26" name="Shape 22"/>
          <p:cNvSpPr/>
          <p:nvPr/>
        </p:nvSpPr>
        <p:spPr>
          <a:xfrm>
            <a:off x="4972050" y="2622817"/>
            <a:ext cx="3600450" cy="1498402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6363" y="2839808"/>
            <a:ext cx="185738" cy="185738"/>
          </a:xfrm>
          <a:prstGeom prst="rect">
            <a:avLst/>
          </a:prstGeom>
        </p:spPr>
      </p:pic>
      <p:sp>
        <p:nvSpPr>
          <p:cNvPr id="28" name="Text 23"/>
          <p:cNvSpPr/>
          <p:nvPr/>
        </p:nvSpPr>
        <p:spPr>
          <a:xfrm>
            <a:off x="5479256" y="2837129"/>
            <a:ext cx="803672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Attention</a:t>
            </a:r>
            <a:endParaRPr lang="en-US" sz="1090" dirty="0"/>
          </a:p>
        </p:txBody>
      </p:sp>
      <p:sp>
        <p:nvSpPr>
          <p:cNvPr id="29" name="Text 24"/>
          <p:cNvSpPr/>
          <p:nvPr/>
        </p:nvSpPr>
        <p:spPr>
          <a:xfrm>
            <a:off x="5186363" y="3135381"/>
            <a:ext cx="3171825" cy="7715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Si une douleur vive apparaît à l'inspiration profonde lors de la pression sur ce point (signe de Murphy positif), arrêter immédiatement et consulter un médecin (possible cholécystite).</a:t>
            </a:r>
            <a:endParaRPr lang="en-US" sz="88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001000" cy="7543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22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Les sensations normales lors du massage hépatobiliaire</a:t>
            </a:r>
            <a:endParaRPr lang="en-US" sz="2226" dirty="0"/>
          </a:p>
        </p:txBody>
      </p:sp>
      <p:sp>
        <p:nvSpPr>
          <p:cNvPr id="4" name="Text 1"/>
          <p:cNvSpPr/>
          <p:nvPr/>
        </p:nvSpPr>
        <p:spPr>
          <a:xfrm>
            <a:off x="0" y="1240110"/>
            <a:ext cx="9144000" cy="191095"/>
          </a:xfrm>
          <a:prstGeom prst="rect">
            <a:avLst/>
          </a:prstGeom>
          <a:noFill/>
          <a:ln/>
        </p:spPr>
        <p:txBody>
          <a:bodyPr wrap="none" lIns="680339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massage de la zone hépatobiliaire est souvent plus intense que l'effleurage global.</a:t>
            </a:r>
            <a:endParaRPr lang="en-US" sz="1090" dirty="0"/>
          </a:p>
        </p:txBody>
      </p:sp>
      <p:sp>
        <p:nvSpPr>
          <p:cNvPr id="5" name="Shape 2"/>
          <p:cNvSpPr/>
          <p:nvPr/>
        </p:nvSpPr>
        <p:spPr>
          <a:xfrm>
            <a:off x="571500" y="1574081"/>
            <a:ext cx="3857625" cy="3462263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Shape 3"/>
          <p:cNvSpPr/>
          <p:nvPr/>
        </p:nvSpPr>
        <p:spPr>
          <a:xfrm>
            <a:off x="571500" y="1574081"/>
            <a:ext cx="3857625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75" y="1716956"/>
            <a:ext cx="235744" cy="22860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057275" y="1717849"/>
            <a:ext cx="257532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SENSATIONS NORMALES</a:t>
            </a:r>
            <a:endParaRPr lang="en-US" sz="1295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75" y="2074143"/>
            <a:ext cx="150019" cy="17145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71550" y="2059856"/>
            <a:ext cx="331470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Sensation de chaleur ou de pulsation douce sous les côtes droites</a:t>
            </a:r>
            <a:endParaRPr lang="en-US" sz="987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375" y="2559918"/>
            <a:ext cx="171450" cy="171450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92981" y="2545631"/>
            <a:ext cx="3293269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Légère sensibilité au début (zone souvent tendue), qui diminue au fil des séances</a:t>
            </a:r>
            <a:endParaRPr lang="en-US" sz="987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375" y="3045693"/>
            <a:ext cx="171450" cy="171450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992981" y="3031406"/>
            <a:ext cx="3293269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Sensation de "libération" ou de légèreté après le massage</a:t>
            </a:r>
            <a:endParaRPr lang="en-US" sz="987" dirty="0"/>
          </a:p>
        </p:txBody>
      </p:sp>
      <p:pic>
        <p:nvPicPr>
          <p:cNvPr id="15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4375" y="3531468"/>
            <a:ext cx="192881" cy="171450"/>
          </a:xfrm>
          <a:prstGeom prst="rect">
            <a:avLst/>
          </a:prstGeom>
        </p:spPr>
      </p:pic>
      <p:sp>
        <p:nvSpPr>
          <p:cNvPr id="16" name="Text 8"/>
          <p:cNvSpPr/>
          <p:nvPr/>
        </p:nvSpPr>
        <p:spPr>
          <a:xfrm>
            <a:off x="1014413" y="3517181"/>
            <a:ext cx="3271838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Amélioration du transit dans les heures suivantes</a:t>
            </a:r>
            <a:endParaRPr lang="en-US" sz="987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4375" y="4017243"/>
            <a:ext cx="171450" cy="171450"/>
          </a:xfrm>
          <a:prstGeom prst="rect">
            <a:avLst/>
          </a:prstGeom>
        </p:spPr>
      </p:pic>
      <p:sp>
        <p:nvSpPr>
          <p:cNvPr id="18" name="Text 9"/>
          <p:cNvSpPr/>
          <p:nvPr/>
        </p:nvSpPr>
        <p:spPr>
          <a:xfrm>
            <a:off x="992981" y="4002956"/>
            <a:ext cx="3293269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Parfois, légère nausée passagère (signe de drainage hépatique)</a:t>
            </a:r>
            <a:endParaRPr lang="en-US" sz="987" dirty="0"/>
          </a:p>
        </p:txBody>
      </p:sp>
      <p:sp>
        <p:nvSpPr>
          <p:cNvPr id="19" name="Shape 10"/>
          <p:cNvSpPr/>
          <p:nvPr/>
        </p:nvSpPr>
        <p:spPr>
          <a:xfrm>
            <a:off x="4714875" y="1574081"/>
            <a:ext cx="3857625" cy="3462263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0" name="Shape 11"/>
          <p:cNvSpPr/>
          <p:nvPr/>
        </p:nvSpPr>
        <p:spPr>
          <a:xfrm>
            <a:off x="4714875" y="1574081"/>
            <a:ext cx="3857625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1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57750" y="1716956"/>
            <a:ext cx="235744" cy="228600"/>
          </a:xfrm>
          <a:prstGeom prst="rect">
            <a:avLst/>
          </a:prstGeom>
        </p:spPr>
      </p:pic>
      <p:sp>
        <p:nvSpPr>
          <p:cNvPr id="22" name="Text 12"/>
          <p:cNvSpPr/>
          <p:nvPr/>
        </p:nvSpPr>
        <p:spPr>
          <a:xfrm>
            <a:off x="5200650" y="1717849"/>
            <a:ext cx="1912739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SIGNAUX D'ARRÊT</a:t>
            </a:r>
            <a:endParaRPr lang="en-US" sz="1295" dirty="0"/>
          </a:p>
        </p:txBody>
      </p:sp>
      <p:pic>
        <p:nvPicPr>
          <p:cNvPr id="23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57750" y="2074143"/>
            <a:ext cx="171450" cy="171450"/>
          </a:xfrm>
          <a:prstGeom prst="rect">
            <a:avLst/>
          </a:prstGeom>
        </p:spPr>
      </p:pic>
      <p:sp>
        <p:nvSpPr>
          <p:cNvPr id="24" name="Text 13"/>
          <p:cNvSpPr/>
          <p:nvPr/>
        </p:nvSpPr>
        <p:spPr>
          <a:xfrm>
            <a:off x="5136356" y="2059856"/>
            <a:ext cx="3293269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Douleur aiguë et intense sous les côtes droites</a:t>
            </a:r>
            <a:endParaRPr lang="en-US" sz="987" dirty="0"/>
          </a:p>
        </p:txBody>
      </p:sp>
      <p:pic>
        <p:nvPicPr>
          <p:cNvPr id="25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57750" y="2559918"/>
            <a:ext cx="171450" cy="171450"/>
          </a:xfrm>
          <a:prstGeom prst="rect">
            <a:avLst/>
          </a:prstGeom>
        </p:spPr>
      </p:pic>
      <p:sp>
        <p:nvSpPr>
          <p:cNvPr id="26" name="Text 14"/>
          <p:cNvSpPr/>
          <p:nvPr/>
        </p:nvSpPr>
        <p:spPr>
          <a:xfrm>
            <a:off x="5136356" y="2545631"/>
            <a:ext cx="3293269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Douleur irradiant vers l'épaule droite (signe de Kehr hépatique)</a:t>
            </a:r>
            <a:endParaRPr lang="en-US" sz="987" dirty="0"/>
          </a:p>
        </p:txBody>
      </p:sp>
      <p:pic>
        <p:nvPicPr>
          <p:cNvPr id="27" name="Image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57750" y="3045693"/>
            <a:ext cx="171450" cy="171450"/>
          </a:xfrm>
          <a:prstGeom prst="rect">
            <a:avLst/>
          </a:prstGeom>
        </p:spPr>
      </p:pic>
      <p:sp>
        <p:nvSpPr>
          <p:cNvPr id="28" name="Text 15"/>
          <p:cNvSpPr/>
          <p:nvPr/>
        </p:nvSpPr>
        <p:spPr>
          <a:xfrm>
            <a:off x="5136356" y="3031406"/>
            <a:ext cx="3293269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Fièvre associée à une douleur abdominale droite</a:t>
            </a:r>
            <a:endParaRPr lang="en-US" sz="987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628650"/>
            <a:ext cx="8001000" cy="37716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22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Quand ne pas masser la zone hépatobiliaire ?</a:t>
            </a:r>
            <a:endParaRPr lang="en-US" sz="2226" dirty="0"/>
          </a:p>
        </p:txBody>
      </p:sp>
      <p:sp>
        <p:nvSpPr>
          <p:cNvPr id="4" name="Text 1"/>
          <p:cNvSpPr/>
          <p:nvPr/>
        </p:nvSpPr>
        <p:spPr>
          <a:xfrm>
            <a:off x="0" y="1091543"/>
            <a:ext cx="9144000" cy="382191"/>
          </a:xfrm>
          <a:prstGeom prst="rect">
            <a:avLst/>
          </a:prstGeom>
          <a:noFill/>
          <a:ln/>
        </p:spPr>
        <p:txBody>
          <a:bodyPr wrap="square" lIns="680339" tIns="0" rIns="680339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Certaines situations contre-indiquent formellement le massage de la zone hépatobiliaire. Le kinésithérapeute doit s'assurer de leur absence avant la séance.</a:t>
            </a:r>
            <a:endParaRPr lang="en-US" sz="1090" dirty="0"/>
          </a:p>
        </p:txBody>
      </p:sp>
      <p:sp>
        <p:nvSpPr>
          <p:cNvPr id="5" name="Shape 2"/>
          <p:cNvSpPr/>
          <p:nvPr/>
        </p:nvSpPr>
        <p:spPr>
          <a:xfrm>
            <a:off x="571500" y="1602321"/>
            <a:ext cx="3857625" cy="3398304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225" y="1816633"/>
            <a:ext cx="235744" cy="2286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78694" y="1688046"/>
            <a:ext cx="3364706" cy="4857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CONTRE-INDICATIONS ABSOLUES</a:t>
            </a:r>
            <a:endParaRPr lang="en-US" sz="1397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225" y="2330983"/>
            <a:ext cx="89297" cy="142875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832247" y="2302408"/>
            <a:ext cx="2830711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Cholécystite aiguë — douleur et fièvre</a:t>
            </a:r>
            <a:endParaRPr lang="en-US" sz="987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225" y="2588158"/>
            <a:ext cx="89297" cy="14287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832247" y="2559583"/>
            <a:ext cx="3239691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Lithiase biliaire symptomatique — coliques</a:t>
            </a:r>
            <a:endParaRPr lang="en-US" sz="987" dirty="0"/>
          </a:p>
        </p:txBody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225" y="2845333"/>
            <a:ext cx="89297" cy="142875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832247" y="2816758"/>
            <a:ext cx="2680692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Hépatite aiguë — foie inflammatoire</a:t>
            </a:r>
            <a:endParaRPr lang="en-US" sz="987" dirty="0"/>
          </a:p>
        </p:txBody>
      </p:sp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225" y="3102508"/>
            <a:ext cx="89297" cy="142875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832247" y="3073933"/>
            <a:ext cx="3511153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Cirrhose hépatique avancée — risque hémorragique</a:t>
            </a:r>
            <a:endParaRPr lang="en-US" sz="987" dirty="0"/>
          </a:p>
        </p:txBody>
      </p:sp>
      <p:pic>
        <p:nvPicPr>
          <p:cNvPr id="16" name="Image 6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225" y="3559708"/>
            <a:ext cx="89297" cy="142875"/>
          </a:xfrm>
          <a:prstGeom prst="rect">
            <a:avLst/>
          </a:prstGeom>
        </p:spPr>
      </p:pic>
      <p:sp>
        <p:nvSpPr>
          <p:cNvPr id="17" name="Text 8"/>
          <p:cNvSpPr/>
          <p:nvPr/>
        </p:nvSpPr>
        <p:spPr>
          <a:xfrm>
            <a:off x="832247" y="3543635"/>
            <a:ext cx="1353741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Cancer hépatique</a:t>
            </a:r>
            <a:endParaRPr lang="en-US" sz="987" dirty="0"/>
          </a:p>
        </p:txBody>
      </p:sp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225" y="3816883"/>
            <a:ext cx="89297" cy="142875"/>
          </a:xfrm>
          <a:prstGeom prst="rect">
            <a:avLst/>
          </a:prstGeom>
        </p:spPr>
      </p:pic>
      <p:sp>
        <p:nvSpPr>
          <p:cNvPr id="19" name="Text 9"/>
          <p:cNvSpPr/>
          <p:nvPr/>
        </p:nvSpPr>
        <p:spPr>
          <a:xfrm>
            <a:off x="832247" y="3788308"/>
            <a:ext cx="2864644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Anévrisme aortique abdominal connu</a:t>
            </a:r>
            <a:endParaRPr lang="en-US" sz="987" dirty="0"/>
          </a:p>
        </p:txBody>
      </p:sp>
      <p:sp>
        <p:nvSpPr>
          <p:cNvPr id="20" name="Shape 10"/>
          <p:cNvSpPr/>
          <p:nvPr/>
        </p:nvSpPr>
        <p:spPr>
          <a:xfrm>
            <a:off x="4714875" y="1602321"/>
            <a:ext cx="3857625" cy="3398304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1" name="Shape 11"/>
          <p:cNvSpPr/>
          <p:nvPr/>
        </p:nvSpPr>
        <p:spPr>
          <a:xfrm>
            <a:off x="4714875" y="1602321"/>
            <a:ext cx="3857625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2" name="Image 8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1695190"/>
            <a:ext cx="235744" cy="228600"/>
          </a:xfrm>
          <a:prstGeom prst="rect">
            <a:avLst/>
          </a:prstGeom>
        </p:spPr>
      </p:pic>
      <p:sp>
        <p:nvSpPr>
          <p:cNvPr id="23" name="Text 12"/>
          <p:cNvSpPr/>
          <p:nvPr/>
        </p:nvSpPr>
        <p:spPr>
          <a:xfrm>
            <a:off x="5122069" y="1688046"/>
            <a:ext cx="1612702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PRÉCAUTIONS</a:t>
            </a:r>
            <a:endParaRPr lang="en-US" sz="1397" dirty="0"/>
          </a:p>
        </p:txBody>
      </p:sp>
      <p:pic>
        <p:nvPicPr>
          <p:cNvPr id="24" name="Image 9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0600" y="2088096"/>
            <a:ext cx="71438" cy="142875"/>
          </a:xfrm>
          <a:prstGeom prst="rect">
            <a:avLst/>
          </a:prstGeom>
        </p:spPr>
      </p:pic>
      <p:sp>
        <p:nvSpPr>
          <p:cNvPr id="25" name="Text 13"/>
          <p:cNvSpPr/>
          <p:nvPr/>
        </p:nvSpPr>
        <p:spPr>
          <a:xfrm>
            <a:off x="4957763" y="2059521"/>
            <a:ext cx="3032522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Grossesse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éviter les pressions profondes</a:t>
            </a:r>
            <a:endParaRPr lang="en-US" sz="987" dirty="0"/>
          </a:p>
        </p:txBody>
      </p:sp>
      <p:pic>
        <p:nvPicPr>
          <p:cNvPr id="26" name="Image 10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0600" y="2345271"/>
            <a:ext cx="71438" cy="142875"/>
          </a:xfrm>
          <a:prstGeom prst="rect">
            <a:avLst/>
          </a:prstGeom>
        </p:spPr>
      </p:pic>
      <p:sp>
        <p:nvSpPr>
          <p:cNvPr id="27" name="Text 14"/>
          <p:cNvSpPr/>
          <p:nvPr/>
        </p:nvSpPr>
        <p:spPr>
          <a:xfrm>
            <a:off x="4957763" y="2316696"/>
            <a:ext cx="3278981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Traitement anticoagulant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rester superficiel</a:t>
            </a:r>
            <a:endParaRPr lang="en-US" sz="987" dirty="0"/>
          </a:p>
        </p:txBody>
      </p:sp>
      <p:pic>
        <p:nvPicPr>
          <p:cNvPr id="28" name="Image 11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0600" y="2602446"/>
            <a:ext cx="71438" cy="142875"/>
          </a:xfrm>
          <a:prstGeom prst="rect">
            <a:avLst/>
          </a:prstGeom>
        </p:spPr>
      </p:pic>
      <p:sp>
        <p:nvSpPr>
          <p:cNvPr id="29" name="Text 15"/>
          <p:cNvSpPr/>
          <p:nvPr/>
        </p:nvSpPr>
        <p:spPr>
          <a:xfrm>
            <a:off x="4957763" y="2573871"/>
            <a:ext cx="3529013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Post-opératoire récent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— attendre l'accord du chirurgien</a:t>
            </a:r>
            <a:endParaRPr lang="en-US" sz="987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Intégrer le massage hépatobiliaire dans votre routine quotidienne</a:t>
            </a:r>
            <a:endParaRPr lang="en-US" sz="2016" dirty="0"/>
          </a:p>
        </p:txBody>
      </p:sp>
      <p:sp>
        <p:nvSpPr>
          <p:cNvPr id="4" name="Text 1"/>
          <p:cNvSpPr/>
          <p:nvPr/>
        </p:nvSpPr>
        <p:spPr>
          <a:xfrm>
            <a:off x="0" y="1243013"/>
            <a:ext cx="9144000" cy="382191"/>
          </a:xfrm>
          <a:prstGeom prst="rect">
            <a:avLst/>
          </a:prstGeom>
          <a:noFill/>
          <a:ln/>
        </p:spPr>
        <p:txBody>
          <a:bodyPr wrap="square" lIns="680339" tIns="0" rIns="680339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massage hépatobiliaire peut être pratiqué quotidiennement, idéalement le matin à jeun ou 2 heures après un repas. Une pratique régulière de 5 à 7 minutes apportera des résultats progressifs.</a:t>
            </a:r>
            <a:endParaRPr lang="en-US" sz="109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1774329"/>
            <a:ext cx="248245" cy="214313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926902" y="1768078"/>
            <a:ext cx="2687836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ROUTINE RECOMMANDÉE</a:t>
            </a:r>
            <a:endParaRPr lang="en-US" sz="1295" dirty="0"/>
          </a:p>
        </p:txBody>
      </p:sp>
      <p:sp>
        <p:nvSpPr>
          <p:cNvPr id="7" name="Shape 3"/>
          <p:cNvSpPr/>
          <p:nvPr/>
        </p:nvSpPr>
        <p:spPr>
          <a:xfrm>
            <a:off x="571500" y="2137767"/>
            <a:ext cx="4243388" cy="351830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8" name="Shape 4"/>
          <p:cNvSpPr/>
          <p:nvPr/>
        </p:nvSpPr>
        <p:spPr>
          <a:xfrm>
            <a:off x="571500" y="2137767"/>
            <a:ext cx="42863" cy="35183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9" name="Text 5"/>
          <p:cNvSpPr/>
          <p:nvPr/>
        </p:nvSpPr>
        <p:spPr>
          <a:xfrm>
            <a:off x="714375" y="2209205"/>
            <a:ext cx="214313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1193" dirty="0"/>
          </a:p>
        </p:txBody>
      </p:sp>
      <p:sp>
        <p:nvSpPr>
          <p:cNvPr id="10" name="Text 6"/>
          <p:cNvSpPr/>
          <p:nvPr/>
        </p:nvSpPr>
        <p:spPr>
          <a:xfrm>
            <a:off x="1071563" y="2227064"/>
            <a:ext cx="3221831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Respiration diaphragmatique</a:t>
            </a:r>
            <a:endParaRPr lang="en-US" sz="987" dirty="0"/>
          </a:p>
        </p:txBody>
      </p:sp>
      <p:sp>
        <p:nvSpPr>
          <p:cNvPr id="11" name="Text 7"/>
          <p:cNvSpPr/>
          <p:nvPr/>
        </p:nvSpPr>
        <p:spPr>
          <a:xfrm>
            <a:off x="4293394" y="2235101"/>
            <a:ext cx="378619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min</a:t>
            </a:r>
            <a:endParaRPr lang="en-US" sz="885" dirty="0"/>
          </a:p>
        </p:txBody>
      </p:sp>
      <p:sp>
        <p:nvSpPr>
          <p:cNvPr id="12" name="Shape 8"/>
          <p:cNvSpPr/>
          <p:nvPr/>
        </p:nvSpPr>
        <p:spPr>
          <a:xfrm>
            <a:off x="571500" y="2575322"/>
            <a:ext cx="4243388" cy="351830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Shape 9"/>
          <p:cNvSpPr/>
          <p:nvPr/>
        </p:nvSpPr>
        <p:spPr>
          <a:xfrm>
            <a:off x="571500" y="2575322"/>
            <a:ext cx="42863" cy="35183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4" name="Text 10"/>
          <p:cNvSpPr/>
          <p:nvPr/>
        </p:nvSpPr>
        <p:spPr>
          <a:xfrm>
            <a:off x="714375" y="2646759"/>
            <a:ext cx="214313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1193" dirty="0"/>
          </a:p>
        </p:txBody>
      </p:sp>
      <p:sp>
        <p:nvSpPr>
          <p:cNvPr id="15" name="Text 11"/>
          <p:cNvSpPr/>
          <p:nvPr/>
        </p:nvSpPr>
        <p:spPr>
          <a:xfrm>
            <a:off x="1071563" y="2664619"/>
            <a:ext cx="3221831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Effleurage global horaire</a:t>
            </a:r>
            <a:endParaRPr lang="en-US" sz="987" dirty="0"/>
          </a:p>
        </p:txBody>
      </p:sp>
      <p:sp>
        <p:nvSpPr>
          <p:cNvPr id="16" name="Text 12"/>
          <p:cNvSpPr/>
          <p:nvPr/>
        </p:nvSpPr>
        <p:spPr>
          <a:xfrm>
            <a:off x="4293394" y="2672655"/>
            <a:ext cx="378619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min</a:t>
            </a:r>
            <a:endParaRPr lang="en-US" sz="885" dirty="0"/>
          </a:p>
        </p:txBody>
      </p:sp>
      <p:sp>
        <p:nvSpPr>
          <p:cNvPr id="17" name="Shape 13"/>
          <p:cNvSpPr/>
          <p:nvPr/>
        </p:nvSpPr>
        <p:spPr>
          <a:xfrm>
            <a:off x="571500" y="3012877"/>
            <a:ext cx="4243388" cy="351830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Shape 14"/>
          <p:cNvSpPr/>
          <p:nvPr/>
        </p:nvSpPr>
        <p:spPr>
          <a:xfrm>
            <a:off x="571500" y="3012877"/>
            <a:ext cx="42863" cy="35183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9" name="Text 15"/>
          <p:cNvSpPr/>
          <p:nvPr/>
        </p:nvSpPr>
        <p:spPr>
          <a:xfrm>
            <a:off x="714375" y="3084314"/>
            <a:ext cx="214313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1193" dirty="0"/>
          </a:p>
        </p:txBody>
      </p:sp>
      <p:sp>
        <p:nvSpPr>
          <p:cNvPr id="20" name="Text 16"/>
          <p:cNvSpPr/>
          <p:nvPr/>
        </p:nvSpPr>
        <p:spPr>
          <a:xfrm>
            <a:off x="1071563" y="3102173"/>
            <a:ext cx="3059311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Pompage hépatique</a:t>
            </a:r>
            <a:endParaRPr lang="en-US" sz="987" dirty="0"/>
          </a:p>
        </p:txBody>
      </p:sp>
      <p:sp>
        <p:nvSpPr>
          <p:cNvPr id="21" name="Text 17"/>
          <p:cNvSpPr/>
          <p:nvPr/>
        </p:nvSpPr>
        <p:spPr>
          <a:xfrm>
            <a:off x="4130873" y="3110210"/>
            <a:ext cx="541139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 cycles</a:t>
            </a:r>
            <a:endParaRPr lang="en-US" sz="885" dirty="0"/>
          </a:p>
        </p:txBody>
      </p:sp>
      <p:sp>
        <p:nvSpPr>
          <p:cNvPr id="22" name="Shape 18"/>
          <p:cNvSpPr/>
          <p:nvPr/>
        </p:nvSpPr>
        <p:spPr>
          <a:xfrm>
            <a:off x="571500" y="3450431"/>
            <a:ext cx="4243388" cy="351830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3" name="Shape 19"/>
          <p:cNvSpPr/>
          <p:nvPr/>
        </p:nvSpPr>
        <p:spPr>
          <a:xfrm>
            <a:off x="571500" y="3450431"/>
            <a:ext cx="42863" cy="35183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4" name="Text 20"/>
          <p:cNvSpPr/>
          <p:nvPr/>
        </p:nvSpPr>
        <p:spPr>
          <a:xfrm>
            <a:off x="714375" y="3521869"/>
            <a:ext cx="214313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</a:t>
            </a:r>
            <a:endParaRPr lang="en-US" sz="1193" dirty="0"/>
          </a:p>
        </p:txBody>
      </p:sp>
      <p:sp>
        <p:nvSpPr>
          <p:cNvPr id="25" name="Text 21"/>
          <p:cNvSpPr/>
          <p:nvPr/>
        </p:nvSpPr>
        <p:spPr>
          <a:xfrm>
            <a:off x="1071563" y="3539728"/>
            <a:ext cx="2939653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Étirement de la capsule de Glisson</a:t>
            </a:r>
            <a:endParaRPr lang="en-US" sz="987" dirty="0"/>
          </a:p>
        </p:txBody>
      </p:sp>
      <p:sp>
        <p:nvSpPr>
          <p:cNvPr id="26" name="Text 22"/>
          <p:cNvSpPr/>
          <p:nvPr/>
        </p:nvSpPr>
        <p:spPr>
          <a:xfrm>
            <a:off x="4011216" y="3547765"/>
            <a:ext cx="660797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 lissages</a:t>
            </a:r>
            <a:endParaRPr lang="en-US" sz="885" dirty="0"/>
          </a:p>
        </p:txBody>
      </p:sp>
      <p:sp>
        <p:nvSpPr>
          <p:cNvPr id="27" name="Shape 23"/>
          <p:cNvSpPr/>
          <p:nvPr/>
        </p:nvSpPr>
        <p:spPr>
          <a:xfrm>
            <a:off x="571500" y="3887986"/>
            <a:ext cx="4243388" cy="351830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8" name="Shape 24"/>
          <p:cNvSpPr/>
          <p:nvPr/>
        </p:nvSpPr>
        <p:spPr>
          <a:xfrm>
            <a:off x="571500" y="3887986"/>
            <a:ext cx="42863" cy="35183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9" name="Text 25"/>
          <p:cNvSpPr/>
          <p:nvPr/>
        </p:nvSpPr>
        <p:spPr>
          <a:xfrm>
            <a:off x="714375" y="3959423"/>
            <a:ext cx="214313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</a:t>
            </a:r>
            <a:endParaRPr lang="en-US" sz="1193" dirty="0"/>
          </a:p>
        </p:txBody>
      </p:sp>
      <p:sp>
        <p:nvSpPr>
          <p:cNvPr id="30" name="Text 26"/>
          <p:cNvSpPr/>
          <p:nvPr/>
        </p:nvSpPr>
        <p:spPr>
          <a:xfrm>
            <a:off x="1071563" y="3977283"/>
            <a:ext cx="3246834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Stimulation du point de Murphy</a:t>
            </a:r>
            <a:endParaRPr lang="en-US" sz="987" dirty="0"/>
          </a:p>
        </p:txBody>
      </p:sp>
      <p:sp>
        <p:nvSpPr>
          <p:cNvPr id="31" name="Text 27"/>
          <p:cNvSpPr/>
          <p:nvPr/>
        </p:nvSpPr>
        <p:spPr>
          <a:xfrm>
            <a:off x="4318397" y="3985320"/>
            <a:ext cx="353616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 min</a:t>
            </a:r>
            <a:endParaRPr lang="en-US" sz="885" dirty="0"/>
          </a:p>
        </p:txBody>
      </p:sp>
      <p:sp>
        <p:nvSpPr>
          <p:cNvPr id="32" name="Shape 28"/>
          <p:cNvSpPr/>
          <p:nvPr/>
        </p:nvSpPr>
        <p:spPr>
          <a:xfrm>
            <a:off x="571500" y="4325541"/>
            <a:ext cx="4243388" cy="351830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3" name="Shape 29"/>
          <p:cNvSpPr/>
          <p:nvPr/>
        </p:nvSpPr>
        <p:spPr>
          <a:xfrm>
            <a:off x="571500" y="4325541"/>
            <a:ext cx="42863" cy="35183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4" name="Text 30"/>
          <p:cNvSpPr/>
          <p:nvPr/>
        </p:nvSpPr>
        <p:spPr>
          <a:xfrm>
            <a:off x="714375" y="4396978"/>
            <a:ext cx="214313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</a:t>
            </a:r>
            <a:endParaRPr lang="en-US" sz="1193" dirty="0"/>
          </a:p>
        </p:txBody>
      </p:sp>
      <p:sp>
        <p:nvSpPr>
          <p:cNvPr id="35" name="Text 31"/>
          <p:cNvSpPr/>
          <p:nvPr/>
        </p:nvSpPr>
        <p:spPr>
          <a:xfrm>
            <a:off x="1071563" y="4414838"/>
            <a:ext cx="3246834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Lissage global de clôture</a:t>
            </a:r>
            <a:endParaRPr lang="en-US" sz="987" dirty="0"/>
          </a:p>
        </p:txBody>
      </p:sp>
      <p:sp>
        <p:nvSpPr>
          <p:cNvPr id="36" name="Text 32"/>
          <p:cNvSpPr/>
          <p:nvPr/>
        </p:nvSpPr>
        <p:spPr>
          <a:xfrm>
            <a:off x="4318397" y="4422874"/>
            <a:ext cx="353616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 min</a:t>
            </a:r>
            <a:endParaRPr lang="en-US" sz="885" dirty="0"/>
          </a:p>
        </p:txBody>
      </p:sp>
      <p:sp>
        <p:nvSpPr>
          <p:cNvPr id="37" name="Shape 33"/>
          <p:cNvSpPr/>
          <p:nvPr/>
        </p:nvSpPr>
        <p:spPr>
          <a:xfrm>
            <a:off x="5100638" y="1768078"/>
            <a:ext cx="3471863" cy="1923455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8" name="Shape 34"/>
          <p:cNvSpPr/>
          <p:nvPr/>
        </p:nvSpPr>
        <p:spPr>
          <a:xfrm>
            <a:off x="5100638" y="1768078"/>
            <a:ext cx="3471863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3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3513" y="1915418"/>
            <a:ext cx="175022" cy="200025"/>
          </a:xfrm>
          <a:prstGeom prst="rect">
            <a:avLst/>
          </a:prstGeom>
        </p:spPr>
      </p:pic>
      <p:sp>
        <p:nvSpPr>
          <p:cNvPr id="40" name="Text 35"/>
          <p:cNvSpPr/>
          <p:nvPr/>
        </p:nvSpPr>
        <p:spPr>
          <a:xfrm>
            <a:off x="5525691" y="1910953"/>
            <a:ext cx="2416373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Conseils complémentaires</a:t>
            </a:r>
            <a:endParaRPr lang="en-US" sz="1193" dirty="0"/>
          </a:p>
        </p:txBody>
      </p:sp>
      <p:pic>
        <p:nvPicPr>
          <p:cNvPr id="4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3513" y="2241352"/>
            <a:ext cx="96441" cy="128588"/>
          </a:xfrm>
          <a:prstGeom prst="rect">
            <a:avLst/>
          </a:prstGeom>
        </p:spPr>
      </p:pic>
      <p:sp>
        <p:nvSpPr>
          <p:cNvPr id="42" name="Text 36"/>
          <p:cNvSpPr/>
          <p:nvPr/>
        </p:nvSpPr>
        <p:spPr>
          <a:xfrm>
            <a:off x="5447109" y="2205633"/>
            <a:ext cx="2982516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Boire un grand verre d'eau tiède au citron le matin pour stimuler la sécrétion biliaire.</a:t>
            </a:r>
            <a:endParaRPr lang="en-US" sz="987" dirty="0"/>
          </a:p>
        </p:txBody>
      </p:sp>
      <p:pic>
        <p:nvPicPr>
          <p:cNvPr id="4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43513" y="2927152"/>
            <a:ext cx="112514" cy="128588"/>
          </a:xfrm>
          <a:prstGeom prst="rect">
            <a:avLst/>
          </a:prstGeom>
        </p:spPr>
      </p:pic>
      <p:sp>
        <p:nvSpPr>
          <p:cNvPr id="44" name="Text 37"/>
          <p:cNvSpPr/>
          <p:nvPr/>
        </p:nvSpPr>
        <p:spPr>
          <a:xfrm>
            <a:off x="5463183" y="2891433"/>
            <a:ext cx="2966442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Éviter les repas trop gras le soir pour ne pas surcharger la vésicule pendant la nuit.</a:t>
            </a:r>
            <a:endParaRPr lang="en-US" sz="987" dirty="0"/>
          </a:p>
        </p:txBody>
      </p:sp>
      <p:sp>
        <p:nvSpPr>
          <p:cNvPr id="45" name="Shape 38"/>
          <p:cNvSpPr/>
          <p:nvPr/>
        </p:nvSpPr>
        <p:spPr>
          <a:xfrm>
            <a:off x="5100638" y="4261247"/>
            <a:ext cx="3471863" cy="739378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6" name="Text 39"/>
          <p:cNvSpPr/>
          <p:nvPr/>
        </p:nvSpPr>
        <p:spPr>
          <a:xfrm>
            <a:off x="5279231" y="4439841"/>
            <a:ext cx="1187397" cy="38219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kern="0" spc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PROCHAIN ATELIER</a:t>
            </a:r>
            <a:endParaRPr lang="en-US" sz="1090" dirty="0"/>
          </a:p>
        </p:txBody>
      </p:sp>
      <p:sp>
        <p:nvSpPr>
          <p:cNvPr id="47" name="Text 40"/>
          <p:cNvSpPr/>
          <p:nvPr/>
        </p:nvSpPr>
        <p:spPr>
          <a:xfrm>
            <a:off x="6466629" y="4457700"/>
            <a:ext cx="1919883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Atelier 3 — L'Estomac et le</a:t>
            </a:r>
            <a:endParaRPr lang="en-US" sz="987" dirty="0"/>
          </a:p>
        </p:txBody>
      </p:sp>
      <p:sp>
        <p:nvSpPr>
          <p:cNvPr id="48" name="Text 41"/>
          <p:cNvSpPr/>
          <p:nvPr/>
        </p:nvSpPr>
        <p:spPr>
          <a:xfrm>
            <a:off x="6466629" y="4630936"/>
            <a:ext cx="705445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Pancréas</a:t>
            </a:r>
            <a:endParaRPr lang="en-US" sz="987" dirty="0"/>
          </a:p>
        </p:txBody>
      </p:sp>
      <p:pic>
        <p:nvPicPr>
          <p:cNvPr id="49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43511" y="4643438"/>
            <a:ext cx="125016" cy="1428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001000" cy="4114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Ce que nous avons appris aujourd'hui</a:t>
            </a:r>
            <a:endParaRPr lang="en-US" sz="2436" dirty="0"/>
          </a:p>
        </p:txBody>
      </p:sp>
      <p:sp>
        <p:nvSpPr>
          <p:cNvPr id="4" name="Shape 1"/>
          <p:cNvSpPr/>
          <p:nvPr/>
        </p:nvSpPr>
        <p:spPr>
          <a:xfrm>
            <a:off x="571500" y="968676"/>
            <a:ext cx="357188" cy="357188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69" y="1061545"/>
            <a:ext cx="171450" cy="17145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071563" y="968676"/>
            <a:ext cx="3286125" cy="731453"/>
          </a:xfrm>
          <a:prstGeom prst="rect">
            <a:avLst/>
          </a:prstGeom>
          <a:noFill/>
          <a:ln/>
        </p:spPr>
        <p:txBody>
          <a:bodyPr wrap="square" lIns="0" tIns="8509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foie réalise plus de 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500 fonctions vitales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(détoxification, bile, métabolisme).</a:t>
            </a:r>
            <a:endParaRPr lang="en-US" sz="1090" dirty="0"/>
          </a:p>
        </p:txBody>
      </p:sp>
      <p:sp>
        <p:nvSpPr>
          <p:cNvPr id="7" name="Shape 3"/>
          <p:cNvSpPr/>
          <p:nvPr/>
        </p:nvSpPr>
        <p:spPr>
          <a:xfrm>
            <a:off x="4786313" y="968676"/>
            <a:ext cx="357188" cy="357188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9181" y="1061545"/>
            <a:ext cx="171450" cy="17145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286375" y="968676"/>
            <a:ext cx="3286125" cy="511448"/>
          </a:xfrm>
          <a:prstGeom prst="rect">
            <a:avLst/>
          </a:prstGeom>
          <a:noFill/>
          <a:ln/>
        </p:spPr>
        <p:txBody>
          <a:bodyPr wrap="square" lIns="0" tIns="8509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vésicule biliaire 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concentre et libère la bile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pour digérer les graisses.</a:t>
            </a:r>
            <a:endParaRPr lang="en-US" sz="1090" dirty="0"/>
          </a:p>
        </p:txBody>
      </p:sp>
      <p:sp>
        <p:nvSpPr>
          <p:cNvPr id="10" name="Shape 5"/>
          <p:cNvSpPr/>
          <p:nvPr/>
        </p:nvSpPr>
        <p:spPr>
          <a:xfrm>
            <a:off x="571500" y="1914441"/>
            <a:ext cx="357188" cy="357188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2007310"/>
            <a:ext cx="128588" cy="171450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1071563" y="1914441"/>
            <a:ext cx="3286125" cy="511448"/>
          </a:xfrm>
          <a:prstGeom prst="rect">
            <a:avLst/>
          </a:prstGeom>
          <a:noFill/>
          <a:ln/>
        </p:spPr>
        <p:txBody>
          <a:bodyPr wrap="square" lIns="0" tIns="8509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stress chronique surcharge le foie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et perturbe la sécrétion biliaire.</a:t>
            </a:r>
            <a:endParaRPr lang="en-US" sz="1090" dirty="0"/>
          </a:p>
        </p:txBody>
      </p:sp>
      <p:sp>
        <p:nvSpPr>
          <p:cNvPr id="13" name="Shape 7"/>
          <p:cNvSpPr/>
          <p:nvPr/>
        </p:nvSpPr>
        <p:spPr>
          <a:xfrm>
            <a:off x="4786313" y="1914441"/>
            <a:ext cx="357188" cy="357188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79181" y="2007310"/>
            <a:ext cx="171450" cy="171450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5286375" y="1914441"/>
            <a:ext cx="3286125" cy="511448"/>
          </a:xfrm>
          <a:prstGeom prst="rect">
            <a:avLst/>
          </a:prstGeom>
          <a:noFill/>
          <a:ln/>
        </p:spPr>
        <p:txBody>
          <a:bodyPr wrap="square" lIns="0" tIns="8509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point de Murphy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permet de localiser et stimuler la vésicule biliaire.</a:t>
            </a:r>
            <a:endParaRPr lang="en-US" sz="1090" dirty="0"/>
          </a:p>
        </p:txBody>
      </p:sp>
      <p:sp>
        <p:nvSpPr>
          <p:cNvPr id="16" name="Shape 9"/>
          <p:cNvSpPr/>
          <p:nvPr/>
        </p:nvSpPr>
        <p:spPr>
          <a:xfrm>
            <a:off x="571500" y="2640202"/>
            <a:ext cx="357188" cy="357188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2938" y="2733070"/>
            <a:ext cx="214313" cy="171450"/>
          </a:xfrm>
          <a:prstGeom prst="rect">
            <a:avLst/>
          </a:prstGeom>
        </p:spPr>
      </p:pic>
      <p:sp>
        <p:nvSpPr>
          <p:cNvPr id="18" name="Text 10"/>
          <p:cNvSpPr/>
          <p:nvPr/>
        </p:nvSpPr>
        <p:spPr>
          <a:xfrm>
            <a:off x="1071563" y="2640202"/>
            <a:ext cx="3286125" cy="511448"/>
          </a:xfrm>
          <a:prstGeom prst="rect">
            <a:avLst/>
          </a:prstGeom>
          <a:noFill/>
          <a:ln/>
        </p:spPr>
        <p:txBody>
          <a:bodyPr wrap="square" lIns="0" tIns="8509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pompage hépatique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synchronisé à la respiration masse le parenchyme.</a:t>
            </a:r>
            <a:endParaRPr lang="en-US" sz="1090" dirty="0"/>
          </a:p>
        </p:txBody>
      </p:sp>
      <p:sp>
        <p:nvSpPr>
          <p:cNvPr id="19" name="Shape 11"/>
          <p:cNvSpPr/>
          <p:nvPr/>
        </p:nvSpPr>
        <p:spPr>
          <a:xfrm>
            <a:off x="4786313" y="2640202"/>
            <a:ext cx="357188" cy="357188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0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89897" y="2733070"/>
            <a:ext cx="150019" cy="171450"/>
          </a:xfrm>
          <a:prstGeom prst="rect">
            <a:avLst/>
          </a:prstGeom>
        </p:spPr>
      </p:pic>
      <p:sp>
        <p:nvSpPr>
          <p:cNvPr id="21" name="Text 12"/>
          <p:cNvSpPr/>
          <p:nvPr/>
        </p:nvSpPr>
        <p:spPr>
          <a:xfrm>
            <a:off x="5286375" y="2640202"/>
            <a:ext cx="3286125" cy="511448"/>
          </a:xfrm>
          <a:prstGeom prst="rect">
            <a:avLst/>
          </a:prstGeom>
          <a:noFill/>
          <a:ln/>
        </p:spPr>
        <p:txBody>
          <a:bodyPr wrap="square" lIns="0" tIns="8509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L'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étirement de la capsule de Glisson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libère les tensions mécaniques du foie.</a:t>
            </a:r>
            <a:endParaRPr lang="en-US" sz="1090" dirty="0"/>
          </a:p>
        </p:txBody>
      </p:sp>
      <p:sp>
        <p:nvSpPr>
          <p:cNvPr id="22" name="Shape 13"/>
          <p:cNvSpPr/>
          <p:nvPr/>
        </p:nvSpPr>
        <p:spPr>
          <a:xfrm>
            <a:off x="0" y="4368403"/>
            <a:ext cx="9144000" cy="775097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3" name="Text 14"/>
          <p:cNvSpPr/>
          <p:nvPr/>
        </p:nvSpPr>
        <p:spPr>
          <a:xfrm>
            <a:off x="571500" y="4546997"/>
            <a:ext cx="6309271" cy="4179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kern="0" spc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PROCHAIN RENDEZ-VOUS : ATELIER 3 — L'ESTOMAC ET LE PANCRÉAS</a:t>
            </a:r>
            <a:endParaRPr lang="en-US" sz="1193" dirty="0"/>
          </a:p>
        </p:txBody>
      </p:sp>
      <p:pic>
        <p:nvPicPr>
          <p:cNvPr id="24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80771" y="4611291"/>
            <a:ext cx="128588" cy="128588"/>
          </a:xfrm>
          <a:prstGeom prst="rect">
            <a:avLst/>
          </a:prstGeom>
        </p:spPr>
      </p:pic>
      <p:sp>
        <p:nvSpPr>
          <p:cNvPr id="25" name="Text 15"/>
          <p:cNvSpPr/>
          <p:nvPr/>
        </p:nvSpPr>
        <p:spPr>
          <a:xfrm>
            <a:off x="7009358" y="4598789"/>
            <a:ext cx="744736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Cabinet de</a:t>
            </a:r>
            <a:endParaRPr lang="en-US" sz="885" dirty="0"/>
          </a:p>
        </p:txBody>
      </p:sp>
      <p:sp>
        <p:nvSpPr>
          <p:cNvPr id="26" name="Text 16"/>
          <p:cNvSpPr/>
          <p:nvPr/>
        </p:nvSpPr>
        <p:spPr>
          <a:xfrm>
            <a:off x="6880771" y="4755952"/>
            <a:ext cx="941189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Kinésithérapie</a:t>
            </a:r>
            <a:endParaRPr lang="en-US" sz="88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0" y="1261263"/>
            <a:ext cx="571500" cy="571500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782241" y="2211381"/>
            <a:ext cx="7579519" cy="54861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4300"/>
              </a:lnSpc>
              <a:buNone/>
            </a:pPr>
            <a:r>
              <a:rPr lang="en-US" sz="3294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Merci pour votre participation !</a:t>
            </a:r>
            <a:endParaRPr lang="en-US" sz="3294" dirty="0"/>
          </a:p>
        </p:txBody>
      </p:sp>
      <p:sp>
        <p:nvSpPr>
          <p:cNvPr id="5" name="Text 1"/>
          <p:cNvSpPr/>
          <p:nvPr/>
        </p:nvSpPr>
        <p:spPr>
          <a:xfrm>
            <a:off x="1357313" y="2867155"/>
            <a:ext cx="6429375" cy="6400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602" b="1" i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"Un foie heureux, c'est une digestion légère et une énergie retrouvée."</a:t>
            </a:r>
            <a:endParaRPr lang="en-US" sz="1602" dirty="0"/>
          </a:p>
        </p:txBody>
      </p:sp>
      <p:sp>
        <p:nvSpPr>
          <p:cNvPr id="6" name="Text 2"/>
          <p:cNvSpPr/>
          <p:nvPr/>
        </p:nvSpPr>
        <p:spPr>
          <a:xfrm>
            <a:off x="672405" y="4541639"/>
            <a:ext cx="7799189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kern="0" spc="2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PROGRAMME "APPRENDRE À MASSER SON VENTRE" | VOTRE KINÉSITHÉRAPEUTE</a:t>
            </a:r>
            <a:endParaRPr lang="en-US" sz="987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572500" cy="4114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Ce que nous avons appris lors de l'Atelier 1</a:t>
            </a:r>
            <a:endParaRPr lang="en-US" sz="2436" dirty="0"/>
          </a:p>
        </p:txBody>
      </p:sp>
      <p:sp>
        <p:nvSpPr>
          <p:cNvPr id="4" name="Text 1"/>
          <p:cNvSpPr/>
          <p:nvPr/>
        </p:nvSpPr>
        <p:spPr>
          <a:xfrm>
            <a:off x="571500" y="1143000"/>
            <a:ext cx="3971925" cy="8229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193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Avant d'aborder le foie et la vésicule biliaire, un bref rappel des fondations posées lors de l'Atelier 1 :</a:t>
            </a:r>
            <a:endParaRPr lang="en-US" sz="1193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2101658"/>
            <a:ext cx="171450" cy="17145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885825" y="2073083"/>
            <a:ext cx="3657600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respiration diaphragmatique active le nerf vague et le système parasympathique.</a:t>
            </a:r>
            <a:endParaRPr lang="en-US" sz="109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2684543"/>
            <a:ext cx="171450" cy="17145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85825" y="2655968"/>
            <a:ext cx="3657600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L'effleurage global dans le sens horaire prépare les tissus.</a:t>
            </a:r>
            <a:endParaRPr lang="en-US" sz="1090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0" y="3267428"/>
            <a:ext cx="171450" cy="17145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885825" y="3238853"/>
            <a:ext cx="3657600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ventre est un "deuxième cerveau" relié au cerveau via le nerf vague.</a:t>
            </a:r>
            <a:endParaRPr lang="en-US" sz="1090" dirty="0"/>
          </a:p>
        </p:txBody>
      </p:sp>
      <p:sp>
        <p:nvSpPr>
          <p:cNvPr id="11" name="Shape 5"/>
          <p:cNvSpPr/>
          <p:nvPr/>
        </p:nvSpPr>
        <p:spPr>
          <a:xfrm>
            <a:off x="4972050" y="1143000"/>
            <a:ext cx="3600450" cy="1371600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Shape 6"/>
          <p:cNvSpPr/>
          <p:nvPr/>
        </p:nvSpPr>
        <p:spPr>
          <a:xfrm>
            <a:off x="4972050" y="1143000"/>
            <a:ext cx="57150" cy="137160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Text 7"/>
          <p:cNvSpPr/>
          <p:nvPr/>
        </p:nvSpPr>
        <p:spPr>
          <a:xfrm>
            <a:off x="5186363" y="1357313"/>
            <a:ext cx="3171825" cy="9429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Aujourd'hui, nous allons appliquer ces bases à la sphère hépatobiliaire, première zone spécifique de notre programme d'auto-massage.</a:t>
            </a:r>
            <a:endParaRPr lang="en-US" sz="1090" dirty="0"/>
          </a:p>
        </p:txBody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72050" y="2664619"/>
            <a:ext cx="235744" cy="228600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5314950" y="2657475"/>
            <a:ext cx="2587823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PROGRAMME DU JOUR</a:t>
            </a:r>
            <a:endParaRPr lang="en-US" sz="1397" dirty="0"/>
          </a:p>
        </p:txBody>
      </p:sp>
      <p:sp>
        <p:nvSpPr>
          <p:cNvPr id="16" name="Shape 9"/>
          <p:cNvSpPr/>
          <p:nvPr/>
        </p:nvSpPr>
        <p:spPr>
          <a:xfrm>
            <a:off x="4972050" y="3043238"/>
            <a:ext cx="3600450" cy="669727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7" name="Text 10"/>
          <p:cNvSpPr/>
          <p:nvPr/>
        </p:nvSpPr>
        <p:spPr>
          <a:xfrm>
            <a:off x="5114925" y="3186113"/>
            <a:ext cx="1095366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15 min</a:t>
            </a:r>
            <a:endParaRPr lang="en-US" sz="1193" dirty="0"/>
          </a:p>
        </p:txBody>
      </p:sp>
      <p:sp>
        <p:nvSpPr>
          <p:cNvPr id="18" name="Text 11"/>
          <p:cNvSpPr/>
          <p:nvPr/>
        </p:nvSpPr>
        <p:spPr>
          <a:xfrm>
            <a:off x="5114925" y="3430786"/>
            <a:ext cx="1095366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THÉORIE</a:t>
            </a:r>
            <a:endParaRPr lang="en-US" sz="784" dirty="0"/>
          </a:p>
        </p:txBody>
      </p:sp>
      <p:sp>
        <p:nvSpPr>
          <p:cNvPr id="19" name="Text 12"/>
          <p:cNvSpPr/>
          <p:nvPr/>
        </p:nvSpPr>
        <p:spPr>
          <a:xfrm>
            <a:off x="6224578" y="3186113"/>
            <a:ext cx="1095366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35 min</a:t>
            </a:r>
            <a:endParaRPr lang="en-US" sz="1193" dirty="0"/>
          </a:p>
        </p:txBody>
      </p:sp>
      <p:sp>
        <p:nvSpPr>
          <p:cNvPr id="20" name="Text 13"/>
          <p:cNvSpPr/>
          <p:nvPr/>
        </p:nvSpPr>
        <p:spPr>
          <a:xfrm>
            <a:off x="6224578" y="3430786"/>
            <a:ext cx="1095366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PRATIQUE</a:t>
            </a:r>
            <a:endParaRPr lang="en-US" sz="784" dirty="0"/>
          </a:p>
        </p:txBody>
      </p:sp>
      <p:sp>
        <p:nvSpPr>
          <p:cNvPr id="21" name="Text 14"/>
          <p:cNvSpPr/>
          <p:nvPr/>
        </p:nvSpPr>
        <p:spPr>
          <a:xfrm>
            <a:off x="7334231" y="3186113"/>
            <a:ext cx="1095366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10 min</a:t>
            </a:r>
            <a:endParaRPr lang="en-US" sz="1193" dirty="0"/>
          </a:p>
        </p:txBody>
      </p:sp>
      <p:sp>
        <p:nvSpPr>
          <p:cNvPr id="22" name="Text 15"/>
          <p:cNvSpPr/>
          <p:nvPr/>
        </p:nvSpPr>
        <p:spPr>
          <a:xfrm>
            <a:off x="7334231" y="3430786"/>
            <a:ext cx="1095366" cy="13930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ÉCHANGE</a:t>
            </a:r>
            <a:endParaRPr lang="en-US" sz="784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9777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001000" cy="4114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foie réalise plus de 500 fonctions vitales</a:t>
            </a:r>
            <a:endParaRPr lang="en-US" sz="2436" dirty="0"/>
          </a:p>
        </p:txBody>
      </p:sp>
      <p:sp>
        <p:nvSpPr>
          <p:cNvPr id="4" name="Text 1"/>
          <p:cNvSpPr/>
          <p:nvPr/>
        </p:nvSpPr>
        <p:spPr>
          <a:xfrm>
            <a:off x="0" y="968676"/>
            <a:ext cx="9144000" cy="471488"/>
          </a:xfrm>
          <a:prstGeom prst="rect">
            <a:avLst/>
          </a:prstGeom>
          <a:noFill/>
          <a:ln/>
        </p:spPr>
        <p:txBody>
          <a:bodyPr wrap="square" lIns="680339" tIns="0" rIns="680339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foie est le plus grand organe interne du corps humain (1,2 à 1,5 kg). Il est situé sous la coupole diaphragmatique droite, protégé par les côtes inférieures droites. Ses 4 fonctions principales sont :</a:t>
            </a:r>
            <a:endParaRPr lang="en-US" sz="1090" dirty="0"/>
          </a:p>
        </p:txBody>
      </p:sp>
      <p:sp>
        <p:nvSpPr>
          <p:cNvPr id="5" name="Shape 2"/>
          <p:cNvSpPr/>
          <p:nvPr/>
        </p:nvSpPr>
        <p:spPr>
          <a:xfrm>
            <a:off x="571500" y="1583038"/>
            <a:ext cx="3786188" cy="1807369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Shape 3"/>
          <p:cNvSpPr/>
          <p:nvPr/>
        </p:nvSpPr>
        <p:spPr>
          <a:xfrm>
            <a:off x="571500" y="1583038"/>
            <a:ext cx="3786188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Shape 4"/>
          <p:cNvSpPr/>
          <p:nvPr/>
        </p:nvSpPr>
        <p:spPr>
          <a:xfrm>
            <a:off x="785813" y="1797351"/>
            <a:ext cx="357188" cy="357188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681" y="1890220"/>
            <a:ext cx="171450" cy="171450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285875" y="1862537"/>
            <a:ext cx="1785938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DÉTOXIFICATION</a:t>
            </a:r>
            <a:endParaRPr lang="en-US" sz="1295" dirty="0"/>
          </a:p>
        </p:txBody>
      </p:sp>
      <p:sp>
        <p:nvSpPr>
          <p:cNvPr id="10" name="Text 6"/>
          <p:cNvSpPr/>
          <p:nvPr/>
        </p:nvSpPr>
        <p:spPr>
          <a:xfrm>
            <a:off x="785813" y="2261695"/>
            <a:ext cx="3357563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Il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filtre le sang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et neutralise les toxines, les médicaments, l'alcool et les déchets métaboliques avant qu'ils ne circulent dans le corps.</a:t>
            </a:r>
            <a:endParaRPr lang="en-US" sz="987" dirty="0"/>
          </a:p>
        </p:txBody>
      </p:sp>
      <p:sp>
        <p:nvSpPr>
          <p:cNvPr id="11" name="Shape 7"/>
          <p:cNvSpPr/>
          <p:nvPr/>
        </p:nvSpPr>
        <p:spPr>
          <a:xfrm>
            <a:off x="4786313" y="1583038"/>
            <a:ext cx="3786188" cy="1750219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Shape 8"/>
          <p:cNvSpPr/>
          <p:nvPr/>
        </p:nvSpPr>
        <p:spPr>
          <a:xfrm>
            <a:off x="4786313" y="1583038"/>
            <a:ext cx="3786188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Shape 9"/>
          <p:cNvSpPr/>
          <p:nvPr/>
        </p:nvSpPr>
        <p:spPr>
          <a:xfrm>
            <a:off x="5000625" y="1797351"/>
            <a:ext cx="357188" cy="357188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4925" y="1890220"/>
            <a:ext cx="128588" cy="171450"/>
          </a:xfrm>
          <a:prstGeom prst="rect">
            <a:avLst/>
          </a:prstGeom>
        </p:spPr>
      </p:pic>
      <p:sp>
        <p:nvSpPr>
          <p:cNvPr id="15" name="Text 10"/>
          <p:cNvSpPr/>
          <p:nvPr/>
        </p:nvSpPr>
        <p:spPr>
          <a:xfrm>
            <a:off x="5500688" y="1862537"/>
            <a:ext cx="2309217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PRODUCTION DE BILE</a:t>
            </a:r>
            <a:endParaRPr lang="en-US" sz="1295" dirty="0"/>
          </a:p>
        </p:txBody>
      </p:sp>
      <p:sp>
        <p:nvSpPr>
          <p:cNvPr id="16" name="Text 11"/>
          <p:cNvSpPr/>
          <p:nvPr/>
        </p:nvSpPr>
        <p:spPr>
          <a:xfrm>
            <a:off x="5000625" y="2261695"/>
            <a:ext cx="3357563" cy="6429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Il fabrique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600 à 1000 ml de bile par jour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un liquide indispensable à la digestion et à l'absorption des graisses.</a:t>
            </a:r>
            <a:endParaRPr lang="en-US" sz="987" dirty="0"/>
          </a:p>
        </p:txBody>
      </p:sp>
      <p:sp>
        <p:nvSpPr>
          <p:cNvPr id="17" name="Shape 12"/>
          <p:cNvSpPr/>
          <p:nvPr/>
        </p:nvSpPr>
        <p:spPr>
          <a:xfrm>
            <a:off x="571500" y="3333257"/>
            <a:ext cx="3786188" cy="1807369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Shape 13"/>
          <p:cNvSpPr/>
          <p:nvPr/>
        </p:nvSpPr>
        <p:spPr>
          <a:xfrm>
            <a:off x="571500" y="3333257"/>
            <a:ext cx="3786188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9" name="Shape 14"/>
          <p:cNvSpPr/>
          <p:nvPr/>
        </p:nvSpPr>
        <p:spPr>
          <a:xfrm>
            <a:off x="785813" y="3547570"/>
            <a:ext cx="357188" cy="357188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250" y="3640438"/>
            <a:ext cx="214313" cy="171450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1285875" y="3612756"/>
            <a:ext cx="1534120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MÉTABOLISME</a:t>
            </a:r>
            <a:endParaRPr lang="en-US" sz="1295" dirty="0"/>
          </a:p>
        </p:txBody>
      </p:sp>
      <p:sp>
        <p:nvSpPr>
          <p:cNvPr id="22" name="Text 16"/>
          <p:cNvSpPr/>
          <p:nvPr/>
        </p:nvSpPr>
        <p:spPr>
          <a:xfrm>
            <a:off x="785813" y="4011913"/>
            <a:ext cx="3357563" cy="6429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Il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régule le glucose sanguin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(glycémie), synthétise les protéines plasmatiques et stocke les vitamines liposolubles (A, D, E, K).</a:t>
            </a:r>
            <a:endParaRPr lang="en-US" sz="987" dirty="0"/>
          </a:p>
        </p:txBody>
      </p:sp>
      <p:sp>
        <p:nvSpPr>
          <p:cNvPr id="23" name="Shape 17"/>
          <p:cNvSpPr/>
          <p:nvPr/>
        </p:nvSpPr>
        <p:spPr>
          <a:xfrm>
            <a:off x="4786313" y="3333257"/>
            <a:ext cx="3786188" cy="1807369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4" name="Shape 18"/>
          <p:cNvSpPr/>
          <p:nvPr/>
        </p:nvSpPr>
        <p:spPr>
          <a:xfrm>
            <a:off x="4786313" y="3333257"/>
            <a:ext cx="3786188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5" name="Shape 19"/>
          <p:cNvSpPr/>
          <p:nvPr/>
        </p:nvSpPr>
        <p:spPr>
          <a:xfrm>
            <a:off x="5000625" y="3547570"/>
            <a:ext cx="357188" cy="357188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93494" y="3640438"/>
            <a:ext cx="171450" cy="171450"/>
          </a:xfrm>
          <a:prstGeom prst="rect">
            <a:avLst/>
          </a:prstGeom>
        </p:spPr>
      </p:pic>
      <p:sp>
        <p:nvSpPr>
          <p:cNvPr id="27" name="Text 20"/>
          <p:cNvSpPr/>
          <p:nvPr/>
        </p:nvSpPr>
        <p:spPr>
          <a:xfrm>
            <a:off x="5500688" y="3612756"/>
            <a:ext cx="1075134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IMMUNITÉ</a:t>
            </a:r>
            <a:endParaRPr lang="en-US" sz="1295" dirty="0"/>
          </a:p>
        </p:txBody>
      </p:sp>
      <p:sp>
        <p:nvSpPr>
          <p:cNvPr id="28" name="Text 21"/>
          <p:cNvSpPr/>
          <p:nvPr/>
        </p:nvSpPr>
        <p:spPr>
          <a:xfrm>
            <a:off x="5000625" y="4011913"/>
            <a:ext cx="3357563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Il contient les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cellules de Kupffer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des macrophages hépatiques spécialisés qui détruisent les agents pathogènes dans le sang.</a:t>
            </a:r>
            <a:endParaRPr lang="en-US" sz="987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001000" cy="7543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22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vésicule biliaire concentre et libère la bile au bon moment</a:t>
            </a:r>
            <a:endParaRPr lang="en-US" sz="2226" dirty="0"/>
          </a:p>
        </p:txBody>
      </p:sp>
      <p:sp>
        <p:nvSpPr>
          <p:cNvPr id="4" name="Shape 1"/>
          <p:cNvSpPr/>
          <p:nvPr/>
        </p:nvSpPr>
        <p:spPr>
          <a:xfrm>
            <a:off x="571500" y="1275829"/>
            <a:ext cx="8001000" cy="1135856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275829"/>
            <a:ext cx="57150" cy="1135856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813" y="1672307"/>
            <a:ext cx="342900" cy="3429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343025" y="1490142"/>
            <a:ext cx="7015163" cy="70723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vésicule biliaire est une petite poche (7 à 10 cm) accrochée sous le foie. Elle 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stocke et concentre la bile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produite par le foie (jusqu'à 10 fois sa concentration initiale). Lors d'un repas riche en graisses, elle se contracte et libère la bile dans le duodénum.</a:t>
            </a:r>
            <a:endParaRPr lang="en-US" sz="109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2561704"/>
            <a:ext cx="235744" cy="2286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914400" y="2554560"/>
            <a:ext cx="2250281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RÔLE DE LA BILE</a:t>
            </a:r>
            <a:endParaRPr lang="en-US" sz="1397" dirty="0"/>
          </a:p>
        </p:txBody>
      </p:sp>
      <p:sp>
        <p:nvSpPr>
          <p:cNvPr id="10" name="Text 5"/>
          <p:cNvSpPr/>
          <p:nvPr/>
        </p:nvSpPr>
        <p:spPr>
          <a:xfrm>
            <a:off x="571500" y="2940323"/>
            <a:ext cx="3857625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bile est un liquide vert-jaune composé de sels biliaires, de cholestérol et de bilirubine. Elle émulsifie les graisses alimentaires (comme un détergent naturel), les découpant en microgouttelettes pour permettre leur absorption par l'intestin grêle.</a:t>
            </a:r>
            <a:endParaRPr lang="en-US" sz="987" dirty="0"/>
          </a:p>
        </p:txBody>
      </p:sp>
      <p:sp>
        <p:nvSpPr>
          <p:cNvPr id="11" name="Shape 6"/>
          <p:cNvSpPr/>
          <p:nvPr/>
        </p:nvSpPr>
        <p:spPr>
          <a:xfrm>
            <a:off x="4714875" y="2697435"/>
            <a:ext cx="3857625" cy="156269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3469" y="2892996"/>
            <a:ext cx="157163" cy="157163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5122069" y="2876029"/>
            <a:ext cx="1559123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Sans bile efficace :</a:t>
            </a:r>
            <a:endParaRPr lang="en-US" sz="1090" dirty="0"/>
          </a:p>
        </p:txBody>
      </p:sp>
      <p:sp>
        <p:nvSpPr>
          <p:cNvPr id="14" name="Text 8"/>
          <p:cNvSpPr/>
          <p:nvPr/>
        </p:nvSpPr>
        <p:spPr>
          <a:xfrm>
            <a:off x="5036344" y="3138562"/>
            <a:ext cx="3357563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127000" indent="-127000" algn="l">
              <a:lnSpc>
                <a:spcPts val="1500"/>
              </a:lnSpc>
              <a:buSzPct val="100000"/>
              <a:buChar char="•"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Digestion des graisses difficile</a:t>
            </a:r>
            <a:endParaRPr lang="en-US" sz="885" dirty="0"/>
          </a:p>
        </p:txBody>
      </p:sp>
      <p:sp>
        <p:nvSpPr>
          <p:cNvPr id="15" name="Text 9"/>
          <p:cNvSpPr/>
          <p:nvPr/>
        </p:nvSpPr>
        <p:spPr>
          <a:xfrm>
            <a:off x="5036344" y="3388593"/>
            <a:ext cx="3357563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127000" indent="-127000" algn="l">
              <a:lnSpc>
                <a:spcPts val="1500"/>
              </a:lnSpc>
              <a:buSzPct val="100000"/>
              <a:buChar char="•"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Selles décolorées ou flottantes</a:t>
            </a:r>
            <a:endParaRPr lang="en-US" sz="885" dirty="0"/>
          </a:p>
        </p:txBody>
      </p:sp>
      <p:sp>
        <p:nvSpPr>
          <p:cNvPr id="16" name="Text 10"/>
          <p:cNvSpPr/>
          <p:nvPr/>
        </p:nvSpPr>
        <p:spPr>
          <a:xfrm>
            <a:off x="5036344" y="3638624"/>
            <a:ext cx="3357563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127000" indent="-127000" algn="l">
              <a:lnSpc>
                <a:spcPts val="1500"/>
              </a:lnSpc>
              <a:buSzPct val="100000"/>
              <a:buChar char="•"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Ballonnements post-prandiaux</a:t>
            </a:r>
            <a:endParaRPr lang="en-US" sz="885" dirty="0"/>
          </a:p>
        </p:txBody>
      </p:sp>
      <p:sp>
        <p:nvSpPr>
          <p:cNvPr id="17" name="Text 11"/>
          <p:cNvSpPr/>
          <p:nvPr/>
        </p:nvSpPr>
        <p:spPr>
          <a:xfrm>
            <a:off x="5036344" y="3888656"/>
            <a:ext cx="3357563" cy="192881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127000" indent="-127000" algn="l">
              <a:lnSpc>
                <a:spcPts val="1500"/>
              </a:lnSpc>
              <a:buSzPct val="100000"/>
              <a:buChar char="•"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Fatigue chronique après les repas</a:t>
            </a:r>
            <a:endParaRPr lang="en-US" sz="88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357188"/>
            <a:ext cx="8001000" cy="7543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22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stress chronique surcharge le foie et perturbe la bile</a:t>
            </a:r>
            <a:endParaRPr lang="en-US" sz="2226" dirty="0"/>
          </a:p>
        </p:txBody>
      </p:sp>
      <p:sp>
        <p:nvSpPr>
          <p:cNvPr id="4" name="Shape 1"/>
          <p:cNvSpPr/>
          <p:nvPr/>
        </p:nvSpPr>
        <p:spPr>
          <a:xfrm>
            <a:off x="571500" y="1182960"/>
            <a:ext cx="3857625" cy="3040112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182960"/>
            <a:ext cx="3857625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225" y="1275829"/>
            <a:ext cx="178594" cy="2286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42975" y="1268685"/>
            <a:ext cx="2805708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IMPACT PHYSIOLOGIQUE</a:t>
            </a:r>
            <a:endParaRPr lang="en-US" sz="1397" dirty="0"/>
          </a:p>
        </p:txBody>
      </p:sp>
      <p:sp>
        <p:nvSpPr>
          <p:cNvPr id="8" name="Text 4"/>
          <p:cNvSpPr/>
          <p:nvPr/>
        </p:nvSpPr>
        <p:spPr>
          <a:xfrm>
            <a:off x="657225" y="1597298"/>
            <a:ext cx="3686175" cy="165020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foie est particulièrement sensible au stress chronique. Sous l'effet du 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cortisol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(hormone du stress), le foie augmente sa production de glucose pour alimenter les muscles en mode "fuite".
Cette sur-sollicitation entraîne une 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surcharge métabolique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sur le long terme.</a:t>
            </a:r>
            <a:endParaRPr lang="en-US" sz="1090" dirty="0"/>
          </a:p>
        </p:txBody>
      </p:sp>
      <p:sp>
        <p:nvSpPr>
          <p:cNvPr id="9" name="Shape 5"/>
          <p:cNvSpPr/>
          <p:nvPr/>
        </p:nvSpPr>
        <p:spPr>
          <a:xfrm>
            <a:off x="4714875" y="1182960"/>
            <a:ext cx="3857625" cy="3040112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0" name="Shape 6"/>
          <p:cNvSpPr/>
          <p:nvPr/>
        </p:nvSpPr>
        <p:spPr>
          <a:xfrm>
            <a:off x="4714875" y="1182960"/>
            <a:ext cx="3857625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1275829"/>
            <a:ext cx="235744" cy="228600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5143500" y="1268685"/>
            <a:ext cx="2439591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IMPACT ÉMOTIONNEL</a:t>
            </a:r>
            <a:endParaRPr lang="en-US" sz="1397" dirty="0"/>
          </a:p>
        </p:txBody>
      </p:sp>
      <p:sp>
        <p:nvSpPr>
          <p:cNvPr id="13" name="Text 8"/>
          <p:cNvSpPr/>
          <p:nvPr/>
        </p:nvSpPr>
        <p:spPr>
          <a:xfrm>
            <a:off x="4800600" y="1597298"/>
            <a:ext cx="3686175" cy="165020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nombreuses traditions médicales associent le foie aux émotions de 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frustration, de colère et de ressentiment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
Cliniquement, les patients sous stress chronique présentent souvent des 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troubles hépatobiliaires fonctionnels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: lourdeurs digestives, nausées matinales, migraines.</a:t>
            </a:r>
            <a:endParaRPr lang="en-US" sz="1090" dirty="0"/>
          </a:p>
        </p:txBody>
      </p:sp>
      <p:sp>
        <p:nvSpPr>
          <p:cNvPr id="14" name="Shape 9"/>
          <p:cNvSpPr/>
          <p:nvPr/>
        </p:nvSpPr>
        <p:spPr>
          <a:xfrm>
            <a:off x="0" y="4294510"/>
            <a:ext cx="9144000" cy="84899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Text 10"/>
          <p:cNvSpPr/>
          <p:nvPr/>
        </p:nvSpPr>
        <p:spPr>
          <a:xfrm>
            <a:off x="571500" y="4380235"/>
            <a:ext cx="8143875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kern="0" spc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L'OBJECTIF DU MASSAGE HÉPATIQUE</a:t>
            </a:r>
            <a:endParaRPr lang="en-US" sz="1193" dirty="0"/>
          </a:p>
        </p:txBody>
      </p:sp>
      <p:sp>
        <p:nvSpPr>
          <p:cNvPr id="16" name="Text 11"/>
          <p:cNvSpPr/>
          <p:nvPr/>
        </p:nvSpPr>
        <p:spPr>
          <a:xfrm>
            <a:off x="571500" y="4617765"/>
            <a:ext cx="8143875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Relâcher les tensions mécaniques de la capsule du foie, améliorer la circulation portale et favoriser la sécrétion biliaire.</a:t>
            </a:r>
            <a:endParaRPr lang="en-US" sz="109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001000" cy="7543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22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Repérer le foie et la vésicule biliaire avec vos mains</a:t>
            </a:r>
            <a:endParaRPr lang="en-US" sz="2226" dirty="0"/>
          </a:p>
        </p:txBody>
      </p:sp>
      <p:sp>
        <p:nvSpPr>
          <p:cNvPr id="4" name="Text 1"/>
          <p:cNvSpPr/>
          <p:nvPr/>
        </p:nvSpPr>
        <p:spPr>
          <a:xfrm>
            <a:off x="0" y="1311548"/>
            <a:ext cx="9144000" cy="208955"/>
          </a:xfrm>
          <a:prstGeom prst="rect">
            <a:avLst/>
          </a:prstGeom>
          <a:noFill/>
          <a:ln/>
        </p:spPr>
        <p:txBody>
          <a:bodyPr wrap="none" lIns="680339" tIns="0" rIns="680339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Avant la pratique, il est essentiel de bien localiser la zone hépatobiliaire.</a:t>
            </a:r>
            <a:endParaRPr lang="en-US" sz="1193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1634803"/>
            <a:ext cx="178594" cy="22860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857250" y="1627659"/>
            <a:ext cx="2778919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REPÈRES ANATOMIQUES</a:t>
            </a:r>
            <a:endParaRPr lang="en-US" sz="1397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2049140"/>
            <a:ext cx="142875" cy="14287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21531" y="2013421"/>
            <a:ext cx="4379119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foie occupe tout l'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hypocondre droit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et une partie de l'épigastre.</a:t>
            </a:r>
            <a:endParaRPr lang="en-US" sz="1090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0" y="2596307"/>
            <a:ext cx="142875" cy="142875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821531" y="2560588"/>
            <a:ext cx="4379119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Sa limite supérieure correspond au 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5e espace intercostal droit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(au niveau du mamelon).</a:t>
            </a:r>
            <a:endParaRPr lang="en-US" sz="1090" dirty="0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00" y="3143473"/>
            <a:ext cx="142875" cy="142875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821531" y="3107754"/>
            <a:ext cx="4379119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Sa limite inférieure suit le 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rebord costal droit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(côtes 8 à 12).</a:t>
            </a:r>
            <a:endParaRPr lang="en-US" sz="1090" dirty="0"/>
          </a:p>
        </p:txBody>
      </p:sp>
      <p:pic>
        <p:nvPicPr>
          <p:cNvPr id="13" name="Image 5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3690640"/>
            <a:ext cx="142875" cy="142875"/>
          </a:xfrm>
          <a:prstGeom prst="rect">
            <a:avLst/>
          </a:prstGeom>
        </p:spPr>
      </p:pic>
      <p:sp>
        <p:nvSpPr>
          <p:cNvPr id="14" name="Text 6"/>
          <p:cNvSpPr/>
          <p:nvPr/>
        </p:nvSpPr>
        <p:spPr>
          <a:xfrm>
            <a:off x="821531" y="3654921"/>
            <a:ext cx="4379119" cy="66001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vésicule biliaire se projette au 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point de Murphy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: intersection du rebord costal droit et de la ligne médio-claviculaire droite.</a:t>
            </a:r>
            <a:endParaRPr lang="en-US" sz="1090" dirty="0"/>
          </a:p>
        </p:txBody>
      </p:sp>
      <p:pic>
        <p:nvPicPr>
          <p:cNvPr id="15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00" y="4457812"/>
            <a:ext cx="142875" cy="142875"/>
          </a:xfrm>
          <a:prstGeom prst="rect">
            <a:avLst/>
          </a:prstGeom>
        </p:spPr>
      </p:pic>
      <p:sp>
        <p:nvSpPr>
          <p:cNvPr id="16" name="Text 7"/>
          <p:cNvSpPr/>
          <p:nvPr/>
        </p:nvSpPr>
        <p:spPr>
          <a:xfrm>
            <a:off x="821531" y="4422093"/>
            <a:ext cx="4379119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</a:t>
            </a: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lobe gauche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du foie déborde légèrement sur l'épigastre (zone sous le sternum).</a:t>
            </a:r>
            <a:endParaRPr lang="en-US" sz="1090" dirty="0"/>
          </a:p>
        </p:txBody>
      </p:sp>
      <p:sp>
        <p:nvSpPr>
          <p:cNvPr id="17" name="Shape 8"/>
          <p:cNvSpPr/>
          <p:nvPr/>
        </p:nvSpPr>
        <p:spPr>
          <a:xfrm>
            <a:off x="5486400" y="1627659"/>
            <a:ext cx="3086100" cy="3515841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Shape 9"/>
          <p:cNvSpPr/>
          <p:nvPr/>
        </p:nvSpPr>
        <p:spPr>
          <a:xfrm>
            <a:off x="5486400" y="1627659"/>
            <a:ext cx="3086100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9" name="Image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72150" y="2041996"/>
            <a:ext cx="228600" cy="228600"/>
          </a:xfrm>
          <a:prstGeom prst="rect">
            <a:avLst/>
          </a:prstGeom>
        </p:spPr>
      </p:pic>
      <p:sp>
        <p:nvSpPr>
          <p:cNvPr id="20" name="Text 10"/>
          <p:cNvSpPr/>
          <p:nvPr/>
        </p:nvSpPr>
        <p:spPr>
          <a:xfrm>
            <a:off x="6107906" y="1913409"/>
            <a:ext cx="2178844" cy="4857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Exercice de repérage</a:t>
            </a:r>
            <a:endParaRPr lang="en-US" sz="1397" dirty="0"/>
          </a:p>
        </p:txBody>
      </p:sp>
      <p:sp>
        <p:nvSpPr>
          <p:cNvPr id="21" name="Text 11"/>
          <p:cNvSpPr/>
          <p:nvPr/>
        </p:nvSpPr>
        <p:spPr>
          <a:xfrm>
            <a:off x="5772150" y="2542059"/>
            <a:ext cx="2514600" cy="20574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19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Placer la main droite à plat sous le rebord costal droit, les doigts pointant vers l'épaule gauche.
 C'est la position de départ pour toutes les manœuvres hépatiques.</a:t>
            </a:r>
            <a:endParaRPr lang="en-US" sz="1193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357188"/>
            <a:ext cx="8001000" cy="7543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22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Toujours commencer par la respiration et l'échauffement global</a:t>
            </a:r>
            <a:endParaRPr lang="en-US" sz="2226" dirty="0"/>
          </a:p>
        </p:txBody>
      </p:sp>
      <p:sp>
        <p:nvSpPr>
          <p:cNvPr id="4" name="Text 1"/>
          <p:cNvSpPr/>
          <p:nvPr/>
        </p:nvSpPr>
        <p:spPr>
          <a:xfrm>
            <a:off x="0" y="1182960"/>
            <a:ext cx="9144000" cy="471488"/>
          </a:xfrm>
          <a:prstGeom prst="rect">
            <a:avLst/>
          </a:prstGeom>
          <a:noFill/>
          <a:ln/>
        </p:spPr>
        <p:txBody>
          <a:bodyPr wrap="square" lIns="340233" tIns="0" rIns="340233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Avant d'aborder le massage spécifique du foie, nous reprenons systématiquement les techniques de l'Atelier 1 pour préparer les tissus et induire la relaxation parasympathique.</a:t>
            </a:r>
            <a:endParaRPr lang="en-US" sz="1090" dirty="0"/>
          </a:p>
        </p:txBody>
      </p:sp>
      <p:sp>
        <p:nvSpPr>
          <p:cNvPr id="5" name="Text 2"/>
          <p:cNvSpPr/>
          <p:nvPr/>
        </p:nvSpPr>
        <p:spPr>
          <a:xfrm>
            <a:off x="285750" y="1797323"/>
            <a:ext cx="4636294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SÉQUENCE DE PRÉPARATION (10 MIN)</a:t>
            </a:r>
            <a:endParaRPr lang="en-US" sz="1397" dirty="0"/>
          </a:p>
        </p:txBody>
      </p:sp>
      <p:sp>
        <p:nvSpPr>
          <p:cNvPr id="6" name="Shape 3"/>
          <p:cNvSpPr/>
          <p:nvPr/>
        </p:nvSpPr>
        <p:spPr>
          <a:xfrm>
            <a:off x="285750" y="2125935"/>
            <a:ext cx="4636294" cy="751154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Shape 4"/>
          <p:cNvSpPr/>
          <p:nvPr/>
        </p:nvSpPr>
        <p:spPr>
          <a:xfrm>
            <a:off x="285750" y="2125935"/>
            <a:ext cx="42863" cy="751154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8" name="Shape 5"/>
          <p:cNvSpPr/>
          <p:nvPr/>
        </p:nvSpPr>
        <p:spPr>
          <a:xfrm>
            <a:off x="371475" y="2211660"/>
            <a:ext cx="285750" cy="2857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053" y="2283098"/>
            <a:ext cx="178594" cy="142875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742950" y="2211660"/>
            <a:ext cx="4093369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1. Installation</a:t>
            </a:r>
            <a:endParaRPr lang="en-US" sz="1090" dirty="0"/>
          </a:p>
        </p:txBody>
      </p:sp>
      <p:sp>
        <p:nvSpPr>
          <p:cNvPr id="11" name="Text 7"/>
          <p:cNvSpPr/>
          <p:nvPr/>
        </p:nvSpPr>
        <p:spPr>
          <a:xfrm>
            <a:off x="742950" y="2431331"/>
            <a:ext cx="4093369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 décubitus dorsal, genoux fléchis, coussins sous la tête et les genoux.</a:t>
            </a:r>
            <a:endParaRPr lang="en-US" sz="885" dirty="0"/>
          </a:p>
        </p:txBody>
      </p:sp>
      <p:sp>
        <p:nvSpPr>
          <p:cNvPr id="12" name="Shape 8"/>
          <p:cNvSpPr/>
          <p:nvPr/>
        </p:nvSpPr>
        <p:spPr>
          <a:xfrm>
            <a:off x="285750" y="2962815"/>
            <a:ext cx="4636294" cy="571137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Shape 9"/>
          <p:cNvSpPr/>
          <p:nvPr/>
        </p:nvSpPr>
        <p:spPr>
          <a:xfrm>
            <a:off x="285750" y="2962815"/>
            <a:ext cx="42863" cy="571137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4" name="Shape 10"/>
          <p:cNvSpPr/>
          <p:nvPr/>
        </p:nvSpPr>
        <p:spPr>
          <a:xfrm>
            <a:off x="371475" y="3048540"/>
            <a:ext cx="285750" cy="2857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053" y="3119977"/>
            <a:ext cx="178594" cy="142875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742950" y="3048540"/>
            <a:ext cx="3943350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2. Respiration diaphragmatique</a:t>
            </a:r>
            <a:endParaRPr lang="en-US" sz="1090" dirty="0"/>
          </a:p>
        </p:txBody>
      </p:sp>
      <p:sp>
        <p:nvSpPr>
          <p:cNvPr id="17" name="Text 12"/>
          <p:cNvSpPr/>
          <p:nvPr/>
        </p:nvSpPr>
        <p:spPr>
          <a:xfrm>
            <a:off x="742950" y="3268210"/>
            <a:ext cx="3943350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10 cycles conscients (4s inspiration / 2s pause / 6s expiration).</a:t>
            </a:r>
            <a:endParaRPr lang="en-US" sz="885" dirty="0"/>
          </a:p>
        </p:txBody>
      </p:sp>
      <p:sp>
        <p:nvSpPr>
          <p:cNvPr id="18" name="Shape 13"/>
          <p:cNvSpPr/>
          <p:nvPr/>
        </p:nvSpPr>
        <p:spPr>
          <a:xfrm>
            <a:off x="285750" y="3619677"/>
            <a:ext cx="4636294" cy="751154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9" name="Shape 14"/>
          <p:cNvSpPr/>
          <p:nvPr/>
        </p:nvSpPr>
        <p:spPr>
          <a:xfrm>
            <a:off x="285750" y="3619677"/>
            <a:ext cx="42863" cy="751154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0" name="Shape 15"/>
          <p:cNvSpPr/>
          <p:nvPr/>
        </p:nvSpPr>
        <p:spPr>
          <a:xfrm>
            <a:off x="371475" y="3705402"/>
            <a:ext cx="285750" cy="2857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5053" y="3776839"/>
            <a:ext cx="178594" cy="142875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742950" y="3705402"/>
            <a:ext cx="4093369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3. Effleurage global</a:t>
            </a:r>
            <a:endParaRPr lang="en-US" sz="1090" dirty="0"/>
          </a:p>
        </p:txBody>
      </p:sp>
      <p:sp>
        <p:nvSpPr>
          <p:cNvPr id="23" name="Text 17"/>
          <p:cNvSpPr/>
          <p:nvPr/>
        </p:nvSpPr>
        <p:spPr>
          <a:xfrm>
            <a:off x="742950" y="3925072"/>
            <a:ext cx="4093369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à 5 minutes de cercles lents dans le sens des aiguilles d'une montre.</a:t>
            </a:r>
            <a:endParaRPr lang="en-US" sz="885" dirty="0"/>
          </a:p>
        </p:txBody>
      </p:sp>
      <p:sp>
        <p:nvSpPr>
          <p:cNvPr id="24" name="Shape 18"/>
          <p:cNvSpPr/>
          <p:nvPr/>
        </p:nvSpPr>
        <p:spPr>
          <a:xfrm>
            <a:off x="5064919" y="1797323"/>
            <a:ext cx="3793331" cy="2423127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5" name="Shape 19"/>
          <p:cNvSpPr/>
          <p:nvPr/>
        </p:nvSpPr>
        <p:spPr>
          <a:xfrm>
            <a:off x="5064919" y="1797323"/>
            <a:ext cx="3793331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07794" y="2083073"/>
            <a:ext cx="150019" cy="200025"/>
          </a:xfrm>
          <a:prstGeom prst="rect">
            <a:avLst/>
          </a:prstGeom>
        </p:spPr>
      </p:pic>
      <p:sp>
        <p:nvSpPr>
          <p:cNvPr id="27" name="Text 20"/>
          <p:cNvSpPr/>
          <p:nvPr/>
        </p:nvSpPr>
        <p:spPr>
          <a:xfrm>
            <a:off x="5443538" y="1940198"/>
            <a:ext cx="3271838" cy="4857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Pourquoi est-ce indispensable ?</a:t>
            </a:r>
            <a:endParaRPr lang="en-US" sz="1397" dirty="0"/>
          </a:p>
        </p:txBody>
      </p:sp>
      <p:sp>
        <p:nvSpPr>
          <p:cNvPr id="28" name="Text 21"/>
          <p:cNvSpPr/>
          <p:nvPr/>
        </p:nvSpPr>
        <p:spPr>
          <a:xfrm>
            <a:off x="5207794" y="2511698"/>
            <a:ext cx="3507581" cy="15087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Un abdomen détendu et réchauffé répond beaucoup mieux aux manœuvres profondes. 
La relaxation parasympathique préalable réduit la sensibilité des tissus hépatiques, souvent tendus chez les patients stressés.</a:t>
            </a:r>
            <a:endParaRPr lang="en-US" sz="109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550694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5725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Technique 1 — Le pompage hépatique synchronisé à la respiration</a:t>
            </a:r>
            <a:endParaRPr lang="en-US" sz="2016" dirty="0"/>
          </a:p>
        </p:txBody>
      </p:sp>
      <p:sp>
        <p:nvSpPr>
          <p:cNvPr id="4" name="Text 1"/>
          <p:cNvSpPr/>
          <p:nvPr/>
        </p:nvSpPr>
        <p:spPr>
          <a:xfrm>
            <a:off x="571500" y="1243013"/>
            <a:ext cx="4514850" cy="70723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Cette technique exploite le mouvement naturel du diaphragme pour créer une mobilisation douce du parenchyme hépatique.</a:t>
            </a:r>
            <a:endParaRPr lang="en-US" sz="1090" dirty="0"/>
          </a:p>
        </p:txBody>
      </p:sp>
      <p:sp>
        <p:nvSpPr>
          <p:cNvPr id="5" name="Text 2"/>
          <p:cNvSpPr/>
          <p:nvPr/>
        </p:nvSpPr>
        <p:spPr>
          <a:xfrm>
            <a:off x="571500" y="2057400"/>
            <a:ext cx="4514850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PROTOCOLE PAS À PAS</a:t>
            </a:r>
            <a:endParaRPr lang="en-US" sz="1397" dirty="0"/>
          </a:p>
        </p:txBody>
      </p:sp>
      <p:sp>
        <p:nvSpPr>
          <p:cNvPr id="6" name="Shape 3"/>
          <p:cNvSpPr/>
          <p:nvPr/>
        </p:nvSpPr>
        <p:spPr>
          <a:xfrm>
            <a:off x="571500" y="2443163"/>
            <a:ext cx="285750" cy="2857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571500" y="2443163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987" dirty="0"/>
          </a:p>
        </p:txBody>
      </p:sp>
      <p:sp>
        <p:nvSpPr>
          <p:cNvPr id="8" name="Text 5"/>
          <p:cNvSpPr/>
          <p:nvPr/>
        </p:nvSpPr>
        <p:spPr>
          <a:xfrm>
            <a:off x="1000125" y="2443163"/>
            <a:ext cx="4086225" cy="435769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Placer les pulpes des doigts sous le rebord costal droit, inclinés vers le haut.</a:t>
            </a:r>
            <a:endParaRPr lang="en-US" sz="987" dirty="0"/>
          </a:p>
        </p:txBody>
      </p:sp>
      <p:sp>
        <p:nvSpPr>
          <p:cNvPr id="9" name="Shape 6"/>
          <p:cNvSpPr/>
          <p:nvPr/>
        </p:nvSpPr>
        <p:spPr>
          <a:xfrm>
            <a:off x="571500" y="2986088"/>
            <a:ext cx="285750" cy="2857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0" name="Text 7"/>
          <p:cNvSpPr/>
          <p:nvPr/>
        </p:nvSpPr>
        <p:spPr>
          <a:xfrm>
            <a:off x="571500" y="2986088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987" dirty="0"/>
          </a:p>
        </p:txBody>
      </p:sp>
      <p:sp>
        <p:nvSpPr>
          <p:cNvPr id="11" name="Text 8"/>
          <p:cNvSpPr/>
          <p:nvPr/>
        </p:nvSpPr>
        <p:spPr>
          <a:xfrm>
            <a:off x="1000125" y="2986088"/>
            <a:ext cx="4086225" cy="435769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À l'expiration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les doigts s'enfoncent doucement sous les côtes.</a:t>
            </a:r>
            <a:endParaRPr lang="en-US" sz="987" dirty="0"/>
          </a:p>
        </p:txBody>
      </p:sp>
      <p:sp>
        <p:nvSpPr>
          <p:cNvPr id="12" name="Shape 9"/>
          <p:cNvSpPr/>
          <p:nvPr/>
        </p:nvSpPr>
        <p:spPr>
          <a:xfrm>
            <a:off x="571500" y="3529013"/>
            <a:ext cx="285750" cy="2857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Text 10"/>
          <p:cNvSpPr/>
          <p:nvPr/>
        </p:nvSpPr>
        <p:spPr>
          <a:xfrm>
            <a:off x="571500" y="3529013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987" dirty="0"/>
          </a:p>
        </p:txBody>
      </p:sp>
      <p:sp>
        <p:nvSpPr>
          <p:cNvPr id="14" name="Text 11"/>
          <p:cNvSpPr/>
          <p:nvPr/>
        </p:nvSpPr>
        <p:spPr>
          <a:xfrm>
            <a:off x="1000125" y="3529013"/>
            <a:ext cx="4086225" cy="435769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À l'inspiration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le foie descend. Les doigts résistent légèrement à cette descente.</a:t>
            </a:r>
            <a:endParaRPr lang="en-US" sz="987" dirty="0"/>
          </a:p>
        </p:txBody>
      </p:sp>
      <p:sp>
        <p:nvSpPr>
          <p:cNvPr id="15" name="Shape 12"/>
          <p:cNvSpPr/>
          <p:nvPr/>
        </p:nvSpPr>
        <p:spPr>
          <a:xfrm>
            <a:off x="571500" y="4071938"/>
            <a:ext cx="285750" cy="2857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6" name="Text 13"/>
          <p:cNvSpPr/>
          <p:nvPr/>
        </p:nvSpPr>
        <p:spPr>
          <a:xfrm>
            <a:off x="571500" y="4071938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</a:t>
            </a:r>
            <a:endParaRPr lang="en-US" sz="987" dirty="0"/>
          </a:p>
        </p:txBody>
      </p:sp>
      <p:sp>
        <p:nvSpPr>
          <p:cNvPr id="17" name="Text 14"/>
          <p:cNvSpPr/>
          <p:nvPr/>
        </p:nvSpPr>
        <p:spPr>
          <a:xfrm>
            <a:off x="1000125" y="4071938"/>
            <a:ext cx="4086225" cy="435769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Maintenir la résistance douce pendant toute l'inspiration.</a:t>
            </a:r>
            <a:endParaRPr lang="en-US" sz="987" dirty="0"/>
          </a:p>
        </p:txBody>
      </p:sp>
      <p:sp>
        <p:nvSpPr>
          <p:cNvPr id="18" name="Shape 15"/>
          <p:cNvSpPr/>
          <p:nvPr/>
        </p:nvSpPr>
        <p:spPr>
          <a:xfrm>
            <a:off x="571500" y="4614863"/>
            <a:ext cx="285750" cy="2857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9" name="Text 16"/>
          <p:cNvSpPr/>
          <p:nvPr/>
        </p:nvSpPr>
        <p:spPr>
          <a:xfrm>
            <a:off x="571500" y="4614863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</a:t>
            </a:r>
            <a:endParaRPr lang="en-US" sz="987" dirty="0"/>
          </a:p>
        </p:txBody>
      </p:sp>
      <p:sp>
        <p:nvSpPr>
          <p:cNvPr id="20" name="Text 17"/>
          <p:cNvSpPr/>
          <p:nvPr/>
        </p:nvSpPr>
        <p:spPr>
          <a:xfrm>
            <a:off x="1000125" y="4614863"/>
            <a:ext cx="4086225" cy="435769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À l'expiration suivante, enfoncer un peu plus profondément.</a:t>
            </a:r>
            <a:endParaRPr lang="en-US" sz="987" dirty="0"/>
          </a:p>
        </p:txBody>
      </p:sp>
      <p:sp>
        <p:nvSpPr>
          <p:cNvPr id="21" name="Shape 18"/>
          <p:cNvSpPr/>
          <p:nvPr/>
        </p:nvSpPr>
        <p:spPr>
          <a:xfrm>
            <a:off x="571500" y="5157788"/>
            <a:ext cx="285750" cy="2857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2" name="Text 19"/>
          <p:cNvSpPr/>
          <p:nvPr/>
        </p:nvSpPr>
        <p:spPr>
          <a:xfrm>
            <a:off x="571500" y="5157788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</a:t>
            </a:r>
            <a:endParaRPr lang="en-US" sz="987" dirty="0"/>
          </a:p>
        </p:txBody>
      </p:sp>
      <p:sp>
        <p:nvSpPr>
          <p:cNvPr id="23" name="Text 20"/>
          <p:cNvSpPr/>
          <p:nvPr/>
        </p:nvSpPr>
        <p:spPr>
          <a:xfrm>
            <a:off x="1000125" y="5206008"/>
            <a:ext cx="2889647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Répéter sur 5 à 10 cycles respiratoires.</a:t>
            </a:r>
            <a:endParaRPr lang="en-US" sz="987" dirty="0"/>
          </a:p>
        </p:txBody>
      </p:sp>
      <p:sp>
        <p:nvSpPr>
          <p:cNvPr id="24" name="Shape 21"/>
          <p:cNvSpPr/>
          <p:nvPr/>
        </p:nvSpPr>
        <p:spPr>
          <a:xfrm>
            <a:off x="5372100" y="1385888"/>
            <a:ext cx="3200400" cy="2480667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5" name="Shape 22"/>
          <p:cNvSpPr/>
          <p:nvPr/>
        </p:nvSpPr>
        <p:spPr>
          <a:xfrm>
            <a:off x="5372100" y="1385888"/>
            <a:ext cx="3200400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7850" y="1676102"/>
            <a:ext cx="225028" cy="200025"/>
          </a:xfrm>
          <a:prstGeom prst="rect">
            <a:avLst/>
          </a:prstGeom>
        </p:spPr>
      </p:pic>
      <p:sp>
        <p:nvSpPr>
          <p:cNvPr id="27" name="Text 23"/>
          <p:cNvSpPr/>
          <p:nvPr/>
        </p:nvSpPr>
        <p:spPr>
          <a:xfrm>
            <a:off x="5990034" y="1671638"/>
            <a:ext cx="1793081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Sensation attendue</a:t>
            </a:r>
            <a:endParaRPr lang="en-US" sz="1193" dirty="0"/>
          </a:p>
        </p:txBody>
      </p:sp>
      <p:sp>
        <p:nvSpPr>
          <p:cNvPr id="28" name="Text 24"/>
          <p:cNvSpPr/>
          <p:nvPr/>
        </p:nvSpPr>
        <p:spPr>
          <a:xfrm>
            <a:off x="5657850" y="2023467"/>
            <a:ext cx="2628900" cy="15001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Vous devez ressentir une légère pression sous les côtes, qui ne doit jamais être douloureuse.
 Une sensation de chaleur ou de libération est fréquente après quelques cycles.</a:t>
            </a:r>
            <a:endParaRPr lang="en-US" sz="987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5725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Technique 2 — Étirer la capsule hépatique pour libérer les tensions</a:t>
            </a:r>
            <a:endParaRPr lang="en-US" sz="2016" dirty="0"/>
          </a:p>
        </p:txBody>
      </p:sp>
      <p:sp>
        <p:nvSpPr>
          <p:cNvPr id="4" name="Text 1"/>
          <p:cNvSpPr/>
          <p:nvPr/>
        </p:nvSpPr>
        <p:spPr>
          <a:xfrm>
            <a:off x="571500" y="1243013"/>
            <a:ext cx="4114800" cy="70723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L'étirement de la capsule améliore la circulation intra-hépatique et réduit la sensation de "lourdeur" sous les côtes droites.</a:t>
            </a:r>
            <a:endParaRPr lang="en-US" sz="1090" dirty="0"/>
          </a:p>
        </p:txBody>
      </p:sp>
      <p:sp>
        <p:nvSpPr>
          <p:cNvPr id="5" name="Shape 2"/>
          <p:cNvSpPr/>
          <p:nvPr/>
        </p:nvSpPr>
        <p:spPr>
          <a:xfrm>
            <a:off x="571500" y="2057400"/>
            <a:ext cx="285750" cy="2857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571500" y="2057400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987" dirty="0"/>
          </a:p>
        </p:txBody>
      </p:sp>
      <p:sp>
        <p:nvSpPr>
          <p:cNvPr id="7" name="Text 4"/>
          <p:cNvSpPr/>
          <p:nvPr/>
        </p:nvSpPr>
        <p:spPr>
          <a:xfrm>
            <a:off x="1000125" y="2057400"/>
            <a:ext cx="3686175" cy="435769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talon de la main gauche se place sur les côtes inférieures droites (en appui doux).</a:t>
            </a:r>
            <a:endParaRPr lang="en-US" sz="987" dirty="0"/>
          </a:p>
        </p:txBody>
      </p:sp>
      <p:sp>
        <p:nvSpPr>
          <p:cNvPr id="8" name="Shape 5"/>
          <p:cNvSpPr/>
          <p:nvPr/>
        </p:nvSpPr>
        <p:spPr>
          <a:xfrm>
            <a:off x="571500" y="2636044"/>
            <a:ext cx="285750" cy="2857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571500" y="2636044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987" dirty="0"/>
          </a:p>
        </p:txBody>
      </p:sp>
      <p:sp>
        <p:nvSpPr>
          <p:cNvPr id="10" name="Text 7"/>
          <p:cNvSpPr/>
          <p:nvPr/>
        </p:nvSpPr>
        <p:spPr>
          <a:xfrm>
            <a:off x="1000125" y="2636044"/>
            <a:ext cx="3686175" cy="435769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main droite se place à plat sous le rebord costal droit, doigts pointant vers l'ombilic.</a:t>
            </a:r>
            <a:endParaRPr lang="en-US" sz="987" dirty="0"/>
          </a:p>
        </p:txBody>
      </p:sp>
      <p:sp>
        <p:nvSpPr>
          <p:cNvPr id="11" name="Shape 8"/>
          <p:cNvSpPr/>
          <p:nvPr/>
        </p:nvSpPr>
        <p:spPr>
          <a:xfrm>
            <a:off x="571500" y="3214688"/>
            <a:ext cx="285750" cy="2857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9"/>
          <p:cNvSpPr/>
          <p:nvPr/>
        </p:nvSpPr>
        <p:spPr>
          <a:xfrm>
            <a:off x="571500" y="3214688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987" dirty="0"/>
          </a:p>
        </p:txBody>
      </p:sp>
      <p:sp>
        <p:nvSpPr>
          <p:cNvPr id="13" name="Text 10"/>
          <p:cNvSpPr/>
          <p:nvPr/>
        </p:nvSpPr>
        <p:spPr>
          <a:xfrm>
            <a:off x="1000125" y="3214688"/>
            <a:ext cx="3686175" cy="435769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À l'expiration : la main droite effectue un lissage profond et lent en direction de l'ombilic.</a:t>
            </a:r>
            <a:endParaRPr lang="en-US" sz="987" dirty="0"/>
          </a:p>
        </p:txBody>
      </p:sp>
      <p:sp>
        <p:nvSpPr>
          <p:cNvPr id="14" name="Shape 11"/>
          <p:cNvSpPr/>
          <p:nvPr/>
        </p:nvSpPr>
        <p:spPr>
          <a:xfrm>
            <a:off x="571500" y="3793331"/>
            <a:ext cx="285750" cy="2857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Text 12"/>
          <p:cNvSpPr/>
          <p:nvPr/>
        </p:nvSpPr>
        <p:spPr>
          <a:xfrm>
            <a:off x="571500" y="3793331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</a:t>
            </a:r>
            <a:endParaRPr lang="en-US" sz="987" dirty="0"/>
          </a:p>
        </p:txBody>
      </p:sp>
      <p:sp>
        <p:nvSpPr>
          <p:cNvPr id="16" name="Text 13"/>
          <p:cNvSpPr/>
          <p:nvPr/>
        </p:nvSpPr>
        <p:spPr>
          <a:xfrm>
            <a:off x="1000125" y="3793331"/>
            <a:ext cx="3686175" cy="435769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À l'inspiration, les mains reviennent à leur position initiale.</a:t>
            </a:r>
            <a:endParaRPr lang="en-US" sz="987" dirty="0"/>
          </a:p>
        </p:txBody>
      </p:sp>
      <p:sp>
        <p:nvSpPr>
          <p:cNvPr id="17" name="Shape 14"/>
          <p:cNvSpPr/>
          <p:nvPr/>
        </p:nvSpPr>
        <p:spPr>
          <a:xfrm>
            <a:off x="571500" y="4371975"/>
            <a:ext cx="285750" cy="2857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Text 15"/>
          <p:cNvSpPr/>
          <p:nvPr/>
        </p:nvSpPr>
        <p:spPr>
          <a:xfrm>
            <a:off x="571500" y="4371975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</a:t>
            </a:r>
            <a:endParaRPr lang="en-US" sz="987" dirty="0"/>
          </a:p>
        </p:txBody>
      </p:sp>
      <p:sp>
        <p:nvSpPr>
          <p:cNvPr id="19" name="Text 16"/>
          <p:cNvSpPr/>
          <p:nvPr/>
        </p:nvSpPr>
        <p:spPr>
          <a:xfrm>
            <a:off x="1000125" y="4371975"/>
            <a:ext cx="3686175" cy="435769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Répéter 5 à 8 fois, en augmentant progressivement la profondeur.</a:t>
            </a:r>
            <a:endParaRPr lang="en-US" sz="987" dirty="0"/>
          </a:p>
        </p:txBody>
      </p:sp>
      <p:sp>
        <p:nvSpPr>
          <p:cNvPr id="20" name="Shape 17"/>
          <p:cNvSpPr/>
          <p:nvPr/>
        </p:nvSpPr>
        <p:spPr>
          <a:xfrm>
            <a:off x="5257800" y="1243013"/>
            <a:ext cx="3314700" cy="1873448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1" name="Shape 18"/>
          <p:cNvSpPr/>
          <p:nvPr/>
        </p:nvSpPr>
        <p:spPr>
          <a:xfrm>
            <a:off x="5257800" y="1243013"/>
            <a:ext cx="3314700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2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2113" y="1461790"/>
            <a:ext cx="200025" cy="200025"/>
          </a:xfrm>
          <a:prstGeom prst="rect">
            <a:avLst/>
          </a:prstGeom>
        </p:spPr>
      </p:pic>
      <p:sp>
        <p:nvSpPr>
          <p:cNvPr id="23" name="Text 19"/>
          <p:cNvSpPr/>
          <p:nvPr/>
        </p:nvSpPr>
        <p:spPr>
          <a:xfrm>
            <a:off x="5779294" y="1457325"/>
            <a:ext cx="1964531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capsule de Glisson</a:t>
            </a:r>
            <a:endParaRPr lang="en-US" sz="1193" dirty="0"/>
          </a:p>
        </p:txBody>
      </p:sp>
      <p:sp>
        <p:nvSpPr>
          <p:cNvPr id="24" name="Text 20"/>
          <p:cNvSpPr/>
          <p:nvPr/>
        </p:nvSpPr>
        <p:spPr>
          <a:xfrm>
            <a:off x="5472113" y="1773436"/>
            <a:ext cx="2886075" cy="10715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C'est l'enveloppe fibreuse qui recouvre le foie. Elle peut accumuler des tensions mécaniques, notamment chez les personnes sédentaires ou sous stress chronique.</a:t>
            </a:r>
            <a:endParaRPr lang="en-US" sz="987" dirty="0"/>
          </a:p>
        </p:txBody>
      </p:sp>
      <p:sp>
        <p:nvSpPr>
          <p:cNvPr id="25" name="Shape 21"/>
          <p:cNvSpPr/>
          <p:nvPr/>
        </p:nvSpPr>
        <p:spPr>
          <a:xfrm>
            <a:off x="5257800" y="3273623"/>
            <a:ext cx="3314700" cy="1601986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2113" y="3492401"/>
            <a:ext cx="175022" cy="200025"/>
          </a:xfrm>
          <a:prstGeom prst="rect">
            <a:avLst/>
          </a:prstGeom>
        </p:spPr>
      </p:pic>
      <p:sp>
        <p:nvSpPr>
          <p:cNvPr id="27" name="Text 22"/>
          <p:cNvSpPr/>
          <p:nvPr/>
        </p:nvSpPr>
        <p:spPr>
          <a:xfrm>
            <a:off x="5754291" y="3487936"/>
            <a:ext cx="2102048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Variante : Lobe gauche</a:t>
            </a:r>
            <a:endParaRPr lang="en-US" sz="1193" dirty="0"/>
          </a:p>
        </p:txBody>
      </p:sp>
      <p:sp>
        <p:nvSpPr>
          <p:cNvPr id="28" name="Text 23"/>
          <p:cNvSpPr/>
          <p:nvPr/>
        </p:nvSpPr>
        <p:spPr>
          <a:xfrm>
            <a:off x="5472113" y="3804047"/>
            <a:ext cx="2886075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même lissage peut être effectué depuis l'appendice xiphoïde (sous le sternum) vers la fosse iliaque droite pour drainer le lobe gauche du foie.</a:t>
            </a:r>
            <a:endParaRPr lang="en-US" sz="987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1742</Words>
  <Application>Microsoft Macintosh PowerPoint</Application>
  <PresentationFormat>Affichage à l'écran (16:9)</PresentationFormat>
  <Paragraphs>194</Paragraphs>
  <Slides>15</Slides>
  <Notes>15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8" baseType="lpstr">
      <vt:lpstr>Arial</vt:lpstr>
      <vt:lpstr>Montserrat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Thierry Blain</cp:lastModifiedBy>
  <cp:revision>2</cp:revision>
  <dcterms:created xsi:type="dcterms:W3CDTF">2026-04-03T10:55:53Z</dcterms:created>
  <dcterms:modified xsi:type="dcterms:W3CDTF">2026-04-03T10:58:36Z</dcterms:modified>
</cp:coreProperties>
</file>