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9" d="100"/>
          <a:sy n="159" d="100"/>
        </p:scale>
        <p:origin x="1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766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7.png"/><Relationship Id="rId3" Type="http://schemas.openxmlformats.org/officeDocument/2006/relationships/image" Target="../media/image10.jpeg"/><Relationship Id="rId7" Type="http://schemas.openxmlformats.org/officeDocument/2006/relationships/image" Target="../media/image62.pn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29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10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jpe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10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0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0.jpe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0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0287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73692"/>
            <a:ext cx="38862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2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PROGRAMME DE FORMATION</a:t>
            </a:r>
            <a:endParaRPr lang="en-US" sz="1193" dirty="0"/>
          </a:p>
        </p:txBody>
      </p:sp>
      <p:sp>
        <p:nvSpPr>
          <p:cNvPr id="4" name="Text 1"/>
          <p:cNvSpPr/>
          <p:nvPr/>
        </p:nvSpPr>
        <p:spPr>
          <a:xfrm>
            <a:off x="571500" y="825522"/>
            <a:ext cx="3886200" cy="15087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4000"/>
              </a:lnSpc>
              <a:buNone/>
            </a:pPr>
            <a:r>
              <a:rPr lang="en-US" sz="3294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Atelier 4 — L'Intestin Grêle et le Côlon</a:t>
            </a:r>
            <a:endParaRPr lang="en-US" sz="3294" dirty="0"/>
          </a:p>
        </p:txBody>
      </p:sp>
      <p:sp>
        <p:nvSpPr>
          <p:cNvPr id="5" name="Text 2"/>
          <p:cNvSpPr/>
          <p:nvPr/>
        </p:nvSpPr>
        <p:spPr>
          <a:xfrm>
            <a:off x="571500" y="2441404"/>
            <a:ext cx="3886200" cy="1280071"/>
          </a:xfrm>
          <a:prstGeom prst="rect">
            <a:avLst/>
          </a:prstGeom>
          <a:noFill/>
          <a:ln/>
        </p:spPr>
        <p:txBody>
          <a:bodyPr wrap="square" lIns="170053" tIns="0" rIns="0" bIns="0" rtlCol="0" anchor="t">
            <a:spAutoFit/>
          </a:bodyPr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602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Transit, ballonnements et microbiote : comment le massage peut transformer votre quotidien</a:t>
            </a:r>
            <a:endParaRPr lang="en-US" sz="1602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4079556"/>
            <a:ext cx="214313" cy="1714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92969" y="4078663"/>
            <a:ext cx="112335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 1 heure</a:t>
            </a:r>
            <a:endParaRPr lang="en-US" sz="987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4410847"/>
            <a:ext cx="214313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892969" y="4323336"/>
            <a:ext cx="3564731" cy="346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Public : Grand public accompagné par son kinésithérapeute</a:t>
            </a:r>
            <a:endParaRPr lang="en-US" sz="987" dirty="0"/>
          </a:p>
        </p:txBody>
      </p:sp>
      <p:sp>
        <p:nvSpPr>
          <p:cNvPr id="11" name="Shape 6"/>
          <p:cNvSpPr/>
          <p:nvPr/>
        </p:nvSpPr>
        <p:spPr>
          <a:xfrm>
            <a:off x="0" y="5143500"/>
            <a:ext cx="57150" cy="514350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7"/>
          <p:cNvSpPr/>
          <p:nvPr/>
        </p:nvSpPr>
        <p:spPr>
          <a:xfrm>
            <a:off x="450056" y="5572125"/>
            <a:ext cx="3214688" cy="428625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931" y="5715000"/>
            <a:ext cx="2928938" cy="40005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250EB0B-8BFE-8C1F-00E5-FABA5CE7E2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0757" y="1475958"/>
            <a:ext cx="4091601" cy="26452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3 — Stimuler le sigmoïde pour déclencher le réflexe de défécation</a:t>
            </a:r>
            <a:endParaRPr lang="en-US" sz="201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249263"/>
            <a:ext cx="194667" cy="21431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73323" y="1243013"/>
            <a:ext cx="211990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POINT DE HOUSTON</a:t>
            </a:r>
            <a:endParaRPr lang="en-US" sz="1295" dirty="0"/>
          </a:p>
        </p:txBody>
      </p:sp>
      <p:sp>
        <p:nvSpPr>
          <p:cNvPr id="6" name="Shape 2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3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885" dirty="0"/>
          </a:p>
        </p:txBody>
      </p:sp>
      <p:sp>
        <p:nvSpPr>
          <p:cNvPr id="8" name="Text 4"/>
          <p:cNvSpPr/>
          <p:nvPr/>
        </p:nvSpPr>
        <p:spPr>
          <a:xfrm>
            <a:off x="935831" y="1612702"/>
            <a:ext cx="426481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3 doigts (index, majeur, annulaire) dans la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fosse iliaque gauche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9" name="Shape 5"/>
          <p:cNvSpPr/>
          <p:nvPr/>
        </p:nvSpPr>
        <p:spPr>
          <a:xfrm>
            <a:off x="571500" y="2115610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6"/>
          <p:cNvSpPr/>
          <p:nvPr/>
        </p:nvSpPr>
        <p:spPr>
          <a:xfrm>
            <a:off x="571500" y="2115610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885" dirty="0"/>
          </a:p>
        </p:txBody>
      </p:sp>
      <p:sp>
        <p:nvSpPr>
          <p:cNvPr id="11" name="Text 7"/>
          <p:cNvSpPr/>
          <p:nvPr/>
        </p:nvSpPr>
        <p:spPr>
          <a:xfrm>
            <a:off x="935831" y="2115610"/>
            <a:ext cx="426481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exercer une pression douce et progressive vers le bas et vers l'intérieur.</a:t>
            </a:r>
            <a:endParaRPr lang="en-US" sz="885" dirty="0"/>
          </a:p>
        </p:txBody>
      </p:sp>
      <p:sp>
        <p:nvSpPr>
          <p:cNvPr id="12" name="Shape 8"/>
          <p:cNvSpPr/>
          <p:nvPr/>
        </p:nvSpPr>
        <p:spPr>
          <a:xfrm>
            <a:off x="571500" y="2618519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9"/>
          <p:cNvSpPr/>
          <p:nvPr/>
        </p:nvSpPr>
        <p:spPr>
          <a:xfrm>
            <a:off x="571500" y="2618519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885" dirty="0"/>
          </a:p>
        </p:txBody>
      </p:sp>
      <p:sp>
        <p:nvSpPr>
          <p:cNvPr id="14" name="Text 10"/>
          <p:cNvSpPr/>
          <p:nvPr/>
        </p:nvSpPr>
        <p:spPr>
          <a:xfrm>
            <a:off x="935831" y="2618519"/>
            <a:ext cx="3691533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la pression pendant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à 3 cycles respiratoires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15" name="Shape 11"/>
          <p:cNvSpPr/>
          <p:nvPr/>
        </p:nvSpPr>
        <p:spPr>
          <a:xfrm>
            <a:off x="571500" y="2982850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2"/>
          <p:cNvSpPr/>
          <p:nvPr/>
        </p:nvSpPr>
        <p:spPr>
          <a:xfrm>
            <a:off x="571500" y="2982850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885" dirty="0"/>
          </a:p>
        </p:txBody>
      </p:sp>
      <p:sp>
        <p:nvSpPr>
          <p:cNvPr id="17" name="Text 13"/>
          <p:cNvSpPr/>
          <p:nvPr/>
        </p:nvSpPr>
        <p:spPr>
          <a:xfrm>
            <a:off x="935831" y="2982850"/>
            <a:ext cx="426481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de petits mouvements circulaires dans le sens des aiguilles d'une montre.</a:t>
            </a:r>
            <a:endParaRPr lang="en-US" sz="885" dirty="0"/>
          </a:p>
        </p:txBody>
      </p:sp>
      <p:sp>
        <p:nvSpPr>
          <p:cNvPr id="18" name="Shape 14"/>
          <p:cNvSpPr/>
          <p:nvPr/>
        </p:nvSpPr>
        <p:spPr>
          <a:xfrm>
            <a:off x="571500" y="3485759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5"/>
          <p:cNvSpPr/>
          <p:nvPr/>
        </p:nvSpPr>
        <p:spPr>
          <a:xfrm>
            <a:off x="571500" y="3485759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885" dirty="0"/>
          </a:p>
        </p:txBody>
      </p:sp>
      <p:sp>
        <p:nvSpPr>
          <p:cNvPr id="20" name="Text 16"/>
          <p:cNvSpPr/>
          <p:nvPr/>
        </p:nvSpPr>
        <p:spPr>
          <a:xfrm>
            <a:off x="935831" y="3485759"/>
            <a:ext cx="3234333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Relâcher progressivement à l'inspiration suivante.</a:t>
            </a:r>
            <a:endParaRPr lang="en-US" sz="885" dirty="0"/>
          </a:p>
        </p:txBody>
      </p:sp>
      <p:sp>
        <p:nvSpPr>
          <p:cNvPr id="21" name="Shape 17"/>
          <p:cNvSpPr/>
          <p:nvPr/>
        </p:nvSpPr>
        <p:spPr>
          <a:xfrm>
            <a:off x="571500" y="3850091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8"/>
          <p:cNvSpPr/>
          <p:nvPr/>
        </p:nvSpPr>
        <p:spPr>
          <a:xfrm>
            <a:off x="571500" y="3850091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885" dirty="0"/>
          </a:p>
        </p:txBody>
      </p:sp>
      <p:sp>
        <p:nvSpPr>
          <p:cNvPr id="23" name="Text 19"/>
          <p:cNvSpPr/>
          <p:nvPr/>
        </p:nvSpPr>
        <p:spPr>
          <a:xfrm>
            <a:off x="935831" y="3896525"/>
            <a:ext cx="1212652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3 à 5 fois.</a:t>
            </a:r>
            <a:endParaRPr lang="en-US" sz="885" dirty="0"/>
          </a:p>
        </p:txBody>
      </p:sp>
      <p:sp>
        <p:nvSpPr>
          <p:cNvPr id="24" name="Shape 20"/>
          <p:cNvSpPr/>
          <p:nvPr/>
        </p:nvSpPr>
        <p:spPr>
          <a:xfrm>
            <a:off x="5486400" y="1243013"/>
            <a:ext cx="3086100" cy="375761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21"/>
          <p:cNvSpPr/>
          <p:nvPr/>
        </p:nvSpPr>
        <p:spPr>
          <a:xfrm>
            <a:off x="5486400" y="1243013"/>
            <a:ext cx="30861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0713" y="1457325"/>
            <a:ext cx="171450" cy="228600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5979319" y="1458218"/>
            <a:ext cx="232707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Pourquoi ça fonctionne</a:t>
            </a:r>
            <a:endParaRPr lang="en-US" sz="1295" dirty="0"/>
          </a:p>
        </p:txBody>
      </p:sp>
      <p:sp>
        <p:nvSpPr>
          <p:cNvPr id="28" name="Text 23"/>
          <p:cNvSpPr/>
          <p:nvPr/>
        </p:nvSpPr>
        <p:spPr>
          <a:xfrm>
            <a:off x="5700713" y="1828800"/>
            <a:ext cx="2657475" cy="7543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côlon sigmoïde est la zone de stockage des selles avant la défécation.</a:t>
            </a:r>
            <a:endParaRPr lang="en-US" sz="1090" dirty="0"/>
          </a:p>
        </p:txBody>
      </p:sp>
      <p:sp>
        <p:nvSpPr>
          <p:cNvPr id="29" name="Shape 24"/>
          <p:cNvSpPr/>
          <p:nvPr/>
        </p:nvSpPr>
        <p:spPr>
          <a:xfrm>
            <a:off x="5700713" y="2726038"/>
            <a:ext cx="2657475" cy="1250156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Shape 25"/>
          <p:cNvSpPr/>
          <p:nvPr/>
        </p:nvSpPr>
        <p:spPr>
          <a:xfrm>
            <a:off x="5700713" y="2726038"/>
            <a:ext cx="42863" cy="1250156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1" name="Text 26"/>
          <p:cNvSpPr/>
          <p:nvPr/>
        </p:nvSpPr>
        <p:spPr>
          <a:xfrm>
            <a:off x="5700713" y="2726038"/>
            <a:ext cx="2657475" cy="1250156"/>
          </a:xfrm>
          <a:prstGeom prst="rect">
            <a:avLst/>
          </a:prstGeom>
          <a:noFill/>
          <a:ln/>
        </p:spPr>
        <p:txBody>
          <a:bodyPr wrap="square" lIns="170053" tIns="170053" rIns="170053" bIns="170053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 stimulation mécanique active le réflexe gastro-colique, envoie un signal au système nerveux entérique, et facilite ainsi l'évacuation naturelle.</a:t>
            </a:r>
            <a:endParaRPr lang="en-US" sz="88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4 — Libérer la valvule iléo-cæcale pour harmoniser le transit</a:t>
            </a:r>
            <a:endParaRPr lang="en-US" sz="2016" dirty="0"/>
          </a:p>
        </p:txBody>
      </p:sp>
      <p:sp>
        <p:nvSpPr>
          <p:cNvPr id="4" name="Text 1"/>
          <p:cNvSpPr/>
          <p:nvPr/>
        </p:nvSpPr>
        <p:spPr>
          <a:xfrm>
            <a:off x="571500" y="1243013"/>
            <a:ext cx="424338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PROTOCOLE PAS À PAS</a:t>
            </a:r>
            <a:endParaRPr lang="en-US" sz="1295" dirty="0"/>
          </a:p>
        </p:txBody>
      </p:sp>
      <p:sp>
        <p:nvSpPr>
          <p:cNvPr id="5" name="Shape 2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885" dirty="0"/>
          </a:p>
        </p:txBody>
      </p:sp>
      <p:sp>
        <p:nvSpPr>
          <p:cNvPr id="7" name="Text 4"/>
          <p:cNvSpPr/>
          <p:nvPr/>
        </p:nvSpPr>
        <p:spPr>
          <a:xfrm>
            <a:off x="935831" y="1612702"/>
            <a:ext cx="3879056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Localiser la valvule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fosse iliaque droite, à mi-distance entre l'ombilic et l'épine iliaque antéro-supérieure droite.</a:t>
            </a:r>
            <a:endParaRPr lang="en-US" sz="885" dirty="0"/>
          </a:p>
        </p:txBody>
      </p:sp>
      <p:sp>
        <p:nvSpPr>
          <p:cNvPr id="8" name="Shape 5"/>
          <p:cNvSpPr/>
          <p:nvPr/>
        </p:nvSpPr>
        <p:spPr>
          <a:xfrm>
            <a:off x="571500" y="2115610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71500" y="2115610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885" dirty="0"/>
          </a:p>
        </p:txBody>
      </p:sp>
      <p:sp>
        <p:nvSpPr>
          <p:cNvPr id="10" name="Text 7"/>
          <p:cNvSpPr/>
          <p:nvPr/>
        </p:nvSpPr>
        <p:spPr>
          <a:xfrm>
            <a:off x="935831" y="2115610"/>
            <a:ext cx="2666405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2 à 3 doigts sur cette zone précise.</a:t>
            </a:r>
            <a:endParaRPr lang="en-US" sz="885" dirty="0"/>
          </a:p>
        </p:txBody>
      </p:sp>
      <p:sp>
        <p:nvSpPr>
          <p:cNvPr id="11" name="Shape 8"/>
          <p:cNvSpPr/>
          <p:nvPr/>
        </p:nvSpPr>
        <p:spPr>
          <a:xfrm>
            <a:off x="571500" y="247994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71500" y="247994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885" dirty="0"/>
          </a:p>
        </p:txBody>
      </p:sp>
      <p:sp>
        <p:nvSpPr>
          <p:cNvPr id="13" name="Text 10"/>
          <p:cNvSpPr/>
          <p:nvPr/>
        </p:nvSpPr>
        <p:spPr>
          <a:xfrm>
            <a:off x="935831" y="2479942"/>
            <a:ext cx="3791545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exercer une pression douce et progressive.</a:t>
            </a:r>
            <a:endParaRPr lang="en-US" sz="885" dirty="0"/>
          </a:p>
        </p:txBody>
      </p:sp>
      <p:sp>
        <p:nvSpPr>
          <p:cNvPr id="14" name="Shape 11"/>
          <p:cNvSpPr/>
          <p:nvPr/>
        </p:nvSpPr>
        <p:spPr>
          <a:xfrm>
            <a:off x="571500" y="2844273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71500" y="2844273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885" dirty="0"/>
          </a:p>
        </p:txBody>
      </p:sp>
      <p:sp>
        <p:nvSpPr>
          <p:cNvPr id="16" name="Text 13"/>
          <p:cNvSpPr/>
          <p:nvPr/>
        </p:nvSpPr>
        <p:spPr>
          <a:xfrm>
            <a:off x="935831" y="2844273"/>
            <a:ext cx="3691533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Maintenir la pression pendant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 à 3 cycles respiratoires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17" name="Shape 14"/>
          <p:cNvSpPr/>
          <p:nvPr/>
        </p:nvSpPr>
        <p:spPr>
          <a:xfrm>
            <a:off x="571500" y="3208604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71500" y="3208604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885" dirty="0"/>
          </a:p>
        </p:txBody>
      </p:sp>
      <p:sp>
        <p:nvSpPr>
          <p:cNvPr id="19" name="Text 16"/>
          <p:cNvSpPr/>
          <p:nvPr/>
        </p:nvSpPr>
        <p:spPr>
          <a:xfrm>
            <a:off x="935831" y="3208604"/>
            <a:ext cx="3879056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Effectuer de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petites vibrations douces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avec la pulpe des doigts.</a:t>
            </a:r>
            <a:endParaRPr lang="en-US" sz="885" dirty="0"/>
          </a:p>
        </p:txBody>
      </p:sp>
      <p:sp>
        <p:nvSpPr>
          <p:cNvPr id="20" name="Shape 17"/>
          <p:cNvSpPr/>
          <p:nvPr/>
        </p:nvSpPr>
        <p:spPr>
          <a:xfrm>
            <a:off x="571500" y="3711513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571500" y="3711513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885" dirty="0"/>
          </a:p>
        </p:txBody>
      </p:sp>
      <p:sp>
        <p:nvSpPr>
          <p:cNvPr id="22" name="Text 19"/>
          <p:cNvSpPr/>
          <p:nvPr/>
        </p:nvSpPr>
        <p:spPr>
          <a:xfrm>
            <a:off x="935831" y="3711513"/>
            <a:ext cx="1180505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à 5 fois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  <p:sp>
        <p:nvSpPr>
          <p:cNvPr id="23" name="Shape 20"/>
          <p:cNvSpPr/>
          <p:nvPr/>
        </p:nvSpPr>
        <p:spPr>
          <a:xfrm>
            <a:off x="5100638" y="1243013"/>
            <a:ext cx="3471863" cy="375761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21"/>
          <p:cNvSpPr/>
          <p:nvPr/>
        </p:nvSpPr>
        <p:spPr>
          <a:xfrm>
            <a:off x="5100638" y="1243013"/>
            <a:ext cx="3471863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4950" y="1457325"/>
            <a:ext cx="228600" cy="228600"/>
          </a:xfrm>
          <a:prstGeom prst="rect">
            <a:avLst/>
          </a:prstGeom>
        </p:spPr>
      </p:pic>
      <p:sp>
        <p:nvSpPr>
          <p:cNvPr id="26" name="Text 22"/>
          <p:cNvSpPr/>
          <p:nvPr/>
        </p:nvSpPr>
        <p:spPr>
          <a:xfrm>
            <a:off x="5650706" y="1458218"/>
            <a:ext cx="1732359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Rôle de la valvule</a:t>
            </a:r>
            <a:endParaRPr lang="en-US" sz="1295" dirty="0"/>
          </a:p>
        </p:txBody>
      </p:sp>
      <p:sp>
        <p:nvSpPr>
          <p:cNvPr id="27" name="Text 23"/>
          <p:cNvSpPr/>
          <p:nvPr/>
        </p:nvSpPr>
        <p:spPr>
          <a:xfrm>
            <a:off x="5314950" y="1828800"/>
            <a:ext cx="304323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valvule iléo-cæcale est le sphincter situé entre l'intestin grêle et le côlon. Elle régule le passage du bol alimentaire et empêche le reflux des bactéries coliques vers l'intestin grêle.</a:t>
            </a:r>
            <a:endParaRPr lang="en-US" sz="987" dirty="0"/>
          </a:p>
        </p:txBody>
      </p:sp>
      <p:sp>
        <p:nvSpPr>
          <p:cNvPr id="28" name="Shape 24"/>
          <p:cNvSpPr/>
          <p:nvPr/>
        </p:nvSpPr>
        <p:spPr>
          <a:xfrm>
            <a:off x="5314950" y="3114675"/>
            <a:ext cx="3043238" cy="1250156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9" name="Shape 25"/>
          <p:cNvSpPr/>
          <p:nvPr/>
        </p:nvSpPr>
        <p:spPr>
          <a:xfrm>
            <a:off x="5314950" y="3114675"/>
            <a:ext cx="42863" cy="1250156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7825" y="3287911"/>
            <a:ext cx="128588" cy="128588"/>
          </a:xfrm>
          <a:prstGeom prst="rect">
            <a:avLst/>
          </a:prstGeom>
        </p:spPr>
      </p:pic>
      <p:sp>
        <p:nvSpPr>
          <p:cNvPr id="31" name="Text 26"/>
          <p:cNvSpPr/>
          <p:nvPr/>
        </p:nvSpPr>
        <p:spPr>
          <a:xfrm>
            <a:off x="5657850" y="3275409"/>
            <a:ext cx="2443163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Quand elle est dysfonctionnelle (trop</a:t>
            </a:r>
            <a:endParaRPr lang="en-US" sz="885" dirty="0"/>
          </a:p>
        </p:txBody>
      </p:sp>
      <p:sp>
        <p:nvSpPr>
          <p:cNvPr id="32" name="Text 27"/>
          <p:cNvSpPr/>
          <p:nvPr/>
        </p:nvSpPr>
        <p:spPr>
          <a:xfrm>
            <a:off x="5457825" y="3468291"/>
            <a:ext cx="2193131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ouverte ou trop fermée), elle peut</a:t>
            </a:r>
            <a:endParaRPr lang="en-US" sz="885" dirty="0"/>
          </a:p>
        </p:txBody>
      </p:sp>
      <p:sp>
        <p:nvSpPr>
          <p:cNvPr id="33" name="Text 28"/>
          <p:cNvSpPr/>
          <p:nvPr/>
        </p:nvSpPr>
        <p:spPr>
          <a:xfrm>
            <a:off x="5457825" y="3661172"/>
            <a:ext cx="97690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provoquer des</a:t>
            </a:r>
            <a:endParaRPr lang="en-US" sz="885" dirty="0"/>
          </a:p>
        </p:txBody>
      </p:sp>
      <p:sp>
        <p:nvSpPr>
          <p:cNvPr id="34" name="Text 29"/>
          <p:cNvSpPr/>
          <p:nvPr/>
        </p:nvSpPr>
        <p:spPr>
          <a:xfrm>
            <a:off x="6434733" y="3661172"/>
            <a:ext cx="1028700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ballonnements</a:t>
            </a:r>
            <a:endParaRPr lang="en-US" sz="885" dirty="0"/>
          </a:p>
        </p:txBody>
      </p:sp>
      <p:sp>
        <p:nvSpPr>
          <p:cNvPr id="35" name="Text 30"/>
          <p:cNvSpPr/>
          <p:nvPr/>
        </p:nvSpPr>
        <p:spPr>
          <a:xfrm>
            <a:off x="7463433" y="3661172"/>
            <a:ext cx="292894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des</a:t>
            </a:r>
            <a:endParaRPr lang="en-US" sz="885" dirty="0"/>
          </a:p>
        </p:txBody>
      </p:sp>
      <p:sp>
        <p:nvSpPr>
          <p:cNvPr id="36" name="Text 31"/>
          <p:cNvSpPr/>
          <p:nvPr/>
        </p:nvSpPr>
        <p:spPr>
          <a:xfrm>
            <a:off x="5457825" y="3854053"/>
            <a:ext cx="2159198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douleurs en fosse iliaque droite</a:t>
            </a:r>
            <a:endParaRPr lang="en-US" sz="885" dirty="0"/>
          </a:p>
        </p:txBody>
      </p:sp>
      <p:sp>
        <p:nvSpPr>
          <p:cNvPr id="37" name="Text 32"/>
          <p:cNvSpPr/>
          <p:nvPr/>
        </p:nvSpPr>
        <p:spPr>
          <a:xfrm>
            <a:off x="7617023" y="3854053"/>
            <a:ext cx="430411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et des</a:t>
            </a:r>
            <a:endParaRPr lang="en-US" sz="885" dirty="0"/>
          </a:p>
        </p:txBody>
      </p:sp>
      <p:sp>
        <p:nvSpPr>
          <p:cNvPr id="38" name="Text 33"/>
          <p:cNvSpPr/>
          <p:nvPr/>
        </p:nvSpPr>
        <p:spPr>
          <a:xfrm>
            <a:off x="5457825" y="4046934"/>
            <a:ext cx="1273373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troubles du transit</a:t>
            </a:r>
            <a:endParaRPr lang="en-US" sz="885" dirty="0"/>
          </a:p>
        </p:txBody>
      </p:sp>
      <p:sp>
        <p:nvSpPr>
          <p:cNvPr id="39" name="Text 34"/>
          <p:cNvSpPr/>
          <p:nvPr/>
        </p:nvSpPr>
        <p:spPr>
          <a:xfrm>
            <a:off x="6731198" y="4046934"/>
            <a:ext cx="28575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88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sensations normales lors du massage intestinal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900113"/>
            <a:ext cx="3857625" cy="4100513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900113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" y="1078706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85850" y="1071563"/>
            <a:ext cx="2675334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SENSATIONS POSITIVES</a:t>
            </a:r>
            <a:endParaRPr lang="en-US" sz="1397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0" y="1473398"/>
            <a:ext cx="192881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42988" y="1443038"/>
            <a:ext cx="3214688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Gargouillis (borborygmes)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signe de la reprise du péristaltisme.</a:t>
            </a:r>
            <a:endParaRPr lang="en-US" sz="109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950" y="1999134"/>
            <a:ext cx="150019" cy="17145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00125" y="1968773"/>
            <a:ext cx="3257550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Chaleur progressive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augmentation de la vascularisation dans l'abdomen.</a:t>
            </a:r>
            <a:endParaRPr lang="en-US" sz="1090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0" y="2524869"/>
            <a:ext cx="150019" cy="17145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00125" y="2494508"/>
            <a:ext cx="3257550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Envie d'aller à la selle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signe direct d'efficacité sur le transit.</a:t>
            </a:r>
            <a:endParaRPr lang="en-US" sz="109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950" y="3050604"/>
            <a:ext cx="171450" cy="17145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021556" y="3020244"/>
            <a:ext cx="3236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de légèreté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décompression et libération des gaz.</a:t>
            </a:r>
            <a:endParaRPr lang="en-US" sz="1090" dirty="0"/>
          </a:p>
        </p:txBody>
      </p:sp>
      <p:pic>
        <p:nvPicPr>
          <p:cNvPr id="16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950" y="3576340"/>
            <a:ext cx="214313" cy="171450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1064419" y="3545979"/>
            <a:ext cx="3193256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Légère somnolence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due à l'activation du système nerveux parasympathique.</a:t>
            </a:r>
            <a:endParaRPr lang="en-US" sz="1090" dirty="0"/>
          </a:p>
        </p:txBody>
      </p:sp>
      <p:sp>
        <p:nvSpPr>
          <p:cNvPr id="18" name="Shape 9"/>
          <p:cNvSpPr/>
          <p:nvPr/>
        </p:nvSpPr>
        <p:spPr>
          <a:xfrm>
            <a:off x="4714875" y="900113"/>
            <a:ext cx="3857625" cy="410051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Shape 10"/>
          <p:cNvSpPr/>
          <p:nvPr/>
        </p:nvSpPr>
        <p:spPr>
          <a:xfrm>
            <a:off x="4714875" y="900113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6325" y="1078706"/>
            <a:ext cx="235744" cy="228600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5229225" y="1071563"/>
            <a:ext cx="205025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SIGNAUX D'ARRÊT</a:t>
            </a:r>
            <a:endParaRPr lang="en-US" sz="1397" dirty="0"/>
          </a:p>
        </p:txBody>
      </p:sp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86325" y="1473398"/>
            <a:ext cx="128588" cy="171450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5122069" y="1443038"/>
            <a:ext cx="3278981" cy="660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Douleur aiguë localisée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notamment en fosse iliaque droite (suspicion d'appendicite).</a:t>
            </a:r>
            <a:endParaRPr lang="en-US" sz="1090" dirty="0"/>
          </a:p>
        </p:txBody>
      </p:sp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86325" y="2219139"/>
            <a:ext cx="128588" cy="171450"/>
          </a:xfrm>
          <a:prstGeom prst="rect">
            <a:avLst/>
          </a:prstGeom>
        </p:spPr>
      </p:pic>
      <p:sp>
        <p:nvSpPr>
          <p:cNvPr id="25" name="Text 13"/>
          <p:cNvSpPr/>
          <p:nvPr/>
        </p:nvSpPr>
        <p:spPr>
          <a:xfrm>
            <a:off x="5122069" y="2188778"/>
            <a:ext cx="3278981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Sang dans les selles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nécessite une consultation médicale.</a:t>
            </a:r>
            <a:endParaRPr lang="en-US" sz="1090" dirty="0"/>
          </a:p>
        </p:txBody>
      </p:sp>
      <p:pic>
        <p:nvPicPr>
          <p:cNvPr id="26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86325" y="2744874"/>
            <a:ext cx="107156" cy="171450"/>
          </a:xfrm>
          <a:prstGeom prst="rect">
            <a:avLst/>
          </a:prstGeom>
        </p:spPr>
      </p:pic>
      <p:sp>
        <p:nvSpPr>
          <p:cNvPr id="27" name="Text 14"/>
          <p:cNvSpPr/>
          <p:nvPr/>
        </p:nvSpPr>
        <p:spPr>
          <a:xfrm>
            <a:off x="5100638" y="2714513"/>
            <a:ext cx="3300413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Fièvre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surtout si elle est associée à des douleurs abdominales.</a:t>
            </a:r>
            <a:endParaRPr lang="en-US" sz="1090" dirty="0"/>
          </a:p>
        </p:txBody>
      </p:sp>
      <p:pic>
        <p:nvPicPr>
          <p:cNvPr id="28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86325" y="3270610"/>
            <a:ext cx="171450" cy="171450"/>
          </a:xfrm>
          <a:prstGeom prst="rect">
            <a:avLst/>
          </a:prstGeom>
        </p:spPr>
      </p:pic>
      <p:sp>
        <p:nvSpPr>
          <p:cNvPr id="29" name="Text 15"/>
          <p:cNvSpPr/>
          <p:nvPr/>
        </p:nvSpPr>
        <p:spPr>
          <a:xfrm>
            <a:off x="5164931" y="3240249"/>
            <a:ext cx="3236119" cy="4400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Masse palpable anormale :</a:t>
            </a:r>
            <a:r>
              <a:rPr lang="en-US" sz="1090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dure, fixe ou douloureuse.</a:t>
            </a:r>
            <a:endParaRPr lang="en-US" sz="109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Quand ne pas masser la zone intestinale ?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900113"/>
            <a:ext cx="3857625" cy="410051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31" y="1278731"/>
            <a:ext cx="235744" cy="2286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164431" y="1150144"/>
            <a:ext cx="3014663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CONTRE-INDICATIONS ABSOLUES</a:t>
            </a:r>
            <a:endParaRPr lang="en-US" sz="1397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1819870"/>
            <a:ext cx="89297" cy="1428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017984" y="1778794"/>
            <a:ext cx="316110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Appendicite aiguë ou suspectée (douleur vive en fosse iliaque droite).</a:t>
            </a:r>
            <a:endParaRPr lang="en-US" sz="987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2291358"/>
            <a:ext cx="89297" cy="14287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1017984" y="2250281"/>
            <a:ext cx="316110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Occlusion intestinale (arrêt total des matières et des gaz).</a:t>
            </a:r>
            <a:endParaRPr lang="en-US" sz="987" dirty="0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1" y="2762845"/>
            <a:ext cx="89297" cy="142875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017984" y="2721769"/>
            <a:ext cx="2673548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Maladie de Crohn en poussée aiguë.</a:t>
            </a:r>
            <a:endParaRPr lang="en-US" sz="987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531" y="3036094"/>
            <a:ext cx="89297" cy="142875"/>
          </a:xfrm>
          <a:prstGeom prst="rect">
            <a:avLst/>
          </a:prstGeom>
        </p:spPr>
      </p:pic>
      <p:sp>
        <p:nvSpPr>
          <p:cNvPr id="14" name="Text 6"/>
          <p:cNvSpPr/>
          <p:nvPr/>
        </p:nvSpPr>
        <p:spPr>
          <a:xfrm>
            <a:off x="1017984" y="2995017"/>
            <a:ext cx="2427089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Colite ulcéreuse en phase active.</a:t>
            </a:r>
            <a:endParaRPr lang="en-US" sz="987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531" y="3309342"/>
            <a:ext cx="89297" cy="142875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1017984" y="3268266"/>
            <a:ext cx="3161109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Cancer colorectal (non traité ou en cours de traitement).</a:t>
            </a:r>
            <a:endParaRPr lang="en-US" sz="987" dirty="0"/>
          </a:p>
        </p:txBody>
      </p:sp>
      <p:pic>
        <p:nvPicPr>
          <p:cNvPr id="17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531" y="3780830"/>
            <a:ext cx="89297" cy="142875"/>
          </a:xfrm>
          <a:prstGeom prst="rect">
            <a:avLst/>
          </a:prstGeom>
        </p:spPr>
      </p:pic>
      <p:sp>
        <p:nvSpPr>
          <p:cNvPr id="18" name="Text 8"/>
          <p:cNvSpPr/>
          <p:nvPr/>
        </p:nvSpPr>
        <p:spPr>
          <a:xfrm>
            <a:off x="1017984" y="3739753"/>
            <a:ext cx="202525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Hernie inguinale étranglée.</a:t>
            </a:r>
            <a:endParaRPr lang="en-US" sz="987" dirty="0"/>
          </a:p>
        </p:txBody>
      </p:sp>
      <p:sp>
        <p:nvSpPr>
          <p:cNvPr id="19" name="Shape 9"/>
          <p:cNvSpPr/>
          <p:nvPr/>
        </p:nvSpPr>
        <p:spPr>
          <a:xfrm>
            <a:off x="4714875" y="900113"/>
            <a:ext cx="3857625" cy="4100513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0"/>
          <p:cNvSpPr/>
          <p:nvPr/>
        </p:nvSpPr>
        <p:spPr>
          <a:xfrm>
            <a:off x="4714875" y="900113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3463" y="1157288"/>
            <a:ext cx="235744" cy="228600"/>
          </a:xfrm>
          <a:prstGeom prst="rect">
            <a:avLst/>
          </a:prstGeom>
        </p:spPr>
      </p:pic>
      <p:sp>
        <p:nvSpPr>
          <p:cNvPr id="22" name="Text 11"/>
          <p:cNvSpPr/>
          <p:nvPr/>
        </p:nvSpPr>
        <p:spPr>
          <a:xfrm>
            <a:off x="5186363" y="1028700"/>
            <a:ext cx="3257550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PRÉCAUTIONS PARTICULIÈRES</a:t>
            </a:r>
            <a:endParaRPr lang="en-US" sz="1397" dirty="0"/>
          </a:p>
        </p:txBody>
      </p:sp>
      <p:sp>
        <p:nvSpPr>
          <p:cNvPr id="23" name="Shape 12"/>
          <p:cNvSpPr/>
          <p:nvPr/>
        </p:nvSpPr>
        <p:spPr>
          <a:xfrm>
            <a:off x="4843463" y="1657350"/>
            <a:ext cx="3600450" cy="80010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13"/>
          <p:cNvSpPr/>
          <p:nvPr/>
        </p:nvSpPr>
        <p:spPr>
          <a:xfrm>
            <a:off x="4843463" y="1657350"/>
            <a:ext cx="42863" cy="8001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43475" y="1787723"/>
            <a:ext cx="171450" cy="171450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5222081" y="1757363"/>
            <a:ext cx="3121819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Diverticulose colique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éviter les pressions fortes sur le côlon gauche (flanc gauche et fosse iliaque gauche).</a:t>
            </a:r>
            <a:endParaRPr lang="en-US" sz="987" dirty="0"/>
          </a:p>
        </p:txBody>
      </p:sp>
      <p:sp>
        <p:nvSpPr>
          <p:cNvPr id="27" name="Shape 15"/>
          <p:cNvSpPr/>
          <p:nvPr/>
        </p:nvSpPr>
        <p:spPr>
          <a:xfrm>
            <a:off x="4843463" y="2543175"/>
            <a:ext cx="3600450" cy="80010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Shape 16"/>
          <p:cNvSpPr/>
          <p:nvPr/>
        </p:nvSpPr>
        <p:spPr>
          <a:xfrm>
            <a:off x="4843463" y="2543175"/>
            <a:ext cx="42863" cy="8001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9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43475" y="2673548"/>
            <a:ext cx="214313" cy="171450"/>
          </a:xfrm>
          <a:prstGeom prst="rect">
            <a:avLst/>
          </a:prstGeom>
        </p:spPr>
      </p:pic>
      <p:sp>
        <p:nvSpPr>
          <p:cNvPr id="30" name="Text 17"/>
          <p:cNvSpPr/>
          <p:nvPr/>
        </p:nvSpPr>
        <p:spPr>
          <a:xfrm>
            <a:off x="5264944" y="2643188"/>
            <a:ext cx="307895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Post-opératoire récent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attendre l'accord médical après toute chirurgie abdominale ou colorectale.</a:t>
            </a:r>
            <a:endParaRPr lang="en-US" sz="987" dirty="0"/>
          </a:p>
        </p:txBody>
      </p:sp>
      <p:sp>
        <p:nvSpPr>
          <p:cNvPr id="31" name="Shape 18"/>
          <p:cNvSpPr/>
          <p:nvPr/>
        </p:nvSpPr>
        <p:spPr>
          <a:xfrm>
            <a:off x="4843463" y="3429000"/>
            <a:ext cx="3600450" cy="800100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Shape 19"/>
          <p:cNvSpPr/>
          <p:nvPr/>
        </p:nvSpPr>
        <p:spPr>
          <a:xfrm>
            <a:off x="4843463" y="3429000"/>
            <a:ext cx="42863" cy="8001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3475" y="3559373"/>
            <a:ext cx="150019" cy="171450"/>
          </a:xfrm>
          <a:prstGeom prst="rect">
            <a:avLst/>
          </a:prstGeom>
        </p:spPr>
      </p:pic>
      <p:sp>
        <p:nvSpPr>
          <p:cNvPr id="34" name="Text 20"/>
          <p:cNvSpPr/>
          <p:nvPr/>
        </p:nvSpPr>
        <p:spPr>
          <a:xfrm>
            <a:off x="5200650" y="3529013"/>
            <a:ext cx="3143250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Grossesse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adapter les techniques, éviter toute pression sur le bas-ventre et privilégier l'effleurage très doux.</a:t>
            </a:r>
            <a:endParaRPr lang="en-US" sz="987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45068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Intégrer le massage intestinal dans votre routine quotidienne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243013"/>
            <a:ext cx="3857625" cy="4064794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243013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4" y="1421606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92994" y="1422499"/>
            <a:ext cx="2248495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QUAND PRATIQUER ?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094" y="1843088"/>
            <a:ext cx="171450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28700" y="1828800"/>
            <a:ext cx="3221831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matin à jeun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idéal pour stimuler le réflexe gastro-colique du matin et réveiller le transit.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94" y="2571750"/>
            <a:ext cx="214313" cy="17145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71563" y="2557463"/>
            <a:ext cx="3178969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Après le petit-déjeuner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(20 à 30 min après) pour profiter de l'onde péristaltique naturelle déclenchée par le repas.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094" y="3300413"/>
            <a:ext cx="171450" cy="17145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28700" y="3286125"/>
            <a:ext cx="3221831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soir au coucher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pour apaiser le système nerveux et prévenir la constipation du lendemain matin.</a:t>
            </a:r>
            <a:endParaRPr lang="en-US" sz="987" dirty="0"/>
          </a:p>
        </p:txBody>
      </p:sp>
      <p:sp>
        <p:nvSpPr>
          <p:cNvPr id="14" name="Shape 7"/>
          <p:cNvSpPr/>
          <p:nvPr/>
        </p:nvSpPr>
        <p:spPr>
          <a:xfrm>
            <a:off x="4714875" y="1243013"/>
            <a:ext cx="3857625" cy="406479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8"/>
          <p:cNvSpPr/>
          <p:nvPr/>
        </p:nvSpPr>
        <p:spPr>
          <a:xfrm>
            <a:off x="4714875" y="1243013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3469" y="1421606"/>
            <a:ext cx="178594" cy="228600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5179219" y="1422499"/>
            <a:ext cx="2300288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CONSEILS PRATIQUES</a:t>
            </a:r>
            <a:endParaRPr lang="en-US" sz="1295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3469" y="1843088"/>
            <a:ext cx="150019" cy="171450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5150644" y="1828800"/>
            <a:ext cx="3243263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Régularité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10 à 15 min par jour sont plus efficaces qu'une longue séance hebdomadaire.</a:t>
            </a:r>
            <a:endParaRPr lang="en-US" sz="987" dirty="0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93469" y="2571750"/>
            <a:ext cx="171450" cy="171450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5172075" y="2557463"/>
            <a:ext cx="3221831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toujours masser dans le sens des aiguilles d'une montre (sens du transit colique).</a:t>
            </a:r>
            <a:endParaRPr lang="en-US" sz="987" dirty="0"/>
          </a:p>
        </p:txBody>
      </p:sp>
      <p:sp>
        <p:nvSpPr>
          <p:cNvPr id="22" name="Text 12"/>
          <p:cNvSpPr/>
          <p:nvPr/>
        </p:nvSpPr>
        <p:spPr>
          <a:xfrm>
            <a:off x="5000625" y="3286125"/>
            <a:ext cx="3393281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Hydratation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associer le massage à une hydratation suffisante (1,5 L d'eau par jour).</a:t>
            </a:r>
            <a:endParaRPr lang="en-US" sz="987" dirty="0"/>
          </a:p>
        </p:txBody>
      </p:sp>
      <p:pic>
        <p:nvPicPr>
          <p:cNvPr id="23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93469" y="3829050"/>
            <a:ext cx="150019" cy="171450"/>
          </a:xfrm>
          <a:prstGeom prst="rect">
            <a:avLst/>
          </a:prstGeom>
        </p:spPr>
      </p:pic>
      <p:sp>
        <p:nvSpPr>
          <p:cNvPr id="24" name="Text 13"/>
          <p:cNvSpPr/>
          <p:nvPr/>
        </p:nvSpPr>
        <p:spPr>
          <a:xfrm>
            <a:off x="5150644" y="3814763"/>
            <a:ext cx="3243263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Alimentation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privilégier une alimentation riche en fibres (légumes, fruits, légumineuses).</a:t>
            </a:r>
            <a:endParaRPr lang="en-US" sz="987" dirty="0"/>
          </a:p>
        </p:txBody>
      </p:sp>
      <p:pic>
        <p:nvPicPr>
          <p:cNvPr id="25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93469" y="4557713"/>
            <a:ext cx="107156" cy="171450"/>
          </a:xfrm>
          <a:prstGeom prst="rect">
            <a:avLst/>
          </a:prstGeom>
        </p:spPr>
      </p:pic>
      <p:sp>
        <p:nvSpPr>
          <p:cNvPr id="26" name="Text 14"/>
          <p:cNvSpPr/>
          <p:nvPr/>
        </p:nvSpPr>
        <p:spPr>
          <a:xfrm>
            <a:off x="5107781" y="4543425"/>
            <a:ext cx="32861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Mouvement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marcher 30 min par jour stimule naturellement le péristaltisme.</a:t>
            </a:r>
            <a:endParaRPr lang="en-US" sz="987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37716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 que nous avons appris aujourd'hui</a:t>
            </a:r>
            <a:endParaRPr lang="en-US" sz="2226" dirty="0"/>
          </a:p>
        </p:txBody>
      </p:sp>
      <p:sp>
        <p:nvSpPr>
          <p:cNvPr id="4" name="Shape 1"/>
          <p:cNvSpPr/>
          <p:nvPr/>
        </p:nvSpPr>
        <p:spPr>
          <a:xfrm>
            <a:off x="571500" y="934380"/>
            <a:ext cx="2524116" cy="40662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934380"/>
            <a:ext cx="2524116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785813" y="1148693"/>
            <a:ext cx="500063" cy="50006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544" y="1284424"/>
            <a:ext cx="228600" cy="22860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85813" y="1827349"/>
            <a:ext cx="2095491" cy="4457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L'INTESTIN, ORGANE IMMUNOLOGIQUE</a:t>
            </a:r>
            <a:endParaRPr lang="en-US" sz="1193" dirty="0"/>
          </a:p>
        </p:txBody>
      </p:sp>
      <p:sp>
        <p:nvSpPr>
          <p:cNvPr id="9" name="Text 5"/>
          <p:cNvSpPr/>
          <p:nvPr/>
        </p:nvSpPr>
        <p:spPr>
          <a:xfrm>
            <a:off x="785813" y="2415983"/>
            <a:ext cx="2095491" cy="15001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L'intestin grêle absorbe les nutriments et le côlon régule le transit.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70 % de notre immunité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réside dans notre intestin, d'où l'importance d'en prendre soin.</a:t>
            </a:r>
            <a:endParaRPr lang="en-US" sz="987" dirty="0"/>
          </a:p>
        </p:txBody>
      </p:sp>
      <p:sp>
        <p:nvSpPr>
          <p:cNvPr id="10" name="Shape 6"/>
          <p:cNvSpPr/>
          <p:nvPr/>
        </p:nvSpPr>
        <p:spPr>
          <a:xfrm>
            <a:off x="3309928" y="934380"/>
            <a:ext cx="2524116" cy="4066245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Shape 7"/>
          <p:cNvSpPr/>
          <p:nvPr/>
        </p:nvSpPr>
        <p:spPr>
          <a:xfrm>
            <a:off x="3309928" y="934380"/>
            <a:ext cx="2524116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8"/>
          <p:cNvSpPr/>
          <p:nvPr/>
        </p:nvSpPr>
        <p:spPr>
          <a:xfrm>
            <a:off x="3524241" y="1148693"/>
            <a:ext cx="500063" cy="500063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5684" y="1284424"/>
            <a:ext cx="257175" cy="22860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524241" y="1827349"/>
            <a:ext cx="2095491" cy="4457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TROUBLES FONCTIONNELS</a:t>
            </a:r>
            <a:endParaRPr lang="en-US" sz="1193" dirty="0"/>
          </a:p>
        </p:txBody>
      </p:sp>
      <p:sp>
        <p:nvSpPr>
          <p:cNvPr id="15" name="Text 10"/>
          <p:cNvSpPr/>
          <p:nvPr/>
        </p:nvSpPr>
        <p:spPr>
          <a:xfrm>
            <a:off x="3524241" y="2415983"/>
            <a:ext cx="2095491" cy="17145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Constipation, ballonnements et SII touchent des millions de personnes. Le massage abdominal est une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thérapie non médicamenteuse efficace et validée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scientifiquement.</a:t>
            </a:r>
            <a:endParaRPr lang="en-US" sz="987" dirty="0"/>
          </a:p>
        </p:txBody>
      </p:sp>
      <p:sp>
        <p:nvSpPr>
          <p:cNvPr id="16" name="Shape 11"/>
          <p:cNvSpPr/>
          <p:nvPr/>
        </p:nvSpPr>
        <p:spPr>
          <a:xfrm>
            <a:off x="6048356" y="934380"/>
            <a:ext cx="2524116" cy="40662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12"/>
          <p:cNvSpPr/>
          <p:nvPr/>
        </p:nvSpPr>
        <p:spPr>
          <a:xfrm>
            <a:off x="6048356" y="934380"/>
            <a:ext cx="2524116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3"/>
          <p:cNvSpPr/>
          <p:nvPr/>
        </p:nvSpPr>
        <p:spPr>
          <a:xfrm>
            <a:off x="6262669" y="1148693"/>
            <a:ext cx="500063" cy="500063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4"/>
          <p:cNvSpPr/>
          <p:nvPr/>
        </p:nvSpPr>
        <p:spPr>
          <a:xfrm>
            <a:off x="6262669" y="1827349"/>
            <a:ext cx="2095491" cy="4457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4 TECHNIQUES MANUELLES</a:t>
            </a:r>
            <a:endParaRPr lang="en-US" sz="1193" dirty="0"/>
          </a:p>
        </p:txBody>
      </p:sp>
      <p:pic>
        <p:nvPicPr>
          <p:cNvPr id="2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2669" y="2551714"/>
            <a:ext cx="100013" cy="100013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6434119" y="2523139"/>
            <a:ext cx="1924041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Pétrissage péri-ombilical (intestin grêle)</a:t>
            </a:r>
            <a:endParaRPr lang="en-US" sz="885" dirty="0"/>
          </a:p>
        </p:txBody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2669" y="2983185"/>
            <a:ext cx="100013" cy="100013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6434119" y="2954610"/>
            <a:ext cx="1924041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Massage en "U inversé" (cadre colique)</a:t>
            </a:r>
            <a:endParaRPr lang="en-US" sz="885" dirty="0"/>
          </a:p>
        </p:txBody>
      </p:sp>
      <p:pic>
        <p:nvPicPr>
          <p:cNvPr id="2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2669" y="3414657"/>
            <a:ext cx="100013" cy="100013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6434119" y="3386082"/>
            <a:ext cx="1924041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Stimulation du sigmoïde (réflexe de défécation)</a:t>
            </a:r>
            <a:endParaRPr lang="en-US" sz="885" dirty="0"/>
          </a:p>
        </p:txBody>
      </p:sp>
      <p:pic>
        <p:nvPicPr>
          <p:cNvPr id="26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2669" y="3846128"/>
            <a:ext cx="100013" cy="100013"/>
          </a:xfrm>
          <a:prstGeom prst="rect">
            <a:avLst/>
          </a:prstGeom>
        </p:spPr>
      </p:pic>
      <p:sp>
        <p:nvSpPr>
          <p:cNvPr id="27" name="Text 18"/>
          <p:cNvSpPr/>
          <p:nvPr/>
        </p:nvSpPr>
        <p:spPr>
          <a:xfrm>
            <a:off x="6434119" y="3817553"/>
            <a:ext cx="1924041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Libération de la valvule iléo-cæcale</a:t>
            </a:r>
            <a:endParaRPr lang="en-US" sz="88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5750" y="357188"/>
            <a:ext cx="85725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70 % de notre système immunitaire réside dans l'intestin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285750" y="1185863"/>
            <a:ext cx="4200525" cy="119479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285750" y="1185863"/>
            <a:ext cx="42005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400050" y="1300163"/>
            <a:ext cx="428625" cy="4286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" y="1414463"/>
            <a:ext cx="200025" cy="20002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42975" y="1300163"/>
            <a:ext cx="34290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GALT</a:t>
            </a:r>
            <a:endParaRPr lang="en-US" sz="1193" dirty="0"/>
          </a:p>
        </p:txBody>
      </p:sp>
      <p:sp>
        <p:nvSpPr>
          <p:cNvPr id="9" name="Text 5"/>
          <p:cNvSpPr/>
          <p:nvPr/>
        </p:nvSpPr>
        <p:spPr>
          <a:xfrm>
            <a:off x="942975" y="1566267"/>
            <a:ext cx="3429000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GALT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(Gut-Associated Lymphoid Tissue) est le principal organe lymphoïde intestinal, clé de notre immunité.</a:t>
            </a:r>
            <a:endParaRPr lang="en-US" sz="987" dirty="0"/>
          </a:p>
        </p:txBody>
      </p:sp>
      <p:sp>
        <p:nvSpPr>
          <p:cNvPr id="10" name="Shape 6"/>
          <p:cNvSpPr/>
          <p:nvPr/>
        </p:nvSpPr>
        <p:spPr>
          <a:xfrm>
            <a:off x="285750" y="2437805"/>
            <a:ext cx="4200525" cy="980480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1" name="Shape 7"/>
          <p:cNvSpPr/>
          <p:nvPr/>
        </p:nvSpPr>
        <p:spPr>
          <a:xfrm>
            <a:off x="285750" y="2437805"/>
            <a:ext cx="42005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Shape 8"/>
          <p:cNvSpPr/>
          <p:nvPr/>
        </p:nvSpPr>
        <p:spPr>
          <a:xfrm>
            <a:off x="400050" y="2552105"/>
            <a:ext cx="428625" cy="42862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347" y="2666405"/>
            <a:ext cx="250031" cy="200025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942975" y="2552105"/>
            <a:ext cx="34290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Microbiote</a:t>
            </a:r>
            <a:endParaRPr lang="en-US" sz="1193" dirty="0"/>
          </a:p>
        </p:txBody>
      </p:sp>
      <p:sp>
        <p:nvSpPr>
          <p:cNvPr id="15" name="Text 10"/>
          <p:cNvSpPr/>
          <p:nvPr/>
        </p:nvSpPr>
        <p:spPr>
          <a:xfrm>
            <a:off x="942975" y="2818209"/>
            <a:ext cx="342900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L'intestin héberge un écosystème bactérien dense (≈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10^14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organismes) essentiel à la santé.</a:t>
            </a:r>
            <a:endParaRPr lang="en-US" sz="987" dirty="0"/>
          </a:p>
        </p:txBody>
      </p:sp>
      <p:sp>
        <p:nvSpPr>
          <p:cNvPr id="16" name="Shape 11"/>
          <p:cNvSpPr/>
          <p:nvPr/>
        </p:nvSpPr>
        <p:spPr>
          <a:xfrm>
            <a:off x="4657725" y="1185863"/>
            <a:ext cx="4200525" cy="1194792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12"/>
          <p:cNvSpPr/>
          <p:nvPr/>
        </p:nvSpPr>
        <p:spPr>
          <a:xfrm>
            <a:off x="4657725" y="1185863"/>
            <a:ext cx="42005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Shape 13"/>
          <p:cNvSpPr/>
          <p:nvPr/>
        </p:nvSpPr>
        <p:spPr>
          <a:xfrm>
            <a:off x="4772025" y="1300163"/>
            <a:ext cx="428625" cy="428625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6325" y="1414463"/>
            <a:ext cx="200025" cy="200025"/>
          </a:xfrm>
          <a:prstGeom prst="rect">
            <a:avLst/>
          </a:prstGeom>
        </p:spPr>
      </p:pic>
      <p:sp>
        <p:nvSpPr>
          <p:cNvPr id="20" name="Text 14"/>
          <p:cNvSpPr/>
          <p:nvPr/>
        </p:nvSpPr>
        <p:spPr>
          <a:xfrm>
            <a:off x="5314950" y="1300163"/>
            <a:ext cx="34290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Dysbiose</a:t>
            </a:r>
            <a:endParaRPr lang="en-US" sz="1193" dirty="0"/>
          </a:p>
        </p:txBody>
      </p:sp>
      <p:sp>
        <p:nvSpPr>
          <p:cNvPr id="21" name="Text 15"/>
          <p:cNvSpPr/>
          <p:nvPr/>
        </p:nvSpPr>
        <p:spPr>
          <a:xfrm>
            <a:off x="5314950" y="1566267"/>
            <a:ext cx="3429000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 dysbiose, déséquilibre du microbiote, est liée à des pathologies systémiques (obésité, dépression, maladies auto-immunes).</a:t>
            </a:r>
            <a:endParaRPr lang="en-US" sz="987" dirty="0"/>
          </a:p>
        </p:txBody>
      </p:sp>
      <p:sp>
        <p:nvSpPr>
          <p:cNvPr id="22" name="Shape 16"/>
          <p:cNvSpPr/>
          <p:nvPr/>
        </p:nvSpPr>
        <p:spPr>
          <a:xfrm>
            <a:off x="4657725" y="2437805"/>
            <a:ext cx="4200525" cy="119479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3" name="Shape 17"/>
          <p:cNvSpPr/>
          <p:nvPr/>
        </p:nvSpPr>
        <p:spPr>
          <a:xfrm>
            <a:off x="4657725" y="2437805"/>
            <a:ext cx="42005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18"/>
          <p:cNvSpPr/>
          <p:nvPr/>
        </p:nvSpPr>
        <p:spPr>
          <a:xfrm>
            <a:off x="4772025" y="2552105"/>
            <a:ext cx="428625" cy="4286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Text 19"/>
          <p:cNvSpPr/>
          <p:nvPr/>
        </p:nvSpPr>
        <p:spPr>
          <a:xfrm>
            <a:off x="5314950" y="2552105"/>
            <a:ext cx="3429000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L'action du massage</a:t>
            </a:r>
            <a:endParaRPr lang="en-US" sz="1193" dirty="0"/>
          </a:p>
        </p:txBody>
      </p:sp>
      <p:sp>
        <p:nvSpPr>
          <p:cNvPr id="26" name="Text 20"/>
          <p:cNvSpPr/>
          <p:nvPr/>
        </p:nvSpPr>
        <p:spPr>
          <a:xfrm>
            <a:off x="5314950" y="2818209"/>
            <a:ext cx="3429000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massage abdominal favorise la motilité intestinale et aide à maintenir un microbiote équilibré.</a:t>
            </a:r>
            <a:endParaRPr lang="en-US" sz="987" dirty="0"/>
          </a:p>
        </p:txBody>
      </p:sp>
      <p:sp>
        <p:nvSpPr>
          <p:cNvPr id="27" name="Text 21"/>
          <p:cNvSpPr/>
          <p:nvPr/>
        </p:nvSpPr>
        <p:spPr>
          <a:xfrm>
            <a:off x="0" y="4861322"/>
            <a:ext cx="9144000" cy="282178"/>
          </a:xfrm>
          <a:prstGeom prst="rect">
            <a:avLst/>
          </a:prstGeom>
          <a:noFill/>
          <a:ln/>
        </p:spPr>
        <p:txBody>
          <a:bodyPr wrap="square" lIns="340233" tIns="0" rIns="340233" bIns="170053" rtlCol="0" anchor="t">
            <a:spAutoFit/>
          </a:bodyPr>
          <a:lstStyle/>
          <a:p>
            <a:pPr marL="0" indent="0" algn="r">
              <a:lnSpc>
                <a:spcPts val="1100"/>
              </a:lnSpc>
              <a:buNone/>
            </a:pPr>
            <a:r>
              <a:rPr lang="en-US" sz="784" b="1" i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 : Sonnenburg &amp; Bäckhed, Nature, 2016</a:t>
            </a:r>
            <a:endParaRPr lang="en-US" sz="784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L'intestin grêle absorbe 90 % des nutriments de notre alimentation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207294"/>
            <a:ext cx="3857625" cy="86188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207294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4" y="1462320"/>
            <a:ext cx="357188" cy="2857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285875" y="1385888"/>
            <a:ext cx="2577108" cy="2743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 à 7 mètres</a:t>
            </a:r>
            <a:endParaRPr lang="en-US" sz="1602" dirty="0"/>
          </a:p>
        </p:txBody>
      </p:sp>
      <p:sp>
        <p:nvSpPr>
          <p:cNvPr id="8" name="Text 4"/>
          <p:cNvSpPr/>
          <p:nvPr/>
        </p:nvSpPr>
        <p:spPr>
          <a:xfrm>
            <a:off x="1285875" y="1660196"/>
            <a:ext cx="2577108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longueur, replié dans l'abdomen</a:t>
            </a:r>
            <a:endParaRPr lang="en-US" sz="987" dirty="0"/>
          </a:p>
        </p:txBody>
      </p:sp>
      <p:sp>
        <p:nvSpPr>
          <p:cNvPr id="9" name="Shape 5"/>
          <p:cNvSpPr/>
          <p:nvPr/>
        </p:nvSpPr>
        <p:spPr>
          <a:xfrm>
            <a:off x="571500" y="2154901"/>
            <a:ext cx="3857625" cy="86188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Shape 6"/>
          <p:cNvSpPr/>
          <p:nvPr/>
        </p:nvSpPr>
        <p:spPr>
          <a:xfrm>
            <a:off x="571500" y="2154901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672" y="2409927"/>
            <a:ext cx="250031" cy="28575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1285875" y="2333495"/>
            <a:ext cx="2461022" cy="2743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250 m²</a:t>
            </a:r>
            <a:endParaRPr lang="en-US" sz="1602" dirty="0"/>
          </a:p>
        </p:txBody>
      </p:sp>
      <p:sp>
        <p:nvSpPr>
          <p:cNvPr id="13" name="Text 8"/>
          <p:cNvSpPr/>
          <p:nvPr/>
        </p:nvSpPr>
        <p:spPr>
          <a:xfrm>
            <a:off x="1285875" y="2607804"/>
            <a:ext cx="2461022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surface d'absorption (villosités)</a:t>
            </a:r>
            <a:endParaRPr lang="en-US" sz="987" dirty="0"/>
          </a:p>
        </p:txBody>
      </p:sp>
      <p:sp>
        <p:nvSpPr>
          <p:cNvPr id="14" name="Shape 9"/>
          <p:cNvSpPr/>
          <p:nvPr/>
        </p:nvSpPr>
        <p:spPr>
          <a:xfrm>
            <a:off x="571500" y="3102508"/>
            <a:ext cx="3857625" cy="86188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10"/>
          <p:cNvSpPr/>
          <p:nvPr/>
        </p:nvSpPr>
        <p:spPr>
          <a:xfrm>
            <a:off x="571500" y="3102508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813" y="3357535"/>
            <a:ext cx="285750" cy="28575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285875" y="3281102"/>
            <a:ext cx="1980605" cy="2743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602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segments</a:t>
            </a:r>
            <a:endParaRPr lang="en-US" sz="1602" dirty="0"/>
          </a:p>
        </p:txBody>
      </p:sp>
      <p:sp>
        <p:nvSpPr>
          <p:cNvPr id="18" name="Text 12"/>
          <p:cNvSpPr/>
          <p:nvPr/>
        </p:nvSpPr>
        <p:spPr>
          <a:xfrm>
            <a:off x="1285875" y="3555411"/>
            <a:ext cx="1980605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Duodénum, Jéjunum, Iléon</a:t>
            </a:r>
            <a:endParaRPr lang="en-US" sz="987" dirty="0"/>
          </a:p>
        </p:txBody>
      </p:sp>
      <p:sp>
        <p:nvSpPr>
          <p:cNvPr id="19" name="Shape 13"/>
          <p:cNvSpPr/>
          <p:nvPr/>
        </p:nvSpPr>
        <p:spPr>
          <a:xfrm>
            <a:off x="4714875" y="1207294"/>
            <a:ext cx="3857625" cy="347543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4"/>
          <p:cNvSpPr/>
          <p:nvPr/>
        </p:nvSpPr>
        <p:spPr>
          <a:xfrm>
            <a:off x="4714875" y="1207294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9188" y="1427857"/>
            <a:ext cx="275034" cy="214313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5311378" y="1421606"/>
            <a:ext cx="1812727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FONCTIONS CLÉS</a:t>
            </a:r>
            <a:endParaRPr lang="en-US" sz="1295" dirty="0"/>
          </a:p>
        </p:txBody>
      </p:sp>
      <p:pic>
        <p:nvPicPr>
          <p:cNvPr id="23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9188" y="1821656"/>
            <a:ext cx="171450" cy="171450"/>
          </a:xfrm>
          <a:prstGeom prst="rect">
            <a:avLst/>
          </a:prstGeom>
        </p:spPr>
      </p:pic>
      <p:sp>
        <p:nvSpPr>
          <p:cNvPr id="24" name="Text 16"/>
          <p:cNvSpPr/>
          <p:nvPr/>
        </p:nvSpPr>
        <p:spPr>
          <a:xfrm>
            <a:off x="5207794" y="1791295"/>
            <a:ext cx="3150394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Digestion &amp; Absorption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dégradation finale et assimilation des glucides, lipides, protéines, vitamines et minéraux.</a:t>
            </a:r>
            <a:endParaRPr lang="en-US" sz="987" dirty="0"/>
          </a:p>
        </p:txBody>
      </p:sp>
      <p:pic>
        <p:nvPicPr>
          <p:cNvPr id="25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188" y="2564606"/>
            <a:ext cx="171450" cy="17145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5207794" y="2534245"/>
            <a:ext cx="3150394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Temps de transit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le bol alimentaire y séjourne entre 3 et 5 heures.</a:t>
            </a:r>
            <a:endParaRPr lang="en-US" sz="987" dirty="0"/>
          </a:p>
        </p:txBody>
      </p:sp>
      <p:pic>
        <p:nvPicPr>
          <p:cNvPr id="27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29188" y="3107531"/>
            <a:ext cx="214313" cy="171450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5250656" y="3077170"/>
            <a:ext cx="3107531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Mouvements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combine le péristaltisme (propulsion vers l'avant) et la segmentation (malaxage sur place).</a:t>
            </a:r>
            <a:endParaRPr lang="en-US" sz="987" dirty="0"/>
          </a:p>
        </p:txBody>
      </p:sp>
      <p:sp>
        <p:nvSpPr>
          <p:cNvPr id="29" name="Text 19"/>
          <p:cNvSpPr/>
          <p:nvPr/>
        </p:nvSpPr>
        <p:spPr>
          <a:xfrm>
            <a:off x="0" y="4789884"/>
            <a:ext cx="9144000" cy="353616"/>
          </a:xfrm>
          <a:prstGeom prst="rect">
            <a:avLst/>
          </a:prstGeom>
          <a:noFill/>
          <a:ln/>
        </p:spPr>
        <p:txBody>
          <a:bodyPr wrap="square" lIns="680339" tIns="0" rIns="680339" bIns="255143" rtlCol="0" anchor="t">
            <a:spAutoFit/>
          </a:bodyPr>
          <a:lstStyle/>
          <a:p>
            <a:pPr marL="0" indent="0" algn="r">
              <a:lnSpc>
                <a:spcPts val="1100"/>
              </a:lnSpc>
              <a:buNone/>
            </a:pPr>
            <a:r>
              <a:rPr lang="en-US" sz="784" b="1" i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 : Guyton &amp; Hall, Medical Physiology, 2021</a:t>
            </a:r>
            <a:endParaRPr lang="en-US" sz="784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557213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côlon transforme les résidus en selles et régule l'hydratation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314450"/>
            <a:ext cx="8001000" cy="984052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314450"/>
            <a:ext cx="8001000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5" y="1404640"/>
            <a:ext cx="207169" cy="2000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50119" y="1400175"/>
            <a:ext cx="3146822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ANATOMIE (1,5 MÈTRE DE LONG)</a:t>
            </a:r>
            <a:endParaRPr lang="en-US" sz="1193" dirty="0"/>
          </a:p>
        </p:txBody>
      </p:sp>
      <p:sp>
        <p:nvSpPr>
          <p:cNvPr id="8" name="Text 4"/>
          <p:cNvSpPr/>
          <p:nvPr/>
        </p:nvSpPr>
        <p:spPr>
          <a:xfrm>
            <a:off x="657225" y="1666280"/>
            <a:ext cx="7829550" cy="17323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cadre colique entoure l'intestin grêle et se divise en plusieurs segments :</a:t>
            </a:r>
            <a:endParaRPr lang="en-US" sz="987" dirty="0"/>
          </a:p>
        </p:txBody>
      </p:sp>
      <p:sp>
        <p:nvSpPr>
          <p:cNvPr id="9" name="Shape 5"/>
          <p:cNvSpPr/>
          <p:nvPr/>
        </p:nvSpPr>
        <p:spPr>
          <a:xfrm>
            <a:off x="657225" y="1896666"/>
            <a:ext cx="751880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6"/>
          <p:cNvSpPr/>
          <p:nvPr/>
        </p:nvSpPr>
        <p:spPr>
          <a:xfrm>
            <a:off x="657225" y="1896666"/>
            <a:ext cx="751880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Cæcum</a:t>
            </a:r>
            <a:endParaRPr lang="en-US" sz="987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6255" y="1952030"/>
            <a:ext cx="125016" cy="142875"/>
          </a:xfrm>
          <a:prstGeom prst="rect">
            <a:avLst/>
          </a:prstGeom>
        </p:spPr>
      </p:pic>
      <p:sp>
        <p:nvSpPr>
          <p:cNvPr id="12" name="Shape 7"/>
          <p:cNvSpPr/>
          <p:nvPr/>
        </p:nvSpPr>
        <p:spPr>
          <a:xfrm>
            <a:off x="1648420" y="1896666"/>
            <a:ext cx="1448395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Text 8"/>
          <p:cNvSpPr/>
          <p:nvPr/>
        </p:nvSpPr>
        <p:spPr>
          <a:xfrm>
            <a:off x="1648420" y="1896666"/>
            <a:ext cx="1448395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ascendant</a:t>
            </a:r>
            <a:endParaRPr lang="en-US" sz="987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53966" y="1952030"/>
            <a:ext cx="125016" cy="142875"/>
          </a:xfrm>
          <a:prstGeom prst="rect">
            <a:avLst/>
          </a:prstGeom>
        </p:spPr>
      </p:pic>
      <p:sp>
        <p:nvSpPr>
          <p:cNvPr id="15" name="Shape 9"/>
          <p:cNvSpPr/>
          <p:nvPr/>
        </p:nvSpPr>
        <p:spPr>
          <a:xfrm>
            <a:off x="3336131" y="1896666"/>
            <a:ext cx="1446609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0"/>
          <p:cNvSpPr/>
          <p:nvPr/>
        </p:nvSpPr>
        <p:spPr>
          <a:xfrm>
            <a:off x="3336131" y="1896666"/>
            <a:ext cx="1446609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transverse</a:t>
            </a:r>
            <a:endParaRPr lang="en-US" sz="987" dirty="0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9891" y="1952030"/>
            <a:ext cx="125016" cy="142875"/>
          </a:xfrm>
          <a:prstGeom prst="rect">
            <a:avLst/>
          </a:prstGeom>
        </p:spPr>
      </p:pic>
      <p:sp>
        <p:nvSpPr>
          <p:cNvPr id="18" name="Shape 11"/>
          <p:cNvSpPr/>
          <p:nvPr/>
        </p:nvSpPr>
        <p:spPr>
          <a:xfrm>
            <a:off x="5022056" y="1896666"/>
            <a:ext cx="1550194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Text 12"/>
          <p:cNvSpPr/>
          <p:nvPr/>
        </p:nvSpPr>
        <p:spPr>
          <a:xfrm>
            <a:off x="5022056" y="1896666"/>
            <a:ext cx="1550194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descendant</a:t>
            </a:r>
            <a:endParaRPr lang="en-US" sz="987" dirty="0"/>
          </a:p>
        </p:txBody>
      </p:sp>
      <p:pic>
        <p:nvPicPr>
          <p:cNvPr id="20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1952030"/>
            <a:ext cx="125016" cy="142875"/>
          </a:xfrm>
          <a:prstGeom prst="rect">
            <a:avLst/>
          </a:prstGeom>
        </p:spPr>
      </p:pic>
      <p:sp>
        <p:nvSpPr>
          <p:cNvPr id="21" name="Shape 13"/>
          <p:cNvSpPr/>
          <p:nvPr/>
        </p:nvSpPr>
        <p:spPr>
          <a:xfrm>
            <a:off x="6811566" y="1896666"/>
            <a:ext cx="891183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4"/>
          <p:cNvSpPr/>
          <p:nvPr/>
        </p:nvSpPr>
        <p:spPr>
          <a:xfrm>
            <a:off x="6811566" y="1896666"/>
            <a:ext cx="891183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Sigmoïde</a:t>
            </a:r>
            <a:endParaRPr lang="en-US" sz="987" dirty="0"/>
          </a:p>
        </p:txBody>
      </p:sp>
      <p:pic>
        <p:nvPicPr>
          <p:cNvPr id="23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9898" y="1952030"/>
            <a:ext cx="125016" cy="142875"/>
          </a:xfrm>
          <a:prstGeom prst="rect">
            <a:avLst/>
          </a:prstGeom>
        </p:spPr>
      </p:pic>
      <p:sp>
        <p:nvSpPr>
          <p:cNvPr id="24" name="Shape 15"/>
          <p:cNvSpPr/>
          <p:nvPr/>
        </p:nvSpPr>
        <p:spPr>
          <a:xfrm>
            <a:off x="7942064" y="1896666"/>
            <a:ext cx="767953" cy="258961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Text 16"/>
          <p:cNvSpPr/>
          <p:nvPr/>
        </p:nvSpPr>
        <p:spPr>
          <a:xfrm>
            <a:off x="7942064" y="1896666"/>
            <a:ext cx="767953" cy="258961"/>
          </a:xfrm>
          <a:prstGeom prst="rect">
            <a:avLst/>
          </a:prstGeom>
          <a:noFill/>
          <a:ln/>
        </p:spPr>
        <p:txBody>
          <a:bodyPr wrap="square" lIns="102108" tIns="51054" rIns="102108" bIns="51054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Rectum</a:t>
            </a:r>
            <a:endParaRPr lang="en-US" sz="987" dirty="0"/>
          </a:p>
        </p:txBody>
      </p:sp>
      <p:sp>
        <p:nvSpPr>
          <p:cNvPr id="26" name="Shape 17"/>
          <p:cNvSpPr/>
          <p:nvPr/>
        </p:nvSpPr>
        <p:spPr>
          <a:xfrm>
            <a:off x="571500" y="2327077"/>
            <a:ext cx="2609841" cy="25342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Shape 18"/>
          <p:cNvSpPr/>
          <p:nvPr/>
        </p:nvSpPr>
        <p:spPr>
          <a:xfrm>
            <a:off x="571500" y="2327077"/>
            <a:ext cx="2609841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8" name="Shape 19"/>
          <p:cNvSpPr/>
          <p:nvPr/>
        </p:nvSpPr>
        <p:spPr>
          <a:xfrm>
            <a:off x="657225" y="2412802"/>
            <a:ext cx="428625" cy="4286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6528" y="2527102"/>
            <a:ext cx="150019" cy="200025"/>
          </a:xfrm>
          <a:prstGeom prst="rect">
            <a:avLst/>
          </a:prstGeom>
        </p:spPr>
      </p:pic>
      <p:sp>
        <p:nvSpPr>
          <p:cNvPr id="30" name="Text 20"/>
          <p:cNvSpPr/>
          <p:nvPr/>
        </p:nvSpPr>
        <p:spPr>
          <a:xfrm>
            <a:off x="657225" y="2927152"/>
            <a:ext cx="243839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Hydratation</a:t>
            </a:r>
            <a:endParaRPr lang="en-US" sz="1193" dirty="0"/>
          </a:p>
        </p:txBody>
      </p:sp>
      <p:sp>
        <p:nvSpPr>
          <p:cNvPr id="31" name="Text 21"/>
          <p:cNvSpPr/>
          <p:nvPr/>
        </p:nvSpPr>
        <p:spPr>
          <a:xfrm>
            <a:off x="657225" y="3193256"/>
            <a:ext cx="2438391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Rôle :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réabsorption de l'eau et des électrolytes (~1,5 L/jour)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solidification progressive des selles.</a:t>
            </a:r>
            <a:endParaRPr lang="en-US" sz="885" dirty="0"/>
          </a:p>
        </p:txBody>
      </p:sp>
      <p:sp>
        <p:nvSpPr>
          <p:cNvPr id="32" name="Shape 22"/>
          <p:cNvSpPr/>
          <p:nvPr/>
        </p:nvSpPr>
        <p:spPr>
          <a:xfrm>
            <a:off x="3267066" y="2327077"/>
            <a:ext cx="2609841" cy="25342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3" name="Shape 23"/>
          <p:cNvSpPr/>
          <p:nvPr/>
        </p:nvSpPr>
        <p:spPr>
          <a:xfrm>
            <a:off x="3267066" y="2327077"/>
            <a:ext cx="2609841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4" name="Shape 24"/>
          <p:cNvSpPr/>
          <p:nvPr/>
        </p:nvSpPr>
        <p:spPr>
          <a:xfrm>
            <a:off x="3352791" y="2412802"/>
            <a:ext cx="428625" cy="4286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5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7091" y="2527102"/>
            <a:ext cx="200025" cy="200025"/>
          </a:xfrm>
          <a:prstGeom prst="rect">
            <a:avLst/>
          </a:prstGeom>
        </p:spPr>
      </p:pic>
      <p:sp>
        <p:nvSpPr>
          <p:cNvPr id="36" name="Text 25"/>
          <p:cNvSpPr/>
          <p:nvPr/>
        </p:nvSpPr>
        <p:spPr>
          <a:xfrm>
            <a:off x="3352791" y="2927152"/>
            <a:ext cx="243839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Fermentation</a:t>
            </a:r>
            <a:endParaRPr lang="en-US" sz="1193" dirty="0"/>
          </a:p>
        </p:txBody>
      </p:sp>
      <p:sp>
        <p:nvSpPr>
          <p:cNvPr id="37" name="Text 26"/>
          <p:cNvSpPr/>
          <p:nvPr/>
        </p:nvSpPr>
        <p:spPr>
          <a:xfrm>
            <a:off x="3352791" y="3193256"/>
            <a:ext cx="2438391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microbiote fermente les fibres, produisant des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AGCC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(ex. butyrate) qui protègent la muqueuse colique.</a:t>
            </a:r>
            <a:endParaRPr lang="en-US" sz="885" dirty="0"/>
          </a:p>
        </p:txBody>
      </p:sp>
      <p:sp>
        <p:nvSpPr>
          <p:cNvPr id="38" name="Shape 27"/>
          <p:cNvSpPr/>
          <p:nvPr/>
        </p:nvSpPr>
        <p:spPr>
          <a:xfrm>
            <a:off x="5962631" y="2327077"/>
            <a:ext cx="2609869" cy="253424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9" name="Shape 28"/>
          <p:cNvSpPr/>
          <p:nvPr/>
        </p:nvSpPr>
        <p:spPr>
          <a:xfrm>
            <a:off x="5962631" y="2327077"/>
            <a:ext cx="2609869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40" name="Shape 29"/>
          <p:cNvSpPr/>
          <p:nvPr/>
        </p:nvSpPr>
        <p:spPr>
          <a:xfrm>
            <a:off x="6048356" y="2412802"/>
            <a:ext cx="428625" cy="42862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4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2656" y="2527102"/>
            <a:ext cx="200025" cy="200025"/>
          </a:xfrm>
          <a:prstGeom prst="rect">
            <a:avLst/>
          </a:prstGeom>
        </p:spPr>
      </p:pic>
      <p:sp>
        <p:nvSpPr>
          <p:cNvPr id="42" name="Text 30"/>
          <p:cNvSpPr/>
          <p:nvPr/>
        </p:nvSpPr>
        <p:spPr>
          <a:xfrm>
            <a:off x="6048356" y="2927152"/>
            <a:ext cx="2438419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Transit</a:t>
            </a:r>
            <a:endParaRPr lang="en-US" sz="1193" dirty="0"/>
          </a:p>
        </p:txBody>
      </p:sp>
      <p:sp>
        <p:nvSpPr>
          <p:cNvPr id="43" name="Text 31"/>
          <p:cNvSpPr/>
          <p:nvPr/>
        </p:nvSpPr>
        <p:spPr>
          <a:xfrm>
            <a:off x="6048356" y="3193256"/>
            <a:ext cx="2438419" cy="5400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Transit colique plus lent :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12–48 heures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selon l'individu et l'alimentation.</a:t>
            </a:r>
            <a:endParaRPr lang="en-US" sz="885" dirty="0"/>
          </a:p>
        </p:txBody>
      </p:sp>
      <p:sp>
        <p:nvSpPr>
          <p:cNvPr id="44" name="Text 32"/>
          <p:cNvSpPr/>
          <p:nvPr/>
        </p:nvSpPr>
        <p:spPr>
          <a:xfrm>
            <a:off x="0" y="4932759"/>
            <a:ext cx="9144000" cy="210741"/>
          </a:xfrm>
          <a:prstGeom prst="rect">
            <a:avLst/>
          </a:prstGeom>
          <a:noFill/>
          <a:ln/>
        </p:spPr>
        <p:txBody>
          <a:bodyPr wrap="square" lIns="680339" tIns="0" rIns="680339" bIns="85090" rtlCol="0" anchor="t">
            <a:spAutoFit/>
          </a:bodyPr>
          <a:lstStyle/>
          <a:p>
            <a:pPr marL="0" indent="0" algn="r">
              <a:lnSpc>
                <a:spcPts val="1100"/>
              </a:lnSpc>
              <a:buNone/>
            </a:pPr>
            <a:r>
              <a:rPr lang="en-US" sz="784" b="1" i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 : Flint et al., Nature Reviews Microbiology, 2012</a:t>
            </a:r>
            <a:endParaRPr lang="en-US" sz="784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5718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syndrome de l'intestin irritable touche 10 à 15 % de la population mondiale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185863"/>
            <a:ext cx="3857625" cy="2235994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185863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306413"/>
            <a:ext cx="248245" cy="21431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41202" y="1300163"/>
            <a:ext cx="325576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TROUBLES FONCTIONNELS</a:t>
            </a:r>
            <a:endParaRPr lang="en-US" sz="1295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643063"/>
            <a:ext cx="171450" cy="17145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42975" y="1612702"/>
            <a:ext cx="3371850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Constipation fonctionnelle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transit &gt; 3 jours, selles dures.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114550"/>
            <a:ext cx="171450" cy="17145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42975" y="2084189"/>
            <a:ext cx="2843213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Ballonnements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accumulation de gaz.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409230"/>
            <a:ext cx="128588" cy="17145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900113" y="2378869"/>
            <a:ext cx="3414713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Syndrome de l'intestin irritable (SII)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douleurs abdominales et troubles du transit.</a:t>
            </a:r>
            <a:endParaRPr lang="en-US" sz="987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0" y="2880717"/>
            <a:ext cx="150019" cy="17145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21544" y="2850356"/>
            <a:ext cx="3393281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Diarrhée fonctionnelle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accélération du transit.</a:t>
            </a:r>
            <a:endParaRPr lang="en-US" sz="987" dirty="0"/>
          </a:p>
        </p:txBody>
      </p:sp>
      <p:sp>
        <p:nvSpPr>
          <p:cNvPr id="16" name="Shape 8"/>
          <p:cNvSpPr/>
          <p:nvPr/>
        </p:nvSpPr>
        <p:spPr>
          <a:xfrm>
            <a:off x="4714875" y="1185863"/>
            <a:ext cx="3857625" cy="102691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Shape 9"/>
          <p:cNvSpPr/>
          <p:nvPr/>
        </p:nvSpPr>
        <p:spPr>
          <a:xfrm>
            <a:off x="4714875" y="1185863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9175" y="1306413"/>
            <a:ext cx="248245" cy="214313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5184577" y="1300163"/>
            <a:ext cx="2864644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FACTEURS DÉCLENCHANTS</a:t>
            </a:r>
            <a:endParaRPr lang="en-US" sz="1295" dirty="0"/>
          </a:p>
        </p:txBody>
      </p:sp>
      <p:sp>
        <p:nvSpPr>
          <p:cNvPr id="20" name="Text 11"/>
          <p:cNvSpPr/>
          <p:nvPr/>
        </p:nvSpPr>
        <p:spPr>
          <a:xfrm>
            <a:off x="4829175" y="1612702"/>
            <a:ext cx="3629025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Principaux déclencheurs :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stress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alimentation (FODMAPs)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sédentarité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dysbiose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.</a:t>
            </a:r>
            <a:endParaRPr lang="en-US" sz="987" dirty="0"/>
          </a:p>
        </p:txBody>
      </p:sp>
      <p:sp>
        <p:nvSpPr>
          <p:cNvPr id="21" name="Shape 12"/>
          <p:cNvSpPr/>
          <p:nvPr/>
        </p:nvSpPr>
        <p:spPr>
          <a:xfrm>
            <a:off x="4714875" y="3820120"/>
            <a:ext cx="3857625" cy="96976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3"/>
          <p:cNvSpPr/>
          <p:nvPr/>
        </p:nvSpPr>
        <p:spPr>
          <a:xfrm>
            <a:off x="4936331" y="3934420"/>
            <a:ext cx="285035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L'EFFICACITÉ DU MASSAGE</a:t>
            </a:r>
            <a:endParaRPr lang="en-US" sz="1295" dirty="0"/>
          </a:p>
        </p:txBody>
      </p:sp>
      <p:sp>
        <p:nvSpPr>
          <p:cNvPr id="23" name="Text 14"/>
          <p:cNvSpPr/>
          <p:nvPr/>
        </p:nvSpPr>
        <p:spPr>
          <a:xfrm>
            <a:off x="4829175" y="4246959"/>
            <a:ext cx="3629025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 massage abdominal </a:t>
            </a:r>
            <a:r>
              <a:rPr lang="en-US" sz="987" b="1" dirty="0">
                <a:solidFill>
                  <a:srgbClr val="D7CCC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réduit la constipation</a:t>
            </a:r>
            <a:r>
              <a:rPr lang="en-US" sz="987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améliore la qualité de vie et le transit colique.</a:t>
            </a:r>
            <a:endParaRPr lang="en-US" sz="987" dirty="0"/>
          </a:p>
        </p:txBody>
      </p:sp>
      <p:sp>
        <p:nvSpPr>
          <p:cNvPr id="24" name="Text 15"/>
          <p:cNvSpPr/>
          <p:nvPr/>
        </p:nvSpPr>
        <p:spPr>
          <a:xfrm>
            <a:off x="0" y="4932759"/>
            <a:ext cx="9144000" cy="210741"/>
          </a:xfrm>
          <a:prstGeom prst="rect">
            <a:avLst/>
          </a:prstGeom>
          <a:noFill/>
          <a:ln/>
        </p:spPr>
        <p:txBody>
          <a:bodyPr wrap="square" lIns="680339" tIns="0" rIns="680339" bIns="85090" rtlCol="0" anchor="t">
            <a:spAutoFit/>
          </a:bodyPr>
          <a:lstStyle/>
          <a:p>
            <a:pPr marL="0" indent="0" algn="r">
              <a:lnSpc>
                <a:spcPts val="1100"/>
              </a:lnSpc>
              <a:buNone/>
            </a:pPr>
            <a:r>
              <a:rPr lang="en-US" sz="784" b="1" i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Source : Lovell &amp; Ford, Am J Gastroenterol, 2012</a:t>
            </a:r>
            <a:endParaRPr lang="en-US" sz="784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7543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22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Repérer l'intestin grêle et le cadre colique avec vos mains</a:t>
            </a:r>
            <a:endParaRPr lang="en-US" sz="2226" dirty="0"/>
          </a:p>
        </p:txBody>
      </p:sp>
      <p:sp>
        <p:nvSpPr>
          <p:cNvPr id="4" name="Shape 1"/>
          <p:cNvSpPr/>
          <p:nvPr/>
        </p:nvSpPr>
        <p:spPr>
          <a:xfrm>
            <a:off x="571500" y="1311548"/>
            <a:ext cx="3857625" cy="3689077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311548"/>
            <a:ext cx="3857625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3" y="1533004"/>
            <a:ext cx="235744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128713" y="1525860"/>
            <a:ext cx="1821656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INTESTIN GRÊLE</a:t>
            </a:r>
            <a:endParaRPr lang="en-US" sz="1397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813" y="1975917"/>
            <a:ext cx="107156" cy="142875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000125" y="1947342"/>
            <a:ext cx="3214688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Occupe la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zone centrale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l'abdomen (région péri-ombilicale).</a:t>
            </a:r>
            <a:endParaRPr lang="en-US" sz="987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813" y="2547417"/>
            <a:ext cx="178594" cy="142875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71563" y="2518842"/>
            <a:ext cx="3143250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Difficile à distinguer segment par segment à la palpation en raison de ses nombreux replis.</a:t>
            </a:r>
            <a:endParaRPr lang="en-US" sz="98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813" y="3333229"/>
            <a:ext cx="178594" cy="14287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1071563" y="3304654"/>
            <a:ext cx="3143250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 masse globalement en </a:t>
            </a: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cercles concentriques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autour de l'ombilic.</a:t>
            </a:r>
            <a:endParaRPr lang="en-US" sz="987" dirty="0"/>
          </a:p>
        </p:txBody>
      </p:sp>
      <p:sp>
        <p:nvSpPr>
          <p:cNvPr id="14" name="Shape 7"/>
          <p:cNvSpPr/>
          <p:nvPr/>
        </p:nvSpPr>
        <p:spPr>
          <a:xfrm>
            <a:off x="4714875" y="1311548"/>
            <a:ext cx="3857625" cy="3689077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Shape 8"/>
          <p:cNvSpPr/>
          <p:nvPr/>
        </p:nvSpPr>
        <p:spPr>
          <a:xfrm>
            <a:off x="4714875" y="1311548"/>
            <a:ext cx="3857625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9188" y="1533004"/>
            <a:ext cx="235744" cy="228600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5272088" y="1525860"/>
            <a:ext cx="1862733" cy="24288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CADRE COLIQUE</a:t>
            </a:r>
            <a:endParaRPr lang="en-US" sz="1397" dirty="0"/>
          </a:p>
        </p:txBody>
      </p:sp>
      <p:pic>
        <p:nvPicPr>
          <p:cNvPr id="1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188" y="1975917"/>
            <a:ext cx="107156" cy="142875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5143500" y="1947342"/>
            <a:ext cx="2489597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Cæcum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fosse iliaque droite (FID).</a:t>
            </a:r>
            <a:endParaRPr lang="en-US" sz="987" dirty="0"/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29188" y="2333104"/>
            <a:ext cx="107156" cy="142875"/>
          </a:xfrm>
          <a:prstGeom prst="rect">
            <a:avLst/>
          </a:prstGeom>
        </p:spPr>
      </p:pic>
      <p:sp>
        <p:nvSpPr>
          <p:cNvPr id="21" name="Text 11"/>
          <p:cNvSpPr/>
          <p:nvPr/>
        </p:nvSpPr>
        <p:spPr>
          <a:xfrm>
            <a:off x="5143500" y="2304529"/>
            <a:ext cx="3214688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ascendant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flanc droit (de bas en haut).</a:t>
            </a:r>
            <a:endParaRPr lang="en-US" sz="987" dirty="0"/>
          </a:p>
        </p:txBody>
      </p:sp>
      <p:pic>
        <p:nvPicPr>
          <p:cNvPr id="22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29188" y="2904604"/>
            <a:ext cx="125016" cy="142875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5161359" y="2876029"/>
            <a:ext cx="3196828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transverse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droite à gauche, sous les côtes.</a:t>
            </a:r>
            <a:endParaRPr lang="en-US" sz="987" dirty="0"/>
          </a:p>
        </p:txBody>
      </p:sp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9188" y="3476104"/>
            <a:ext cx="107156" cy="142875"/>
          </a:xfrm>
          <a:prstGeom prst="rect">
            <a:avLst/>
          </a:prstGeom>
        </p:spPr>
      </p:pic>
      <p:sp>
        <p:nvSpPr>
          <p:cNvPr id="25" name="Text 13"/>
          <p:cNvSpPr/>
          <p:nvPr/>
        </p:nvSpPr>
        <p:spPr>
          <a:xfrm>
            <a:off x="5143500" y="3447529"/>
            <a:ext cx="3214688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Côlon descendant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flanc gauche (de haut en bas).</a:t>
            </a:r>
            <a:endParaRPr lang="en-US" sz="987" dirty="0"/>
          </a:p>
        </p:txBody>
      </p:sp>
      <p:pic>
        <p:nvPicPr>
          <p:cNvPr id="26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188" y="4047604"/>
            <a:ext cx="107156" cy="142875"/>
          </a:xfrm>
          <a:prstGeom prst="rect">
            <a:avLst/>
          </a:prstGeom>
        </p:spPr>
      </p:pic>
      <p:sp>
        <p:nvSpPr>
          <p:cNvPr id="27" name="Text 14"/>
          <p:cNvSpPr/>
          <p:nvPr/>
        </p:nvSpPr>
        <p:spPr>
          <a:xfrm>
            <a:off x="5143500" y="4019029"/>
            <a:ext cx="2734270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Sigmoïde :</a:t>
            </a: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fosse iliaque gauche (FIG).</a:t>
            </a:r>
            <a:endParaRPr lang="en-US" sz="987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Toujours commencer par la respiration et l'effleurage global</a:t>
            </a:r>
            <a:endParaRPr lang="en-US" sz="201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305520"/>
            <a:ext cx="248245" cy="21431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26902" y="1185863"/>
            <a:ext cx="3887986" cy="45362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SÉQUENCE DE PRÉPARATION (10 MIN)</a:t>
            </a:r>
            <a:endParaRPr lang="en-US" sz="1295" dirty="0"/>
          </a:p>
        </p:txBody>
      </p:sp>
      <p:sp>
        <p:nvSpPr>
          <p:cNvPr id="6" name="Shape 2"/>
          <p:cNvSpPr/>
          <p:nvPr/>
        </p:nvSpPr>
        <p:spPr>
          <a:xfrm>
            <a:off x="571500" y="1782366"/>
            <a:ext cx="4243388" cy="85546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Shape 3"/>
          <p:cNvSpPr/>
          <p:nvPr/>
        </p:nvSpPr>
        <p:spPr>
          <a:xfrm>
            <a:off x="571500" y="1782366"/>
            <a:ext cx="42863" cy="85546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8" name="Shape 4"/>
          <p:cNvSpPr/>
          <p:nvPr/>
        </p:nvSpPr>
        <p:spPr>
          <a:xfrm>
            <a:off x="685800" y="1896666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38" y="1989534"/>
            <a:ext cx="214313" cy="1714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185863" y="1896666"/>
            <a:ext cx="351472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1. Installation</a:t>
            </a:r>
            <a:endParaRPr lang="en-US" sz="1090" dirty="0"/>
          </a:p>
        </p:txBody>
      </p:sp>
      <p:sp>
        <p:nvSpPr>
          <p:cNvPr id="11" name="Text 6"/>
          <p:cNvSpPr/>
          <p:nvPr/>
        </p:nvSpPr>
        <p:spPr>
          <a:xfrm>
            <a:off x="1185863" y="2123480"/>
            <a:ext cx="35147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En décubitus dorsal, genoux fléchis, coussins sous la tête et les genoux.</a:t>
            </a:r>
            <a:endParaRPr lang="en-US" sz="987" dirty="0"/>
          </a:p>
        </p:txBody>
      </p:sp>
      <p:sp>
        <p:nvSpPr>
          <p:cNvPr id="12" name="Shape 7"/>
          <p:cNvSpPr/>
          <p:nvPr/>
        </p:nvSpPr>
        <p:spPr>
          <a:xfrm>
            <a:off x="571500" y="2737842"/>
            <a:ext cx="4243388" cy="85546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3" name="Shape 8"/>
          <p:cNvSpPr/>
          <p:nvPr/>
        </p:nvSpPr>
        <p:spPr>
          <a:xfrm>
            <a:off x="571500" y="2737842"/>
            <a:ext cx="42863" cy="85546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Shape 9"/>
          <p:cNvSpPr/>
          <p:nvPr/>
        </p:nvSpPr>
        <p:spPr>
          <a:xfrm>
            <a:off x="685800" y="2852142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238" y="2945011"/>
            <a:ext cx="214313" cy="171450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1185863" y="2852142"/>
            <a:ext cx="351472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2. Respiration diaphragmatique</a:t>
            </a:r>
            <a:endParaRPr lang="en-US" sz="1090" dirty="0"/>
          </a:p>
        </p:txBody>
      </p:sp>
      <p:sp>
        <p:nvSpPr>
          <p:cNvPr id="17" name="Text 11"/>
          <p:cNvSpPr/>
          <p:nvPr/>
        </p:nvSpPr>
        <p:spPr>
          <a:xfrm>
            <a:off x="1185863" y="3078956"/>
            <a:ext cx="35147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10 cycles conscients (4s inspiration / 2s pause / 6s expiration).</a:t>
            </a:r>
            <a:endParaRPr lang="en-US" sz="987" dirty="0"/>
          </a:p>
        </p:txBody>
      </p:sp>
      <p:sp>
        <p:nvSpPr>
          <p:cNvPr id="18" name="Shape 12"/>
          <p:cNvSpPr/>
          <p:nvPr/>
        </p:nvSpPr>
        <p:spPr>
          <a:xfrm>
            <a:off x="571500" y="3693319"/>
            <a:ext cx="4243388" cy="855464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9" name="Shape 13"/>
          <p:cNvSpPr/>
          <p:nvPr/>
        </p:nvSpPr>
        <p:spPr>
          <a:xfrm>
            <a:off x="571500" y="3693319"/>
            <a:ext cx="42863" cy="855464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0" name="Shape 14"/>
          <p:cNvSpPr/>
          <p:nvPr/>
        </p:nvSpPr>
        <p:spPr>
          <a:xfrm>
            <a:off x="685800" y="3807619"/>
            <a:ext cx="357188" cy="357188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238" y="3900488"/>
            <a:ext cx="214313" cy="171450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1185863" y="3807619"/>
            <a:ext cx="3514725" cy="19109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3. Effleurage global</a:t>
            </a:r>
            <a:endParaRPr lang="en-US" sz="1090" dirty="0"/>
          </a:p>
        </p:txBody>
      </p:sp>
      <p:sp>
        <p:nvSpPr>
          <p:cNvPr id="23" name="Text 16"/>
          <p:cNvSpPr/>
          <p:nvPr/>
        </p:nvSpPr>
        <p:spPr>
          <a:xfrm>
            <a:off x="1185863" y="4034433"/>
            <a:ext cx="3514725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 à 5 minutes de cercles lents dans le sens des aiguilles d'une montre.</a:t>
            </a:r>
            <a:endParaRPr lang="en-US" sz="987" dirty="0"/>
          </a:p>
        </p:txBody>
      </p:sp>
      <p:sp>
        <p:nvSpPr>
          <p:cNvPr id="24" name="Shape 17"/>
          <p:cNvSpPr/>
          <p:nvPr/>
        </p:nvSpPr>
        <p:spPr>
          <a:xfrm>
            <a:off x="5100638" y="1185863"/>
            <a:ext cx="3471863" cy="344323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5" name="Shape 18"/>
          <p:cNvSpPr/>
          <p:nvPr/>
        </p:nvSpPr>
        <p:spPr>
          <a:xfrm>
            <a:off x="5100638" y="1185863"/>
            <a:ext cx="3471863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43513" y="1328738"/>
            <a:ext cx="228600" cy="228600"/>
          </a:xfrm>
          <a:prstGeom prst="rect">
            <a:avLst/>
          </a:prstGeom>
        </p:spPr>
      </p:pic>
      <p:sp>
        <p:nvSpPr>
          <p:cNvPr id="27" name="Text 19"/>
          <p:cNvSpPr/>
          <p:nvPr/>
        </p:nvSpPr>
        <p:spPr>
          <a:xfrm>
            <a:off x="5579269" y="1329630"/>
            <a:ext cx="1612702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Point particulier</a:t>
            </a:r>
            <a:endParaRPr lang="en-US" sz="1295" dirty="0"/>
          </a:p>
        </p:txBody>
      </p:sp>
      <p:sp>
        <p:nvSpPr>
          <p:cNvPr id="28" name="Text 20"/>
          <p:cNvSpPr/>
          <p:nvPr/>
        </p:nvSpPr>
        <p:spPr>
          <a:xfrm>
            <a:off x="5243513" y="1657350"/>
            <a:ext cx="3186113" cy="5029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Pour cet atelier ciblant l'intestin grêle et le côlon :</a:t>
            </a:r>
            <a:endParaRPr lang="en-US" sz="1090" dirty="0"/>
          </a:p>
        </p:txBody>
      </p:sp>
      <p:pic>
        <p:nvPicPr>
          <p:cNvPr id="29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3513" y="2281703"/>
            <a:ext cx="89297" cy="142875"/>
          </a:xfrm>
          <a:prstGeom prst="rect">
            <a:avLst/>
          </a:prstGeom>
        </p:spPr>
      </p:pic>
      <p:sp>
        <p:nvSpPr>
          <p:cNvPr id="30" name="Text 21"/>
          <p:cNvSpPr/>
          <p:nvPr/>
        </p:nvSpPr>
        <p:spPr>
          <a:xfrm>
            <a:off x="5439966" y="2245984"/>
            <a:ext cx="2989659" cy="50290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L'intestin est très sensible à la chaleur des mains.</a:t>
            </a:r>
            <a:endParaRPr lang="en-US" sz="1090" dirty="0"/>
          </a:p>
        </p:txBody>
      </p:sp>
      <p:pic>
        <p:nvPicPr>
          <p:cNvPr id="3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43513" y="2870336"/>
            <a:ext cx="142875" cy="142875"/>
          </a:xfrm>
          <a:prstGeom prst="rect">
            <a:avLst/>
          </a:prstGeom>
        </p:spPr>
      </p:pic>
      <p:sp>
        <p:nvSpPr>
          <p:cNvPr id="32" name="Text 22"/>
          <p:cNvSpPr/>
          <p:nvPr/>
        </p:nvSpPr>
        <p:spPr>
          <a:xfrm>
            <a:off x="5493544" y="2834618"/>
            <a:ext cx="2936081" cy="7543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Commencer avec une pression très légère (effleurage superficiel) avant d'augmenter progressivement.</a:t>
            </a:r>
            <a:endParaRPr lang="en-US" sz="1090" dirty="0"/>
          </a:p>
        </p:txBody>
      </p:sp>
      <p:pic>
        <p:nvPicPr>
          <p:cNvPr id="33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43513" y="3710425"/>
            <a:ext cx="142875" cy="142875"/>
          </a:xfrm>
          <a:prstGeom prst="rect">
            <a:avLst/>
          </a:prstGeom>
        </p:spPr>
      </p:pic>
      <p:sp>
        <p:nvSpPr>
          <p:cNvPr id="34" name="Text 23"/>
          <p:cNvSpPr/>
          <p:nvPr/>
        </p:nvSpPr>
        <p:spPr>
          <a:xfrm>
            <a:off x="5493544" y="3674706"/>
            <a:ext cx="2936081" cy="7543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090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Les patients constipés peuvent ressentir une légère gêne initiale : c'est normal, la douceur est de mise.</a:t>
            </a:r>
            <a:endParaRPr lang="en-US" sz="109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1 — Pétrir autour de l'ombilic pour stimuler l'intestin grêle</a:t>
            </a:r>
            <a:endParaRPr lang="en-US" sz="2016" dirty="0"/>
          </a:p>
        </p:txBody>
      </p:sp>
      <p:sp>
        <p:nvSpPr>
          <p:cNvPr id="4" name="Text 1"/>
          <p:cNvSpPr/>
          <p:nvPr/>
        </p:nvSpPr>
        <p:spPr>
          <a:xfrm>
            <a:off x="571500" y="1243013"/>
            <a:ext cx="4629150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8D6E63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PROTOCOLE PAS À PAS</a:t>
            </a:r>
            <a:endParaRPr lang="en-US" sz="1295" dirty="0"/>
          </a:p>
        </p:txBody>
      </p:sp>
      <p:sp>
        <p:nvSpPr>
          <p:cNvPr id="5" name="Shape 2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71500" y="161270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885" dirty="0"/>
          </a:p>
        </p:txBody>
      </p:sp>
      <p:sp>
        <p:nvSpPr>
          <p:cNvPr id="7" name="Text 4"/>
          <p:cNvSpPr/>
          <p:nvPr/>
        </p:nvSpPr>
        <p:spPr>
          <a:xfrm>
            <a:off x="935831" y="1612702"/>
            <a:ext cx="3793331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Placer les deux mains à plat de part et d'autre de l'ombilic.</a:t>
            </a:r>
            <a:endParaRPr lang="en-US" sz="885" dirty="0"/>
          </a:p>
        </p:txBody>
      </p:sp>
      <p:sp>
        <p:nvSpPr>
          <p:cNvPr id="8" name="Shape 5"/>
          <p:cNvSpPr/>
          <p:nvPr/>
        </p:nvSpPr>
        <p:spPr>
          <a:xfrm>
            <a:off x="571500" y="1977033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571500" y="1977033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885" dirty="0"/>
          </a:p>
        </p:txBody>
      </p:sp>
      <p:sp>
        <p:nvSpPr>
          <p:cNvPr id="10" name="Text 7"/>
          <p:cNvSpPr/>
          <p:nvPr/>
        </p:nvSpPr>
        <p:spPr>
          <a:xfrm>
            <a:off x="935831" y="1977033"/>
            <a:ext cx="426481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À l'expiration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effectuer un pétrissage doux en "soulever-rouler" de la peau et du tissu sous-cutané.</a:t>
            </a:r>
            <a:endParaRPr lang="en-US" sz="885" dirty="0"/>
          </a:p>
        </p:txBody>
      </p:sp>
      <p:sp>
        <p:nvSpPr>
          <p:cNvPr id="11" name="Shape 8"/>
          <p:cNvSpPr/>
          <p:nvPr/>
        </p:nvSpPr>
        <p:spPr>
          <a:xfrm>
            <a:off x="571500" y="247994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71500" y="247994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885" dirty="0"/>
          </a:p>
        </p:txBody>
      </p:sp>
      <p:sp>
        <p:nvSpPr>
          <p:cNvPr id="13" name="Text 10"/>
          <p:cNvSpPr/>
          <p:nvPr/>
        </p:nvSpPr>
        <p:spPr>
          <a:xfrm>
            <a:off x="935831" y="2479942"/>
            <a:ext cx="4264819" cy="395753"/>
          </a:xfrm>
          <a:prstGeom prst="rect">
            <a:avLst/>
          </a:prstGeom>
          <a:noFill/>
          <a:ln/>
        </p:spPr>
        <p:txBody>
          <a:bodyPr wrap="squar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Travailler en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cercles concentriques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autour de l'ombilic (de l'intérieur vers l'extérieur).</a:t>
            </a:r>
            <a:endParaRPr lang="en-US" sz="885" dirty="0"/>
          </a:p>
        </p:txBody>
      </p:sp>
      <p:sp>
        <p:nvSpPr>
          <p:cNvPr id="14" name="Shape 11"/>
          <p:cNvSpPr/>
          <p:nvPr/>
        </p:nvSpPr>
        <p:spPr>
          <a:xfrm>
            <a:off x="571500" y="2982850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571500" y="2982850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885" dirty="0"/>
          </a:p>
        </p:txBody>
      </p:sp>
      <p:sp>
        <p:nvSpPr>
          <p:cNvPr id="16" name="Text 13"/>
          <p:cNvSpPr/>
          <p:nvPr/>
        </p:nvSpPr>
        <p:spPr>
          <a:xfrm>
            <a:off x="935831" y="2982850"/>
            <a:ext cx="3866555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Augmenter progressivement la pression à chaque passage.</a:t>
            </a:r>
            <a:endParaRPr lang="en-US" sz="885" dirty="0"/>
          </a:p>
        </p:txBody>
      </p:sp>
      <p:sp>
        <p:nvSpPr>
          <p:cNvPr id="17" name="Shape 14"/>
          <p:cNvSpPr/>
          <p:nvPr/>
        </p:nvSpPr>
        <p:spPr>
          <a:xfrm>
            <a:off x="571500" y="3347182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571500" y="3347182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885" dirty="0"/>
          </a:p>
        </p:txBody>
      </p:sp>
      <p:sp>
        <p:nvSpPr>
          <p:cNvPr id="19" name="Text 16"/>
          <p:cNvSpPr/>
          <p:nvPr/>
        </p:nvSpPr>
        <p:spPr>
          <a:xfrm>
            <a:off x="935831" y="3347182"/>
            <a:ext cx="3486150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Varier la direction : cercles horaires, puis anti-horaires.</a:t>
            </a:r>
            <a:endParaRPr lang="en-US" sz="885" dirty="0"/>
          </a:p>
        </p:txBody>
      </p:sp>
      <p:sp>
        <p:nvSpPr>
          <p:cNvPr id="20" name="Shape 17"/>
          <p:cNvSpPr/>
          <p:nvPr/>
        </p:nvSpPr>
        <p:spPr>
          <a:xfrm>
            <a:off x="571500" y="3711513"/>
            <a:ext cx="257175" cy="257175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571500" y="3711513"/>
            <a:ext cx="257175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885" dirty="0"/>
          </a:p>
        </p:txBody>
      </p:sp>
      <p:sp>
        <p:nvSpPr>
          <p:cNvPr id="22" name="Text 19"/>
          <p:cNvSpPr/>
          <p:nvPr/>
        </p:nvSpPr>
        <p:spPr>
          <a:xfrm>
            <a:off x="935831" y="3711513"/>
            <a:ext cx="1421606" cy="215736"/>
          </a:xfrm>
          <a:prstGeom prst="rect">
            <a:avLst/>
          </a:prstGeom>
          <a:noFill/>
          <a:ln/>
        </p:spPr>
        <p:txBody>
          <a:bodyPr wrap="none" lIns="0" tIns="42545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5 à 7 minutes.</a:t>
            </a:r>
            <a:endParaRPr lang="en-US" sz="885" dirty="0"/>
          </a:p>
        </p:txBody>
      </p:sp>
      <p:sp>
        <p:nvSpPr>
          <p:cNvPr id="23" name="Shape 20"/>
          <p:cNvSpPr/>
          <p:nvPr/>
        </p:nvSpPr>
        <p:spPr>
          <a:xfrm>
            <a:off x="5486400" y="1571625"/>
            <a:ext cx="3086100" cy="2166342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Shape 21"/>
          <p:cNvSpPr/>
          <p:nvPr/>
        </p:nvSpPr>
        <p:spPr>
          <a:xfrm>
            <a:off x="5486400" y="1571625"/>
            <a:ext cx="30861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2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713" y="1790402"/>
            <a:ext cx="250031" cy="200025"/>
          </a:xfrm>
          <a:prstGeom prst="rect">
            <a:avLst/>
          </a:prstGeom>
        </p:spPr>
      </p:pic>
      <p:sp>
        <p:nvSpPr>
          <p:cNvPr id="26" name="Text 22"/>
          <p:cNvSpPr/>
          <p:nvPr/>
        </p:nvSpPr>
        <p:spPr>
          <a:xfrm>
            <a:off x="6057900" y="1785938"/>
            <a:ext cx="179308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</a:t>
            </a:r>
            <a:endParaRPr lang="en-US" sz="1193" dirty="0"/>
          </a:p>
        </p:txBody>
      </p:sp>
      <p:sp>
        <p:nvSpPr>
          <p:cNvPr id="27" name="Text 23"/>
          <p:cNvSpPr/>
          <p:nvPr/>
        </p:nvSpPr>
        <p:spPr>
          <a:xfrm>
            <a:off x="5700713" y="2102048"/>
            <a:ext cx="2657475" cy="6429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 massage profond mais doux doit réveiller la zone centrale de l'abdomen.</a:t>
            </a:r>
            <a:endParaRPr lang="en-US" sz="987" dirty="0"/>
          </a:p>
        </p:txBody>
      </p:sp>
      <p:pic>
        <p:nvPicPr>
          <p:cNvPr id="2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0713" y="2873573"/>
            <a:ext cx="100013" cy="114300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5872163" y="2852142"/>
            <a:ext cx="987623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Chaleur diffuse</a:t>
            </a:r>
            <a:endParaRPr lang="en-US" sz="885" dirty="0"/>
          </a:p>
        </p:txBody>
      </p:sp>
      <p:pic>
        <p:nvPicPr>
          <p:cNvPr id="3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00713" y="3102173"/>
            <a:ext cx="128588" cy="114300"/>
          </a:xfrm>
          <a:prstGeom prst="rect">
            <a:avLst/>
          </a:prstGeom>
        </p:spPr>
      </p:pic>
      <p:sp>
        <p:nvSpPr>
          <p:cNvPr id="31" name="Text 25"/>
          <p:cNvSpPr/>
          <p:nvPr/>
        </p:nvSpPr>
        <p:spPr>
          <a:xfrm>
            <a:off x="5900738" y="3080742"/>
            <a:ext cx="1698427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Gargouillis (borborygmes)</a:t>
            </a:r>
            <a:endParaRPr lang="en-US" sz="885" dirty="0"/>
          </a:p>
        </p:txBody>
      </p:sp>
      <p:pic>
        <p:nvPicPr>
          <p:cNvPr id="3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0713" y="3330773"/>
            <a:ext cx="142875" cy="114300"/>
          </a:xfrm>
          <a:prstGeom prst="rect">
            <a:avLst/>
          </a:prstGeom>
        </p:spPr>
      </p:pic>
      <p:sp>
        <p:nvSpPr>
          <p:cNvPr id="33" name="Text 26"/>
          <p:cNvSpPr/>
          <p:nvPr/>
        </p:nvSpPr>
        <p:spPr>
          <a:xfrm>
            <a:off x="5915025" y="3309342"/>
            <a:ext cx="2296716" cy="15716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de "mouvement" interne</a:t>
            </a:r>
            <a:endParaRPr lang="en-US" sz="88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414338"/>
            <a:ext cx="80010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16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Technique 2 — Suivre le cadre colique pour relancer le transit</a:t>
            </a:r>
            <a:endParaRPr lang="en-US" sz="2016" dirty="0"/>
          </a:p>
        </p:txBody>
      </p:sp>
      <p:sp>
        <p:nvSpPr>
          <p:cNvPr id="4" name="Shape 1"/>
          <p:cNvSpPr/>
          <p:nvPr/>
        </p:nvSpPr>
        <p:spPr>
          <a:xfrm>
            <a:off x="571500" y="1243013"/>
            <a:ext cx="8001000" cy="2814638"/>
          </a:xfrm>
          <a:prstGeom prst="rect">
            <a:avLst/>
          </a:prstGeom>
          <a:solidFill>
            <a:srgbClr val="EFEBE9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5" name="Shape 2"/>
          <p:cNvSpPr/>
          <p:nvPr/>
        </p:nvSpPr>
        <p:spPr>
          <a:xfrm>
            <a:off x="571500" y="1243013"/>
            <a:ext cx="8001000" cy="57150"/>
          </a:xfrm>
          <a:prstGeom prst="rect">
            <a:avLst/>
          </a:prstGeom>
          <a:solidFill>
            <a:srgbClr val="8D6E63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5" y="1334988"/>
            <a:ext cx="221456" cy="21431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42988" y="1328738"/>
            <a:ext cx="4288036" cy="22681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95" b="1" kern="0" spc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PROTOCOLE PAS À PAS (LE "U INVERSÉ")</a:t>
            </a:r>
            <a:endParaRPr lang="en-US" sz="1295" dirty="0"/>
          </a:p>
        </p:txBody>
      </p:sp>
      <p:sp>
        <p:nvSpPr>
          <p:cNvPr id="8" name="Shape 4"/>
          <p:cNvSpPr/>
          <p:nvPr/>
        </p:nvSpPr>
        <p:spPr>
          <a:xfrm>
            <a:off x="714375" y="1655564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9" name="Text 5"/>
          <p:cNvSpPr/>
          <p:nvPr/>
        </p:nvSpPr>
        <p:spPr>
          <a:xfrm>
            <a:off x="714375" y="165556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784" dirty="0"/>
          </a:p>
        </p:txBody>
      </p:sp>
      <p:sp>
        <p:nvSpPr>
          <p:cNvPr id="10" name="Text 6"/>
          <p:cNvSpPr/>
          <p:nvPr/>
        </p:nvSpPr>
        <p:spPr>
          <a:xfrm>
            <a:off x="1050131" y="1641277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Commencer en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fosse iliaque droite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(cæcum), main droite à plat.</a:t>
            </a:r>
            <a:endParaRPr lang="en-US" sz="885" dirty="0"/>
          </a:p>
        </p:txBody>
      </p:sp>
      <p:sp>
        <p:nvSpPr>
          <p:cNvPr id="11" name="Shape 7"/>
          <p:cNvSpPr/>
          <p:nvPr/>
        </p:nvSpPr>
        <p:spPr>
          <a:xfrm>
            <a:off x="4714875" y="1655564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8"/>
          <p:cNvSpPr/>
          <p:nvPr/>
        </p:nvSpPr>
        <p:spPr>
          <a:xfrm>
            <a:off x="4714875" y="1655564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</a:t>
            </a:r>
            <a:endParaRPr lang="en-US" sz="784" dirty="0"/>
          </a:p>
        </p:txBody>
      </p:sp>
      <p:sp>
        <p:nvSpPr>
          <p:cNvPr id="13" name="Text 9"/>
          <p:cNvSpPr/>
          <p:nvPr/>
        </p:nvSpPr>
        <p:spPr>
          <a:xfrm>
            <a:off x="5050631" y="1641277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Terminer par un mouvement circulaire dans la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fosse iliaque gauche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(sigmoïde).</a:t>
            </a:r>
            <a:endParaRPr lang="en-US" sz="885" dirty="0"/>
          </a:p>
        </p:txBody>
      </p:sp>
      <p:sp>
        <p:nvSpPr>
          <p:cNvPr id="14" name="Shape 10"/>
          <p:cNvSpPr/>
          <p:nvPr/>
        </p:nvSpPr>
        <p:spPr>
          <a:xfrm>
            <a:off x="714375" y="2101323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5" name="Text 11"/>
          <p:cNvSpPr/>
          <p:nvPr/>
        </p:nvSpPr>
        <p:spPr>
          <a:xfrm>
            <a:off x="714375" y="2101323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784" dirty="0"/>
          </a:p>
        </p:txBody>
      </p:sp>
      <p:sp>
        <p:nvSpPr>
          <p:cNvPr id="16" name="Text 12"/>
          <p:cNvSpPr/>
          <p:nvPr/>
        </p:nvSpPr>
        <p:spPr>
          <a:xfrm>
            <a:off x="1050131" y="2087035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Remonter le long du flanc droit (côlon ascendant) vers l'hypocondre droit.</a:t>
            </a:r>
            <a:endParaRPr lang="en-US" sz="885" dirty="0"/>
          </a:p>
        </p:txBody>
      </p:sp>
      <p:sp>
        <p:nvSpPr>
          <p:cNvPr id="17" name="Shape 13"/>
          <p:cNvSpPr/>
          <p:nvPr/>
        </p:nvSpPr>
        <p:spPr>
          <a:xfrm>
            <a:off x="4714875" y="2101323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8" name="Text 14"/>
          <p:cNvSpPr/>
          <p:nvPr/>
        </p:nvSpPr>
        <p:spPr>
          <a:xfrm>
            <a:off x="4714875" y="2101323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6</a:t>
            </a:r>
            <a:endParaRPr lang="en-US" sz="784" dirty="0"/>
          </a:p>
        </p:txBody>
      </p:sp>
      <p:sp>
        <p:nvSpPr>
          <p:cNvPr id="19" name="Text 15"/>
          <p:cNvSpPr/>
          <p:nvPr/>
        </p:nvSpPr>
        <p:spPr>
          <a:xfrm>
            <a:off x="5050631" y="2087035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Répéter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5 à 8 fois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, toujours dans le sens des aiguilles d'une montre.</a:t>
            </a:r>
            <a:endParaRPr lang="en-US" sz="885" dirty="0"/>
          </a:p>
        </p:txBody>
      </p:sp>
      <p:sp>
        <p:nvSpPr>
          <p:cNvPr id="20" name="Shape 16"/>
          <p:cNvSpPr/>
          <p:nvPr/>
        </p:nvSpPr>
        <p:spPr>
          <a:xfrm>
            <a:off x="714375" y="2547082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1" name="Text 17"/>
          <p:cNvSpPr/>
          <p:nvPr/>
        </p:nvSpPr>
        <p:spPr>
          <a:xfrm>
            <a:off x="714375" y="2547082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784" dirty="0"/>
          </a:p>
        </p:txBody>
      </p:sp>
      <p:sp>
        <p:nvSpPr>
          <p:cNvPr id="22" name="Text 18"/>
          <p:cNvSpPr/>
          <p:nvPr/>
        </p:nvSpPr>
        <p:spPr>
          <a:xfrm>
            <a:off x="1050131" y="2532794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Traverser l'abdomen de </a:t>
            </a: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droite à gauche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(côlon transverse), sous les côtes.</a:t>
            </a:r>
            <a:endParaRPr lang="en-US" sz="885" dirty="0"/>
          </a:p>
        </p:txBody>
      </p:sp>
      <p:sp>
        <p:nvSpPr>
          <p:cNvPr id="23" name="Shape 19"/>
          <p:cNvSpPr/>
          <p:nvPr/>
        </p:nvSpPr>
        <p:spPr>
          <a:xfrm>
            <a:off x="4714875" y="2547082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4" name="Text 20"/>
          <p:cNvSpPr/>
          <p:nvPr/>
        </p:nvSpPr>
        <p:spPr>
          <a:xfrm>
            <a:off x="4714875" y="2547082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7</a:t>
            </a:r>
            <a:endParaRPr lang="en-US" sz="784" dirty="0"/>
          </a:p>
        </p:txBody>
      </p:sp>
      <p:sp>
        <p:nvSpPr>
          <p:cNvPr id="25" name="Text 21"/>
          <p:cNvSpPr/>
          <p:nvPr/>
        </p:nvSpPr>
        <p:spPr>
          <a:xfrm>
            <a:off x="5050631" y="2532794"/>
            <a:ext cx="1482328" cy="18001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Durée :</a:t>
            </a: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7 à 10 minutes.</a:t>
            </a:r>
            <a:endParaRPr lang="en-US" sz="885" dirty="0"/>
          </a:p>
        </p:txBody>
      </p:sp>
      <p:sp>
        <p:nvSpPr>
          <p:cNvPr id="26" name="Shape 22"/>
          <p:cNvSpPr/>
          <p:nvPr/>
        </p:nvSpPr>
        <p:spPr>
          <a:xfrm>
            <a:off x="714375" y="2992841"/>
            <a:ext cx="228600" cy="22860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3"/>
          <p:cNvSpPr/>
          <p:nvPr/>
        </p:nvSpPr>
        <p:spPr>
          <a:xfrm>
            <a:off x="714375" y="2992841"/>
            <a:ext cx="228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AF3E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</a:t>
            </a:r>
            <a:endParaRPr lang="en-US" sz="784" dirty="0"/>
          </a:p>
        </p:txBody>
      </p:sp>
      <p:sp>
        <p:nvSpPr>
          <p:cNvPr id="28" name="Text 24"/>
          <p:cNvSpPr/>
          <p:nvPr/>
        </p:nvSpPr>
        <p:spPr>
          <a:xfrm>
            <a:off x="1050131" y="2978553"/>
            <a:ext cx="337899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85" b="1" dirty="0">
                <a:solidFill>
                  <a:srgbClr val="79554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Descendre le long du flanc gauche (côlon descendant) vers la fosse iliaque gauche.</a:t>
            </a:r>
            <a:endParaRPr lang="en-US" sz="885" dirty="0"/>
          </a:p>
        </p:txBody>
      </p:sp>
      <p:sp>
        <p:nvSpPr>
          <p:cNvPr id="29" name="Shape 25"/>
          <p:cNvSpPr/>
          <p:nvPr/>
        </p:nvSpPr>
        <p:spPr>
          <a:xfrm>
            <a:off x="571500" y="4186238"/>
            <a:ext cx="8001000" cy="828675"/>
          </a:xfrm>
          <a:prstGeom prst="rect">
            <a:avLst/>
          </a:prstGeom>
          <a:solidFill>
            <a:srgbClr val="D7CCC8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0" name="Shape 26"/>
          <p:cNvSpPr/>
          <p:nvPr/>
        </p:nvSpPr>
        <p:spPr>
          <a:xfrm>
            <a:off x="571500" y="4186238"/>
            <a:ext cx="8001000" cy="57150"/>
          </a:xfrm>
          <a:prstGeom prst="rect">
            <a:avLst/>
          </a:prstGeom>
          <a:solidFill>
            <a:srgbClr val="5D4037"/>
          </a:solidFill>
          <a:ln/>
        </p:spPr>
        <p:txBody>
          <a:bodyPr/>
          <a:lstStyle/>
          <a:p>
            <a:endParaRPr lang="fr-FR"/>
          </a:p>
        </p:txBody>
      </p:sp>
      <p:pic>
        <p:nvPicPr>
          <p:cNvPr id="3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" y="4529138"/>
            <a:ext cx="200025" cy="200025"/>
          </a:xfrm>
          <a:prstGeom prst="rect">
            <a:avLst/>
          </a:prstGeom>
        </p:spPr>
      </p:pic>
      <p:sp>
        <p:nvSpPr>
          <p:cNvPr id="32" name="Text 27"/>
          <p:cNvSpPr/>
          <p:nvPr/>
        </p:nvSpPr>
        <p:spPr>
          <a:xfrm>
            <a:off x="1021556" y="4524673"/>
            <a:ext cx="1793081" cy="20895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Sensation attendue</a:t>
            </a:r>
            <a:endParaRPr lang="en-US" sz="1193" dirty="0"/>
          </a:p>
        </p:txBody>
      </p:sp>
      <p:sp>
        <p:nvSpPr>
          <p:cNvPr id="33" name="Text 28"/>
          <p:cNvSpPr/>
          <p:nvPr/>
        </p:nvSpPr>
        <p:spPr>
          <a:xfrm>
            <a:off x="3028950" y="4329113"/>
            <a:ext cx="5400675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987" b="1" dirty="0">
                <a:solidFill>
                  <a:srgbClr val="5D40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Ce massage mécanique favorise l'avancée des selles. Il est normal de ressentir des gargouillis, une sensation de libération, et l'envie d'aller à la selle peu de temps après.</a:t>
            </a:r>
            <a:endParaRPr lang="en-US" sz="98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1698</Words>
  <Application>Microsoft Macintosh PowerPoint</Application>
  <PresentationFormat>Affichage à l'écran (16:9)</PresentationFormat>
  <Paragraphs>217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8" baseType="lpstr">
      <vt:lpstr>Arial</vt:lpstr>
      <vt:lpstr>Montserrat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Thierry Blain</cp:lastModifiedBy>
  <cp:revision>3</cp:revision>
  <dcterms:created xsi:type="dcterms:W3CDTF">2026-04-03T13:07:14Z</dcterms:created>
  <dcterms:modified xsi:type="dcterms:W3CDTF">2026-04-03T13:10:11Z</dcterms:modified>
</cp:coreProperties>
</file>