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59" d="100"/>
          <a:sy n="159" d="100"/>
        </p:scale>
        <p:origin x="184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3771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jpe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9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17.jpe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17.jpe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17.jpeg"/><Relationship Id="rId7" Type="http://schemas.openxmlformats.org/officeDocument/2006/relationships/image" Target="../media/image74.png"/><Relationship Id="rId12" Type="http://schemas.openxmlformats.org/officeDocument/2006/relationships/image" Target="../media/image7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11" Type="http://schemas.openxmlformats.org/officeDocument/2006/relationships/image" Target="../media/image78.png"/><Relationship Id="rId5" Type="http://schemas.openxmlformats.org/officeDocument/2006/relationships/image" Target="../media/image72.png"/><Relationship Id="rId10" Type="http://schemas.openxmlformats.org/officeDocument/2006/relationships/image" Target="../media/image77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jpe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7.jpe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4.png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4114800" cy="5143500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" name="Shape 1"/>
          <p:cNvSpPr/>
          <p:nvPr/>
        </p:nvSpPr>
        <p:spPr>
          <a:xfrm>
            <a:off x="4057650" y="0"/>
            <a:ext cx="57150" cy="514350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450056" y="428625"/>
            <a:ext cx="3214688" cy="428625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" name="Text 3"/>
          <p:cNvSpPr/>
          <p:nvPr/>
        </p:nvSpPr>
        <p:spPr>
          <a:xfrm>
            <a:off x="4686300" y="656360"/>
            <a:ext cx="3886200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kern="0" spc="2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APPRENDRE À MASSER SON VENTRE</a:t>
            </a:r>
            <a:endParaRPr lang="en-US" sz="987" dirty="0"/>
          </a:p>
        </p:txBody>
      </p:sp>
      <p:sp>
        <p:nvSpPr>
          <p:cNvPr id="8" name="Text 4"/>
          <p:cNvSpPr/>
          <p:nvPr/>
        </p:nvSpPr>
        <p:spPr>
          <a:xfrm>
            <a:off x="4686300" y="1222502"/>
            <a:ext cx="3886200" cy="5029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4000"/>
              </a:lnSpc>
              <a:buNone/>
            </a:pPr>
            <a:r>
              <a:rPr lang="en-US" sz="3294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Atelier 5</a:t>
            </a:r>
            <a:endParaRPr lang="en-US" sz="3294" dirty="0"/>
          </a:p>
        </p:txBody>
      </p:sp>
      <p:sp>
        <p:nvSpPr>
          <p:cNvPr id="9" name="Text 5"/>
          <p:cNvSpPr/>
          <p:nvPr/>
        </p:nvSpPr>
        <p:spPr>
          <a:xfrm>
            <a:off x="4686300" y="1868286"/>
            <a:ext cx="3886200" cy="6686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808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Synthèse et routine q</a:t>
            </a:r>
            <a:r>
              <a:rPr lang="en-US" sz="1808" b="1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uotidienne</a:t>
            </a:r>
            <a:r>
              <a:rPr lang="en-US" sz="1808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1808" b="1" dirty="0" err="1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complète</a:t>
            </a:r>
            <a:endParaRPr lang="en-US" sz="1808" dirty="0"/>
          </a:p>
        </p:txBody>
      </p:sp>
      <p:sp>
        <p:nvSpPr>
          <p:cNvPr id="10" name="Shape 6"/>
          <p:cNvSpPr/>
          <p:nvPr/>
        </p:nvSpPr>
        <p:spPr>
          <a:xfrm>
            <a:off x="4686300" y="2822646"/>
            <a:ext cx="3886200" cy="1064419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1" name="Shape 7"/>
          <p:cNvSpPr/>
          <p:nvPr/>
        </p:nvSpPr>
        <p:spPr>
          <a:xfrm>
            <a:off x="4686300" y="2822646"/>
            <a:ext cx="42863" cy="1064419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Text 8"/>
          <p:cNvSpPr/>
          <p:nvPr/>
        </p:nvSpPr>
        <p:spPr>
          <a:xfrm>
            <a:off x="4864894" y="3001240"/>
            <a:ext cx="3529013" cy="70723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Assembler les 4 ateliers en une routine de 18 minutes pour prendre soin de votre ventre chaque jour.</a:t>
            </a:r>
            <a:endParaRPr lang="en-US" sz="1090" dirty="0"/>
          </a:p>
        </p:txBody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6300" y="4251396"/>
            <a:ext cx="157163" cy="157163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4914900" y="4172815"/>
            <a:ext cx="957904" cy="314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Durée : 1 heure</a:t>
            </a:r>
            <a:endParaRPr lang="en-US" sz="885" dirty="0"/>
          </a:p>
        </p:txBody>
      </p:sp>
      <p:pic>
        <p:nvPicPr>
          <p:cNvPr id="15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7117" y="4251396"/>
            <a:ext cx="196453" cy="157163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6355007" y="4172815"/>
            <a:ext cx="2217493" cy="314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Public : Grand public accompagné</a:t>
            </a:r>
            <a:endParaRPr lang="en-US" sz="885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027BAB6D-2052-FBDA-FE62-D29357C725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075" y="497305"/>
            <a:ext cx="2783432" cy="414888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28625" y="571500"/>
            <a:ext cx="828675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Phase 6 — Relancer le transit colique pour prévenir la constipation</a:t>
            </a:r>
            <a:endParaRPr lang="en-US" sz="2016" dirty="0"/>
          </a:p>
        </p:txBody>
      </p:sp>
      <p:sp>
        <p:nvSpPr>
          <p:cNvPr id="4" name="Shape 1"/>
          <p:cNvSpPr/>
          <p:nvPr/>
        </p:nvSpPr>
        <p:spPr>
          <a:xfrm>
            <a:off x="428625" y="1328738"/>
            <a:ext cx="8286750" cy="553641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428625" y="1328738"/>
            <a:ext cx="57150" cy="553641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075" y="1512689"/>
            <a:ext cx="185738" cy="185738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42975" y="1414463"/>
            <a:ext cx="521801" cy="38219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Durée :</a:t>
            </a:r>
            <a:endParaRPr lang="en-US" sz="1090" dirty="0"/>
          </a:p>
        </p:txBody>
      </p:sp>
      <p:sp>
        <p:nvSpPr>
          <p:cNvPr id="8" name="Text 4"/>
          <p:cNvSpPr/>
          <p:nvPr/>
        </p:nvSpPr>
        <p:spPr>
          <a:xfrm>
            <a:off x="1536213" y="1414463"/>
            <a:ext cx="723974" cy="38219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minutes</a:t>
            </a:r>
            <a:endParaRPr lang="en-US" sz="109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0188" y="1512689"/>
            <a:ext cx="139303" cy="185738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556653" y="1414463"/>
            <a:ext cx="605851" cy="38219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Repère :</a:t>
            </a:r>
            <a:endParaRPr lang="en-US" sz="1090" dirty="0"/>
          </a:p>
        </p:txBody>
      </p:sp>
      <p:sp>
        <p:nvSpPr>
          <p:cNvPr id="11" name="Text 6"/>
          <p:cNvSpPr/>
          <p:nvPr/>
        </p:nvSpPr>
        <p:spPr>
          <a:xfrm>
            <a:off x="3233942" y="1414463"/>
            <a:ext cx="5309983" cy="38219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Cadre colique (FID → flanc droit → sous les côtes → flanc gauche → FIG)</a:t>
            </a:r>
            <a:endParaRPr lang="en-US" sz="1090" dirty="0"/>
          </a:p>
        </p:txBody>
      </p:sp>
      <p:sp>
        <p:nvSpPr>
          <p:cNvPr id="12" name="Shape 7"/>
          <p:cNvSpPr/>
          <p:nvPr/>
        </p:nvSpPr>
        <p:spPr>
          <a:xfrm>
            <a:off x="428625" y="1968103"/>
            <a:ext cx="4071938" cy="2646759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3" name="Shape 8"/>
          <p:cNvSpPr/>
          <p:nvPr/>
        </p:nvSpPr>
        <p:spPr>
          <a:xfrm>
            <a:off x="428625" y="1968103"/>
            <a:ext cx="4071938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4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213" y="2101155"/>
            <a:ext cx="207169" cy="200025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850106" y="2096691"/>
            <a:ext cx="1696641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1. LE "U INVERSÉ"</a:t>
            </a:r>
            <a:endParaRPr lang="en-US" sz="1193" dirty="0"/>
          </a:p>
        </p:txBody>
      </p:sp>
      <p:sp>
        <p:nvSpPr>
          <p:cNvPr id="16" name="Shape 10"/>
          <p:cNvSpPr/>
          <p:nvPr/>
        </p:nvSpPr>
        <p:spPr>
          <a:xfrm>
            <a:off x="3830836" y="2102941"/>
            <a:ext cx="541139" cy="196453"/>
          </a:xfrm>
          <a:prstGeom prst="round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7" name="Text 11"/>
          <p:cNvSpPr/>
          <p:nvPr/>
        </p:nvSpPr>
        <p:spPr>
          <a:xfrm>
            <a:off x="3830836" y="2102941"/>
            <a:ext cx="541139" cy="196453"/>
          </a:xfrm>
          <a:prstGeom prst="rect">
            <a:avLst/>
          </a:prstGeom>
          <a:noFill/>
          <a:ln/>
        </p:spPr>
        <p:txBody>
          <a:bodyPr wrap="none" lIns="102108" tIns="34036" rIns="102108" bIns="34036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kern="0" spc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 MIN</a:t>
            </a:r>
            <a:endParaRPr lang="en-US" sz="784" dirty="0"/>
          </a:p>
        </p:txBody>
      </p:sp>
      <p:pic>
        <p:nvPicPr>
          <p:cNvPr id="18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7213" y="2432447"/>
            <a:ext cx="128588" cy="128588"/>
          </a:xfrm>
          <a:prstGeom prst="rect">
            <a:avLst/>
          </a:prstGeom>
        </p:spPr>
      </p:pic>
      <p:sp>
        <p:nvSpPr>
          <p:cNvPr id="19" name="Text 12"/>
          <p:cNvSpPr/>
          <p:nvPr/>
        </p:nvSpPr>
        <p:spPr>
          <a:xfrm>
            <a:off x="771525" y="2391370"/>
            <a:ext cx="3600450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Démarrer en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FID (cæcum)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remonter le flanc droit.</a:t>
            </a:r>
            <a:endParaRPr lang="en-US" sz="987" dirty="0"/>
          </a:p>
        </p:txBody>
      </p:sp>
      <p:pic>
        <p:nvPicPr>
          <p:cNvPr id="20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7213" y="2889647"/>
            <a:ext cx="128588" cy="128588"/>
          </a:xfrm>
          <a:prstGeom prst="rect">
            <a:avLst/>
          </a:prstGeom>
        </p:spPr>
      </p:pic>
      <p:sp>
        <p:nvSpPr>
          <p:cNvPr id="21" name="Text 13"/>
          <p:cNvSpPr/>
          <p:nvPr/>
        </p:nvSpPr>
        <p:spPr>
          <a:xfrm>
            <a:off x="771525" y="2848570"/>
            <a:ext cx="3050381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Traverser sous les côtes (côlon transverse).</a:t>
            </a:r>
            <a:endParaRPr lang="en-US" sz="987" dirty="0"/>
          </a:p>
        </p:txBody>
      </p:sp>
      <p:pic>
        <p:nvPicPr>
          <p:cNvPr id="22" name="Image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7213" y="3146822"/>
            <a:ext cx="128588" cy="128588"/>
          </a:xfrm>
          <a:prstGeom prst="rect">
            <a:avLst/>
          </a:prstGeom>
        </p:spPr>
      </p:pic>
      <p:sp>
        <p:nvSpPr>
          <p:cNvPr id="23" name="Text 14"/>
          <p:cNvSpPr/>
          <p:nvPr/>
        </p:nvSpPr>
        <p:spPr>
          <a:xfrm>
            <a:off x="771525" y="3105745"/>
            <a:ext cx="3395067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Descendre le flanc gauche (côlon descendant).</a:t>
            </a:r>
            <a:endParaRPr lang="en-US" sz="987" dirty="0"/>
          </a:p>
        </p:txBody>
      </p:sp>
      <p:pic>
        <p:nvPicPr>
          <p:cNvPr id="24" name="Image 7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7213" y="3403997"/>
            <a:ext cx="128588" cy="128588"/>
          </a:xfrm>
          <a:prstGeom prst="rect">
            <a:avLst/>
          </a:prstGeom>
        </p:spPr>
      </p:pic>
      <p:sp>
        <p:nvSpPr>
          <p:cNvPr id="25" name="Text 15"/>
          <p:cNvSpPr/>
          <p:nvPr/>
        </p:nvSpPr>
        <p:spPr>
          <a:xfrm>
            <a:off x="771525" y="3362920"/>
            <a:ext cx="3600450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Répéter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 à 8 fois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dans le sens des aiguilles d'une montre.</a:t>
            </a:r>
            <a:endParaRPr lang="en-US" sz="987" dirty="0"/>
          </a:p>
        </p:txBody>
      </p:sp>
      <p:sp>
        <p:nvSpPr>
          <p:cNvPr id="26" name="Shape 16"/>
          <p:cNvSpPr/>
          <p:nvPr/>
        </p:nvSpPr>
        <p:spPr>
          <a:xfrm>
            <a:off x="4643438" y="1968103"/>
            <a:ext cx="4071938" cy="2646759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7" name="Shape 17"/>
          <p:cNvSpPr/>
          <p:nvPr/>
        </p:nvSpPr>
        <p:spPr>
          <a:xfrm>
            <a:off x="4643438" y="1968103"/>
            <a:ext cx="4071938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8" name="Image 8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72025" y="2101155"/>
            <a:ext cx="182166" cy="200025"/>
          </a:xfrm>
          <a:prstGeom prst="rect">
            <a:avLst/>
          </a:prstGeom>
        </p:spPr>
      </p:pic>
      <p:sp>
        <p:nvSpPr>
          <p:cNvPr id="29" name="Text 18"/>
          <p:cNvSpPr/>
          <p:nvPr/>
        </p:nvSpPr>
        <p:spPr>
          <a:xfrm>
            <a:off x="5039916" y="2096691"/>
            <a:ext cx="2187773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2. POINT DE HOUSTON</a:t>
            </a:r>
            <a:endParaRPr lang="en-US" sz="1193" dirty="0"/>
          </a:p>
        </p:txBody>
      </p:sp>
      <p:sp>
        <p:nvSpPr>
          <p:cNvPr id="30" name="Shape 19"/>
          <p:cNvSpPr/>
          <p:nvPr/>
        </p:nvSpPr>
        <p:spPr>
          <a:xfrm>
            <a:off x="8068866" y="2102941"/>
            <a:ext cx="517922" cy="196453"/>
          </a:xfrm>
          <a:prstGeom prst="round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1" name="Text 20"/>
          <p:cNvSpPr/>
          <p:nvPr/>
        </p:nvSpPr>
        <p:spPr>
          <a:xfrm>
            <a:off x="8068866" y="2102941"/>
            <a:ext cx="517922" cy="196453"/>
          </a:xfrm>
          <a:prstGeom prst="rect">
            <a:avLst/>
          </a:prstGeom>
          <a:noFill/>
          <a:ln/>
        </p:spPr>
        <p:txBody>
          <a:bodyPr wrap="none" lIns="102108" tIns="34036" rIns="102108" bIns="34036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kern="0" spc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 MIN</a:t>
            </a:r>
            <a:endParaRPr lang="en-US" sz="784" dirty="0"/>
          </a:p>
        </p:txBody>
      </p:sp>
      <p:pic>
        <p:nvPicPr>
          <p:cNvPr id="32" name="Image 9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72025" y="2432447"/>
            <a:ext cx="128588" cy="128588"/>
          </a:xfrm>
          <a:prstGeom prst="rect">
            <a:avLst/>
          </a:prstGeom>
        </p:spPr>
      </p:pic>
      <p:sp>
        <p:nvSpPr>
          <p:cNvPr id="33" name="Text 21"/>
          <p:cNvSpPr/>
          <p:nvPr/>
        </p:nvSpPr>
        <p:spPr>
          <a:xfrm>
            <a:off x="4986338" y="2391370"/>
            <a:ext cx="3600450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Placer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doigts en FIG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(fosse iliaque gauche, zone du sigmoïde).</a:t>
            </a:r>
            <a:endParaRPr lang="en-US" sz="987" dirty="0"/>
          </a:p>
        </p:txBody>
      </p:sp>
      <p:pic>
        <p:nvPicPr>
          <p:cNvPr id="34" name="Image 10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72025" y="2889647"/>
            <a:ext cx="128588" cy="128588"/>
          </a:xfrm>
          <a:prstGeom prst="rect">
            <a:avLst/>
          </a:prstGeom>
        </p:spPr>
      </p:pic>
      <p:sp>
        <p:nvSpPr>
          <p:cNvPr id="35" name="Text 22"/>
          <p:cNvSpPr/>
          <p:nvPr/>
        </p:nvSpPr>
        <p:spPr>
          <a:xfrm>
            <a:off x="4986338" y="2848570"/>
            <a:ext cx="3036094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Exercer une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pression douce et circulaire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en-US" sz="987" dirty="0"/>
          </a:p>
        </p:txBody>
      </p:sp>
      <p:pic>
        <p:nvPicPr>
          <p:cNvPr id="36" name="Image 11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72025" y="3146822"/>
            <a:ext cx="128588" cy="128588"/>
          </a:xfrm>
          <a:prstGeom prst="rect">
            <a:avLst/>
          </a:prstGeom>
        </p:spPr>
      </p:pic>
      <p:sp>
        <p:nvSpPr>
          <p:cNvPr id="37" name="Text 23"/>
          <p:cNvSpPr/>
          <p:nvPr/>
        </p:nvSpPr>
        <p:spPr>
          <a:xfrm>
            <a:off x="4986338" y="3105745"/>
            <a:ext cx="3280767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Maintenir pendant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 à 3 cycles respiratoires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en-US" sz="987" dirty="0"/>
          </a:p>
        </p:txBody>
      </p:sp>
      <p:pic>
        <p:nvPicPr>
          <p:cNvPr id="38" name="Image 12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72025" y="3403997"/>
            <a:ext cx="128588" cy="128588"/>
          </a:xfrm>
          <a:prstGeom prst="rect">
            <a:avLst/>
          </a:prstGeom>
        </p:spPr>
      </p:pic>
      <p:sp>
        <p:nvSpPr>
          <p:cNvPr id="39" name="Text 24"/>
          <p:cNvSpPr/>
          <p:nvPr/>
        </p:nvSpPr>
        <p:spPr>
          <a:xfrm>
            <a:off x="4986338" y="3362920"/>
            <a:ext cx="1312664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Répéter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à 5 fois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en-US" sz="987" dirty="0"/>
          </a:p>
        </p:txBody>
      </p:sp>
      <p:sp>
        <p:nvSpPr>
          <p:cNvPr id="40" name="Shape 25"/>
          <p:cNvSpPr/>
          <p:nvPr/>
        </p:nvSpPr>
        <p:spPr>
          <a:xfrm>
            <a:off x="428625" y="4700588"/>
            <a:ext cx="8286750" cy="3714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41" name="Image 13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0075" y="4793456"/>
            <a:ext cx="185738" cy="185738"/>
          </a:xfrm>
          <a:prstGeom prst="rect">
            <a:avLst/>
          </a:prstGeom>
        </p:spPr>
      </p:pic>
      <p:sp>
        <p:nvSpPr>
          <p:cNvPr id="42" name="Text 26"/>
          <p:cNvSpPr/>
          <p:nvPr/>
        </p:nvSpPr>
        <p:spPr>
          <a:xfrm>
            <a:off x="871538" y="4790777"/>
            <a:ext cx="1734145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D7CCC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Sensation attendue :</a:t>
            </a:r>
            <a:endParaRPr lang="en-US" sz="1090" dirty="0"/>
          </a:p>
        </p:txBody>
      </p:sp>
      <p:sp>
        <p:nvSpPr>
          <p:cNvPr id="43" name="Text 27"/>
          <p:cNvSpPr/>
          <p:nvPr/>
        </p:nvSpPr>
        <p:spPr>
          <a:xfrm>
            <a:off x="2719983" y="4786313"/>
            <a:ext cx="5491758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Envie d'aller à la selle, apparition de gargouillis, et sensation de libération.</a:t>
            </a:r>
            <a:endParaRPr lang="en-US" sz="987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628650"/>
            <a:ext cx="8001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Phase 7 — Clore la routine par un effleurage d'intégration</a:t>
            </a:r>
            <a:endParaRPr lang="en-US" sz="2016" dirty="0"/>
          </a:p>
        </p:txBody>
      </p:sp>
      <p:sp>
        <p:nvSpPr>
          <p:cNvPr id="4" name="Shape 1"/>
          <p:cNvSpPr/>
          <p:nvPr/>
        </p:nvSpPr>
        <p:spPr>
          <a:xfrm>
            <a:off x="571500" y="1385888"/>
            <a:ext cx="3893344" cy="2460352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571500" y="1385888"/>
            <a:ext cx="3893344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531" y="1635919"/>
            <a:ext cx="235744" cy="2286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164431" y="1636812"/>
            <a:ext cx="2057400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EFFLEURAGE FINAL</a:t>
            </a:r>
            <a:endParaRPr lang="en-US" sz="1295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531" y="2084189"/>
            <a:ext cx="142875" cy="142875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071563" y="2043113"/>
            <a:ext cx="3143250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Reprendre les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grands cercles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de l'effleurage initial.</a:t>
            </a:r>
            <a:endParaRPr lang="en-US" sz="987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531" y="2627114"/>
            <a:ext cx="142875" cy="14287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071563" y="2586038"/>
            <a:ext cx="3143250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Appliquer une pression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encore plus légère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qu'au début.</a:t>
            </a:r>
            <a:endParaRPr lang="en-US" sz="987" dirty="0"/>
          </a:p>
        </p:txBody>
      </p:sp>
      <p:pic>
        <p:nvPicPr>
          <p:cNvPr id="12" name="Image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531" y="3170039"/>
            <a:ext cx="142875" cy="142875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1071563" y="3128963"/>
            <a:ext cx="3143250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Ralentir progressivement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le rythme des mouvements.</a:t>
            </a:r>
            <a:endParaRPr lang="en-US" sz="987" dirty="0"/>
          </a:p>
        </p:txBody>
      </p:sp>
      <p:sp>
        <p:nvSpPr>
          <p:cNvPr id="14" name="Shape 7"/>
          <p:cNvSpPr/>
          <p:nvPr/>
        </p:nvSpPr>
        <p:spPr>
          <a:xfrm>
            <a:off x="4679156" y="1385888"/>
            <a:ext cx="3893344" cy="2460352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5" name="Shape 8"/>
          <p:cNvSpPr/>
          <p:nvPr/>
        </p:nvSpPr>
        <p:spPr>
          <a:xfrm>
            <a:off x="4679156" y="1385888"/>
            <a:ext cx="3893344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6" name="Image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29188" y="1635919"/>
            <a:ext cx="235744" cy="228600"/>
          </a:xfrm>
          <a:prstGeom prst="rect">
            <a:avLst/>
          </a:prstGeom>
        </p:spPr>
      </p:pic>
      <p:sp>
        <p:nvSpPr>
          <p:cNvPr id="17" name="Text 9"/>
          <p:cNvSpPr/>
          <p:nvPr/>
        </p:nvSpPr>
        <p:spPr>
          <a:xfrm>
            <a:off x="5272088" y="1636812"/>
            <a:ext cx="2814638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RESPIRATION DE CLÔTURE</a:t>
            </a:r>
            <a:endParaRPr lang="en-US" sz="1295" dirty="0"/>
          </a:p>
        </p:txBody>
      </p:sp>
      <p:pic>
        <p:nvPicPr>
          <p:cNvPr id="18" name="Image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29188" y="2084189"/>
            <a:ext cx="142875" cy="142875"/>
          </a:xfrm>
          <a:prstGeom prst="rect">
            <a:avLst/>
          </a:prstGeom>
        </p:spPr>
      </p:pic>
      <p:sp>
        <p:nvSpPr>
          <p:cNvPr id="19" name="Text 10"/>
          <p:cNvSpPr/>
          <p:nvPr/>
        </p:nvSpPr>
        <p:spPr>
          <a:xfrm>
            <a:off x="5179219" y="2043113"/>
            <a:ext cx="3143250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Effectuer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respirations profondes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et conscientes.</a:t>
            </a:r>
            <a:endParaRPr lang="en-US" sz="987" dirty="0"/>
          </a:p>
        </p:txBody>
      </p:sp>
      <p:pic>
        <p:nvPicPr>
          <p:cNvPr id="20" name="Image 7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29188" y="2627114"/>
            <a:ext cx="142875" cy="142875"/>
          </a:xfrm>
          <a:prstGeom prst="rect">
            <a:avLst/>
          </a:prstGeom>
        </p:spPr>
      </p:pic>
      <p:sp>
        <p:nvSpPr>
          <p:cNvPr id="21" name="Text 11"/>
          <p:cNvSpPr/>
          <p:nvPr/>
        </p:nvSpPr>
        <p:spPr>
          <a:xfrm>
            <a:off x="5179219" y="2586038"/>
            <a:ext cx="3143250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À chaque expiration :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relâcher toute tension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résiduelle dans le corps.</a:t>
            </a:r>
            <a:endParaRPr lang="en-US" sz="987" dirty="0"/>
          </a:p>
        </p:txBody>
      </p:sp>
      <p:pic>
        <p:nvPicPr>
          <p:cNvPr id="22" name="Image 8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29188" y="3170039"/>
            <a:ext cx="142875" cy="142875"/>
          </a:xfrm>
          <a:prstGeom prst="rect">
            <a:avLst/>
          </a:prstGeom>
        </p:spPr>
      </p:pic>
      <p:sp>
        <p:nvSpPr>
          <p:cNvPr id="23" name="Text 12"/>
          <p:cNvSpPr/>
          <p:nvPr/>
        </p:nvSpPr>
        <p:spPr>
          <a:xfrm>
            <a:off x="5179219" y="3128963"/>
            <a:ext cx="3143250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Rester immobile et détendu pendant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 à 2 minutes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avant de se lever.</a:t>
            </a:r>
            <a:endParaRPr lang="en-US" sz="987" dirty="0"/>
          </a:p>
        </p:txBody>
      </p:sp>
      <p:sp>
        <p:nvSpPr>
          <p:cNvPr id="24" name="Shape 13"/>
          <p:cNvSpPr/>
          <p:nvPr/>
        </p:nvSpPr>
        <p:spPr>
          <a:xfrm>
            <a:off x="571500" y="3989115"/>
            <a:ext cx="8001000" cy="86863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5" name="Image 9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5813" y="4323420"/>
            <a:ext cx="200025" cy="200025"/>
          </a:xfrm>
          <a:prstGeom prst="rect">
            <a:avLst/>
          </a:prstGeom>
        </p:spPr>
      </p:pic>
      <p:sp>
        <p:nvSpPr>
          <p:cNvPr id="26" name="Text 14"/>
          <p:cNvSpPr/>
          <p:nvPr/>
        </p:nvSpPr>
        <p:spPr>
          <a:xfrm>
            <a:off x="1092994" y="4318955"/>
            <a:ext cx="734020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D7CCC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Objectif</a:t>
            </a:r>
            <a:endParaRPr lang="en-US" sz="1193" dirty="0"/>
          </a:p>
        </p:txBody>
      </p:sp>
      <p:sp>
        <p:nvSpPr>
          <p:cNvPr id="27" name="Text 15"/>
          <p:cNvSpPr/>
          <p:nvPr/>
        </p:nvSpPr>
        <p:spPr>
          <a:xfrm>
            <a:off x="2041327" y="4203427"/>
            <a:ext cx="6316861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Permettre au système nerveux entérique d'intégrer en douceur toutes les stimulations mécaniques et nerveuses reçues pendant la séance.</a:t>
            </a:r>
            <a:endParaRPr lang="en-US" sz="109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25958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628650"/>
            <a:ext cx="80010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 routine de 18 minutes en un coup d'œil</a:t>
            </a:r>
            <a:endParaRPr lang="en-US" sz="2016" dirty="0"/>
          </a:p>
        </p:txBody>
      </p:sp>
      <p:sp>
        <p:nvSpPr>
          <p:cNvPr id="4" name="Shape 1"/>
          <p:cNvSpPr/>
          <p:nvPr/>
        </p:nvSpPr>
        <p:spPr>
          <a:xfrm>
            <a:off x="571500" y="1257300"/>
            <a:ext cx="8001000" cy="419695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571500" y="1257300"/>
            <a:ext cx="960109" cy="41969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" name="Shape 3"/>
          <p:cNvSpPr/>
          <p:nvPr/>
        </p:nvSpPr>
        <p:spPr>
          <a:xfrm>
            <a:off x="571500" y="1648420"/>
            <a:ext cx="960109" cy="28575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" name="Text 4"/>
          <p:cNvSpPr/>
          <p:nvPr/>
        </p:nvSpPr>
        <p:spPr>
          <a:xfrm>
            <a:off x="571500" y="1257300"/>
            <a:ext cx="960109" cy="419695"/>
          </a:xfrm>
          <a:prstGeom prst="rect">
            <a:avLst/>
          </a:prstGeom>
          <a:noFill/>
          <a:ln/>
        </p:spPr>
        <p:txBody>
          <a:bodyPr wrap="square" lIns="170053" tIns="127508" rIns="170053" bIns="127508" rtlCol="0" anchor="ctr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kern="0" spc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PHASE</a:t>
            </a:r>
            <a:endParaRPr lang="en-US" sz="1090" dirty="0"/>
          </a:p>
        </p:txBody>
      </p:sp>
      <p:sp>
        <p:nvSpPr>
          <p:cNvPr id="8" name="Shape 5"/>
          <p:cNvSpPr/>
          <p:nvPr/>
        </p:nvSpPr>
        <p:spPr>
          <a:xfrm>
            <a:off x="1531609" y="1257300"/>
            <a:ext cx="2000250" cy="41969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9" name="Shape 6"/>
          <p:cNvSpPr/>
          <p:nvPr/>
        </p:nvSpPr>
        <p:spPr>
          <a:xfrm>
            <a:off x="1531609" y="1648420"/>
            <a:ext cx="2000250" cy="28575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0" name="Text 7"/>
          <p:cNvSpPr/>
          <p:nvPr/>
        </p:nvSpPr>
        <p:spPr>
          <a:xfrm>
            <a:off x="1531609" y="1257300"/>
            <a:ext cx="2000250" cy="419695"/>
          </a:xfrm>
          <a:prstGeom prst="rect">
            <a:avLst/>
          </a:prstGeom>
          <a:noFill/>
          <a:ln/>
        </p:spPr>
        <p:txBody>
          <a:bodyPr wrap="square" lIns="170053" tIns="127508" rIns="170053" bIns="127508" rtlCol="0" anchor="ctr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kern="0" spc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ORGANE CIBLÉ</a:t>
            </a:r>
            <a:endParaRPr lang="en-US" sz="1090" dirty="0"/>
          </a:p>
        </p:txBody>
      </p:sp>
      <p:sp>
        <p:nvSpPr>
          <p:cNvPr id="11" name="Shape 8"/>
          <p:cNvSpPr/>
          <p:nvPr/>
        </p:nvSpPr>
        <p:spPr>
          <a:xfrm>
            <a:off x="3531859" y="1257300"/>
            <a:ext cx="4000500" cy="41969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Shape 9"/>
          <p:cNvSpPr/>
          <p:nvPr/>
        </p:nvSpPr>
        <p:spPr>
          <a:xfrm>
            <a:off x="3531859" y="1648420"/>
            <a:ext cx="4000500" cy="28575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3" name="Text 10"/>
          <p:cNvSpPr/>
          <p:nvPr/>
        </p:nvSpPr>
        <p:spPr>
          <a:xfrm>
            <a:off x="3531859" y="1257300"/>
            <a:ext cx="4000500" cy="419695"/>
          </a:xfrm>
          <a:prstGeom prst="rect">
            <a:avLst/>
          </a:prstGeom>
          <a:noFill/>
          <a:ln/>
        </p:spPr>
        <p:txBody>
          <a:bodyPr wrap="square" lIns="170053" tIns="127508" rIns="170053" bIns="127508" rtlCol="0" anchor="ctr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kern="0" spc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TECHNIQUE MANUELLE</a:t>
            </a:r>
            <a:endParaRPr lang="en-US" sz="1090" dirty="0"/>
          </a:p>
        </p:txBody>
      </p:sp>
      <p:sp>
        <p:nvSpPr>
          <p:cNvPr id="14" name="Shape 11"/>
          <p:cNvSpPr/>
          <p:nvPr/>
        </p:nvSpPr>
        <p:spPr>
          <a:xfrm>
            <a:off x="7532359" y="1257300"/>
            <a:ext cx="1040141" cy="41969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5" name="Shape 12"/>
          <p:cNvSpPr/>
          <p:nvPr/>
        </p:nvSpPr>
        <p:spPr>
          <a:xfrm>
            <a:off x="7532359" y="1648420"/>
            <a:ext cx="1040141" cy="28575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6" name="Text 13"/>
          <p:cNvSpPr/>
          <p:nvPr/>
        </p:nvSpPr>
        <p:spPr>
          <a:xfrm>
            <a:off x="7532359" y="1257300"/>
            <a:ext cx="1040141" cy="419695"/>
          </a:xfrm>
          <a:prstGeom prst="rect">
            <a:avLst/>
          </a:prstGeom>
          <a:noFill/>
          <a:ln/>
        </p:spPr>
        <p:txBody>
          <a:bodyPr wrap="square" lIns="170053" tIns="127508" rIns="170053" bIns="127508" rtlCol="0" anchor="ctr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kern="0" spc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DURÉE</a:t>
            </a:r>
            <a:endParaRPr lang="en-US" sz="1090" dirty="0"/>
          </a:p>
        </p:txBody>
      </p:sp>
      <p:sp>
        <p:nvSpPr>
          <p:cNvPr id="17" name="Shape 14"/>
          <p:cNvSpPr/>
          <p:nvPr/>
        </p:nvSpPr>
        <p:spPr>
          <a:xfrm>
            <a:off x="571500" y="1662708"/>
            <a:ext cx="8001000" cy="351830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8" name="Text 15"/>
          <p:cNvSpPr/>
          <p:nvPr/>
        </p:nvSpPr>
        <p:spPr>
          <a:xfrm>
            <a:off x="571500" y="1662708"/>
            <a:ext cx="960109" cy="351830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</a:t>
            </a:r>
            <a:endParaRPr lang="en-US" sz="987" dirty="0"/>
          </a:p>
        </p:txBody>
      </p:sp>
      <p:sp>
        <p:nvSpPr>
          <p:cNvPr id="19" name="Text 16"/>
          <p:cNvSpPr/>
          <p:nvPr/>
        </p:nvSpPr>
        <p:spPr>
          <a:xfrm>
            <a:off x="1531609" y="1662708"/>
            <a:ext cx="2000250" cy="351830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Préparation</a:t>
            </a:r>
            <a:endParaRPr lang="en-US" sz="987" dirty="0"/>
          </a:p>
        </p:txBody>
      </p:sp>
      <p:sp>
        <p:nvSpPr>
          <p:cNvPr id="20" name="Text 17"/>
          <p:cNvSpPr/>
          <p:nvPr/>
        </p:nvSpPr>
        <p:spPr>
          <a:xfrm>
            <a:off x="3531859" y="1662708"/>
            <a:ext cx="4000500" cy="351830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Respiration diaphragmatique consciente</a:t>
            </a:r>
            <a:endParaRPr lang="en-US" sz="987" dirty="0"/>
          </a:p>
        </p:txBody>
      </p:sp>
      <p:sp>
        <p:nvSpPr>
          <p:cNvPr id="21" name="Text 18"/>
          <p:cNvSpPr/>
          <p:nvPr/>
        </p:nvSpPr>
        <p:spPr>
          <a:xfrm>
            <a:off x="7532359" y="1662708"/>
            <a:ext cx="1040141" cy="351830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min</a:t>
            </a:r>
            <a:endParaRPr lang="en-US" sz="987" dirty="0"/>
          </a:p>
        </p:txBody>
      </p:sp>
      <p:sp>
        <p:nvSpPr>
          <p:cNvPr id="22" name="Shape 19"/>
          <p:cNvSpPr/>
          <p:nvPr/>
        </p:nvSpPr>
        <p:spPr>
          <a:xfrm>
            <a:off x="571500" y="2014538"/>
            <a:ext cx="8001000" cy="358973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3" name="Text 20"/>
          <p:cNvSpPr/>
          <p:nvPr/>
        </p:nvSpPr>
        <p:spPr>
          <a:xfrm>
            <a:off x="571500" y="2014538"/>
            <a:ext cx="960109" cy="358973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</a:t>
            </a:r>
            <a:endParaRPr lang="en-US" sz="987" dirty="0"/>
          </a:p>
        </p:txBody>
      </p:sp>
      <p:sp>
        <p:nvSpPr>
          <p:cNvPr id="24" name="Text 21"/>
          <p:cNvSpPr/>
          <p:nvPr/>
        </p:nvSpPr>
        <p:spPr>
          <a:xfrm>
            <a:off x="1531609" y="2014538"/>
            <a:ext cx="2000250" cy="358973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Abdomen global</a:t>
            </a:r>
            <a:endParaRPr lang="en-US" sz="987" dirty="0"/>
          </a:p>
        </p:txBody>
      </p:sp>
      <p:sp>
        <p:nvSpPr>
          <p:cNvPr id="25" name="Text 22"/>
          <p:cNvSpPr/>
          <p:nvPr/>
        </p:nvSpPr>
        <p:spPr>
          <a:xfrm>
            <a:off x="3531859" y="2014538"/>
            <a:ext cx="4000500" cy="358973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Effleurage global (sens horaire)</a:t>
            </a:r>
            <a:endParaRPr lang="en-US" sz="987" dirty="0"/>
          </a:p>
        </p:txBody>
      </p:sp>
      <p:sp>
        <p:nvSpPr>
          <p:cNvPr id="26" name="Text 23"/>
          <p:cNvSpPr/>
          <p:nvPr/>
        </p:nvSpPr>
        <p:spPr>
          <a:xfrm>
            <a:off x="7532359" y="2014538"/>
            <a:ext cx="1040141" cy="358973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 min</a:t>
            </a:r>
            <a:endParaRPr lang="en-US" sz="987" dirty="0"/>
          </a:p>
        </p:txBody>
      </p:sp>
      <p:sp>
        <p:nvSpPr>
          <p:cNvPr id="27" name="Shape 24"/>
          <p:cNvSpPr/>
          <p:nvPr/>
        </p:nvSpPr>
        <p:spPr>
          <a:xfrm>
            <a:off x="571500" y="2373511"/>
            <a:ext cx="8001000" cy="532209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8" name="Text 25"/>
          <p:cNvSpPr/>
          <p:nvPr/>
        </p:nvSpPr>
        <p:spPr>
          <a:xfrm>
            <a:off x="571500" y="2373511"/>
            <a:ext cx="960109" cy="532209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</a:t>
            </a:r>
            <a:endParaRPr lang="en-US" sz="987" dirty="0"/>
          </a:p>
        </p:txBody>
      </p:sp>
      <p:sp>
        <p:nvSpPr>
          <p:cNvPr id="29" name="Text 26"/>
          <p:cNvSpPr/>
          <p:nvPr/>
        </p:nvSpPr>
        <p:spPr>
          <a:xfrm>
            <a:off x="1531609" y="2373511"/>
            <a:ext cx="2000250" cy="532209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Foie &amp; Vésicule</a:t>
            </a:r>
            <a:endParaRPr lang="en-US" sz="987" dirty="0"/>
          </a:p>
        </p:txBody>
      </p:sp>
      <p:sp>
        <p:nvSpPr>
          <p:cNvPr id="30" name="Text 27"/>
          <p:cNvSpPr/>
          <p:nvPr/>
        </p:nvSpPr>
        <p:spPr>
          <a:xfrm>
            <a:off x="3531859" y="2373511"/>
            <a:ext cx="4000500" cy="532209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Pompage hépatique + Étirement Capsule de Glisson</a:t>
            </a:r>
            <a:endParaRPr lang="en-US" sz="987" dirty="0"/>
          </a:p>
        </p:txBody>
      </p:sp>
      <p:sp>
        <p:nvSpPr>
          <p:cNvPr id="31" name="Text 28"/>
          <p:cNvSpPr/>
          <p:nvPr/>
        </p:nvSpPr>
        <p:spPr>
          <a:xfrm>
            <a:off x="7532359" y="2373511"/>
            <a:ext cx="1040141" cy="532209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min</a:t>
            </a:r>
            <a:endParaRPr lang="en-US" sz="987" dirty="0"/>
          </a:p>
        </p:txBody>
      </p:sp>
      <p:sp>
        <p:nvSpPr>
          <p:cNvPr id="32" name="Shape 29"/>
          <p:cNvSpPr/>
          <p:nvPr/>
        </p:nvSpPr>
        <p:spPr>
          <a:xfrm>
            <a:off x="571500" y="2905720"/>
            <a:ext cx="8001000" cy="532209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3" name="Text 30"/>
          <p:cNvSpPr/>
          <p:nvPr/>
        </p:nvSpPr>
        <p:spPr>
          <a:xfrm>
            <a:off x="571500" y="2905720"/>
            <a:ext cx="960109" cy="532209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</a:t>
            </a:r>
            <a:endParaRPr lang="en-US" sz="987" dirty="0"/>
          </a:p>
        </p:txBody>
      </p:sp>
      <p:sp>
        <p:nvSpPr>
          <p:cNvPr id="34" name="Text 31"/>
          <p:cNvSpPr/>
          <p:nvPr/>
        </p:nvSpPr>
        <p:spPr>
          <a:xfrm>
            <a:off x="1531609" y="2905720"/>
            <a:ext cx="2000250" cy="532209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Estomac &amp; Pancréas</a:t>
            </a:r>
            <a:endParaRPr lang="en-US" sz="987" dirty="0"/>
          </a:p>
        </p:txBody>
      </p:sp>
      <p:sp>
        <p:nvSpPr>
          <p:cNvPr id="35" name="Text 32"/>
          <p:cNvSpPr/>
          <p:nvPr/>
        </p:nvSpPr>
        <p:spPr>
          <a:xfrm>
            <a:off x="3531859" y="2905720"/>
            <a:ext cx="4000500" cy="532209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Lissage épigastrique descendant + Libération du pylore</a:t>
            </a:r>
            <a:endParaRPr lang="en-US" sz="987" dirty="0"/>
          </a:p>
        </p:txBody>
      </p:sp>
      <p:sp>
        <p:nvSpPr>
          <p:cNvPr id="36" name="Text 33"/>
          <p:cNvSpPr/>
          <p:nvPr/>
        </p:nvSpPr>
        <p:spPr>
          <a:xfrm>
            <a:off x="7532359" y="2905720"/>
            <a:ext cx="1040141" cy="532209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min</a:t>
            </a:r>
            <a:endParaRPr lang="en-US" sz="987" dirty="0"/>
          </a:p>
        </p:txBody>
      </p:sp>
      <p:sp>
        <p:nvSpPr>
          <p:cNvPr id="37" name="Shape 34"/>
          <p:cNvSpPr/>
          <p:nvPr/>
        </p:nvSpPr>
        <p:spPr>
          <a:xfrm>
            <a:off x="571500" y="3437930"/>
            <a:ext cx="8001000" cy="358973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8" name="Text 35"/>
          <p:cNvSpPr/>
          <p:nvPr/>
        </p:nvSpPr>
        <p:spPr>
          <a:xfrm>
            <a:off x="571500" y="3437930"/>
            <a:ext cx="960109" cy="358973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</a:t>
            </a:r>
            <a:endParaRPr lang="en-US" sz="987" dirty="0"/>
          </a:p>
        </p:txBody>
      </p:sp>
      <p:sp>
        <p:nvSpPr>
          <p:cNvPr id="39" name="Text 36"/>
          <p:cNvSpPr/>
          <p:nvPr/>
        </p:nvSpPr>
        <p:spPr>
          <a:xfrm>
            <a:off x="1531609" y="3437930"/>
            <a:ext cx="2000250" cy="358973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Intestin grêle</a:t>
            </a:r>
            <a:endParaRPr lang="en-US" sz="987" dirty="0"/>
          </a:p>
        </p:txBody>
      </p:sp>
      <p:sp>
        <p:nvSpPr>
          <p:cNvPr id="40" name="Text 37"/>
          <p:cNvSpPr/>
          <p:nvPr/>
        </p:nvSpPr>
        <p:spPr>
          <a:xfrm>
            <a:off x="3531859" y="3437930"/>
            <a:ext cx="4000500" cy="358973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Pétrissage péri-ombilical</a:t>
            </a:r>
            <a:endParaRPr lang="en-US" sz="987" dirty="0"/>
          </a:p>
        </p:txBody>
      </p:sp>
      <p:sp>
        <p:nvSpPr>
          <p:cNvPr id="41" name="Text 38"/>
          <p:cNvSpPr/>
          <p:nvPr/>
        </p:nvSpPr>
        <p:spPr>
          <a:xfrm>
            <a:off x="7532359" y="3437930"/>
            <a:ext cx="1040141" cy="358973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min</a:t>
            </a:r>
            <a:endParaRPr lang="en-US" sz="987" dirty="0"/>
          </a:p>
        </p:txBody>
      </p:sp>
      <p:sp>
        <p:nvSpPr>
          <p:cNvPr id="42" name="Shape 39"/>
          <p:cNvSpPr/>
          <p:nvPr/>
        </p:nvSpPr>
        <p:spPr>
          <a:xfrm>
            <a:off x="571500" y="3796903"/>
            <a:ext cx="8001000" cy="358973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3" name="Text 40"/>
          <p:cNvSpPr/>
          <p:nvPr/>
        </p:nvSpPr>
        <p:spPr>
          <a:xfrm>
            <a:off x="571500" y="3796903"/>
            <a:ext cx="960109" cy="358973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6</a:t>
            </a:r>
            <a:endParaRPr lang="en-US" sz="987" dirty="0"/>
          </a:p>
        </p:txBody>
      </p:sp>
      <p:sp>
        <p:nvSpPr>
          <p:cNvPr id="44" name="Text 41"/>
          <p:cNvSpPr/>
          <p:nvPr/>
        </p:nvSpPr>
        <p:spPr>
          <a:xfrm>
            <a:off x="1531609" y="3796903"/>
            <a:ext cx="2000250" cy="358973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Côlon</a:t>
            </a:r>
            <a:endParaRPr lang="en-US" sz="987" dirty="0"/>
          </a:p>
        </p:txBody>
      </p:sp>
      <p:sp>
        <p:nvSpPr>
          <p:cNvPr id="45" name="Text 42"/>
          <p:cNvSpPr/>
          <p:nvPr/>
        </p:nvSpPr>
        <p:spPr>
          <a:xfrm>
            <a:off x="3531859" y="3796903"/>
            <a:ext cx="4000500" cy="358973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Massage du cadre colique ("U inversé") + Sigmoïde</a:t>
            </a:r>
            <a:endParaRPr lang="en-US" sz="987" dirty="0"/>
          </a:p>
        </p:txBody>
      </p:sp>
      <p:sp>
        <p:nvSpPr>
          <p:cNvPr id="46" name="Text 43"/>
          <p:cNvSpPr/>
          <p:nvPr/>
        </p:nvSpPr>
        <p:spPr>
          <a:xfrm>
            <a:off x="7532359" y="3796903"/>
            <a:ext cx="1040141" cy="358973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min</a:t>
            </a:r>
            <a:endParaRPr lang="en-US" sz="987" dirty="0"/>
          </a:p>
        </p:txBody>
      </p:sp>
      <p:sp>
        <p:nvSpPr>
          <p:cNvPr id="47" name="Shape 44"/>
          <p:cNvSpPr/>
          <p:nvPr/>
        </p:nvSpPr>
        <p:spPr>
          <a:xfrm>
            <a:off x="571500" y="4155877"/>
            <a:ext cx="8001000" cy="358973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8" name="Text 45"/>
          <p:cNvSpPr/>
          <p:nvPr/>
        </p:nvSpPr>
        <p:spPr>
          <a:xfrm>
            <a:off x="571500" y="4155877"/>
            <a:ext cx="960109" cy="358973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7</a:t>
            </a:r>
            <a:endParaRPr lang="en-US" sz="987" dirty="0"/>
          </a:p>
        </p:txBody>
      </p:sp>
      <p:sp>
        <p:nvSpPr>
          <p:cNvPr id="49" name="Text 46"/>
          <p:cNvSpPr/>
          <p:nvPr/>
        </p:nvSpPr>
        <p:spPr>
          <a:xfrm>
            <a:off x="1531609" y="4155877"/>
            <a:ext cx="2000250" cy="358973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Intégration</a:t>
            </a:r>
            <a:endParaRPr lang="en-US" sz="987" dirty="0"/>
          </a:p>
        </p:txBody>
      </p:sp>
      <p:sp>
        <p:nvSpPr>
          <p:cNvPr id="50" name="Text 47"/>
          <p:cNvSpPr/>
          <p:nvPr/>
        </p:nvSpPr>
        <p:spPr>
          <a:xfrm>
            <a:off x="3531859" y="4155877"/>
            <a:ext cx="4000500" cy="358973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Effleurage global final + Respiration de clôture</a:t>
            </a:r>
            <a:endParaRPr lang="en-US" sz="987" dirty="0"/>
          </a:p>
        </p:txBody>
      </p:sp>
      <p:sp>
        <p:nvSpPr>
          <p:cNvPr id="51" name="Text 48"/>
          <p:cNvSpPr/>
          <p:nvPr/>
        </p:nvSpPr>
        <p:spPr>
          <a:xfrm>
            <a:off x="7532359" y="4155877"/>
            <a:ext cx="1040141" cy="358973"/>
          </a:xfrm>
          <a:prstGeom prst="rect">
            <a:avLst/>
          </a:prstGeom>
          <a:noFill/>
          <a:ln/>
        </p:spPr>
        <p:txBody>
          <a:bodyPr wrap="square" lIns="170053" tIns="102108" rIns="170053" bIns="102108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 min</a:t>
            </a:r>
            <a:endParaRPr lang="en-US" sz="987" dirty="0"/>
          </a:p>
        </p:txBody>
      </p:sp>
      <p:sp>
        <p:nvSpPr>
          <p:cNvPr id="52" name="Shape 49"/>
          <p:cNvSpPr/>
          <p:nvPr/>
        </p:nvSpPr>
        <p:spPr>
          <a:xfrm>
            <a:off x="571500" y="4514850"/>
            <a:ext cx="8001000" cy="430411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3" name="Shape 50"/>
          <p:cNvSpPr/>
          <p:nvPr/>
        </p:nvSpPr>
        <p:spPr>
          <a:xfrm>
            <a:off x="571500" y="4514850"/>
            <a:ext cx="6960859" cy="430411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4" name="Text 51"/>
          <p:cNvSpPr/>
          <p:nvPr/>
        </p:nvSpPr>
        <p:spPr>
          <a:xfrm>
            <a:off x="571500" y="4514850"/>
            <a:ext cx="6960859" cy="430411"/>
          </a:xfrm>
          <a:prstGeom prst="rect">
            <a:avLst/>
          </a:prstGeom>
          <a:noFill/>
          <a:ln/>
        </p:spPr>
        <p:txBody>
          <a:bodyPr wrap="square" lIns="170053" tIns="127508" rIns="170053" bIns="127508" rtlCol="0" anchor="ctr">
            <a:spAutoFit/>
          </a:bodyPr>
          <a:lstStyle/>
          <a:p>
            <a:pPr marL="0" indent="0" algn="r">
              <a:lnSpc>
                <a:spcPts val="1600"/>
              </a:lnSpc>
              <a:buNone/>
            </a:pPr>
            <a:r>
              <a:rPr lang="en-US" sz="1193" b="1" kern="0" spc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DURÉE TOTALE DE LA ROUTINE</a:t>
            </a:r>
            <a:endParaRPr lang="en-US" sz="1193" dirty="0"/>
          </a:p>
        </p:txBody>
      </p:sp>
      <p:sp>
        <p:nvSpPr>
          <p:cNvPr id="55" name="Shape 52"/>
          <p:cNvSpPr/>
          <p:nvPr/>
        </p:nvSpPr>
        <p:spPr>
          <a:xfrm>
            <a:off x="7532359" y="4514850"/>
            <a:ext cx="1040141" cy="430411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6" name="Text 53"/>
          <p:cNvSpPr/>
          <p:nvPr/>
        </p:nvSpPr>
        <p:spPr>
          <a:xfrm>
            <a:off x="7532359" y="4514850"/>
            <a:ext cx="1040141" cy="430411"/>
          </a:xfrm>
          <a:prstGeom prst="rect">
            <a:avLst/>
          </a:prstGeom>
          <a:noFill/>
          <a:ln/>
        </p:spPr>
        <p:txBody>
          <a:bodyPr wrap="square" lIns="170053" tIns="127508" rIns="170053" bIns="127508" rtlCol="0" anchor="ctr">
            <a:spAutoFit/>
          </a:bodyPr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18 min</a:t>
            </a:r>
            <a:endParaRPr lang="en-US" sz="1193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628650"/>
            <a:ext cx="8001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Personnaliser la routine selon vos besoins (Versions courtes)</a:t>
            </a:r>
            <a:endParaRPr lang="en-US" sz="2016" dirty="0"/>
          </a:p>
        </p:txBody>
      </p:sp>
      <p:sp>
        <p:nvSpPr>
          <p:cNvPr id="4" name="Shape 1"/>
          <p:cNvSpPr/>
          <p:nvPr/>
        </p:nvSpPr>
        <p:spPr>
          <a:xfrm>
            <a:off x="571500" y="1443038"/>
            <a:ext cx="2547947" cy="2943225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571500" y="1443038"/>
            <a:ext cx="2547947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2584" y="1598414"/>
            <a:ext cx="285750" cy="28575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171268" y="1977033"/>
            <a:ext cx="1348383" cy="40858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90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FOCUS
CONSTIPATION</a:t>
            </a:r>
            <a:endParaRPr lang="en-US" sz="1090" dirty="0"/>
          </a:p>
        </p:txBody>
      </p:sp>
      <p:sp>
        <p:nvSpPr>
          <p:cNvPr id="8" name="Shape 4"/>
          <p:cNvSpPr/>
          <p:nvPr/>
        </p:nvSpPr>
        <p:spPr>
          <a:xfrm>
            <a:off x="1517740" y="2442772"/>
            <a:ext cx="655439" cy="22860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9" name="Text 5"/>
          <p:cNvSpPr/>
          <p:nvPr/>
        </p:nvSpPr>
        <p:spPr>
          <a:xfrm>
            <a:off x="1517740" y="2442772"/>
            <a:ext cx="655439" cy="228600"/>
          </a:xfrm>
          <a:prstGeom prst="rect">
            <a:avLst/>
          </a:prstGeom>
          <a:noFill/>
          <a:ln/>
        </p:spPr>
        <p:txBody>
          <a:bodyPr wrap="none" lIns="127508" tIns="42545" rIns="127508" bIns="42545" rtlCol="0" anchor="t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10 min</a:t>
            </a:r>
            <a:endParaRPr lang="en-US" sz="885" dirty="0"/>
          </a:p>
        </p:txBody>
      </p:sp>
      <p:sp>
        <p:nvSpPr>
          <p:cNvPr id="10" name="Shape 6"/>
          <p:cNvSpPr/>
          <p:nvPr/>
        </p:nvSpPr>
        <p:spPr>
          <a:xfrm>
            <a:off x="700088" y="2869611"/>
            <a:ext cx="214313" cy="214313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1" name="Text 7"/>
          <p:cNvSpPr/>
          <p:nvPr/>
        </p:nvSpPr>
        <p:spPr>
          <a:xfrm>
            <a:off x="700088" y="2869611"/>
            <a:ext cx="214313" cy="21431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</a:t>
            </a:r>
            <a:endParaRPr lang="en-US" sz="784" dirty="0"/>
          </a:p>
        </p:txBody>
      </p:sp>
      <p:sp>
        <p:nvSpPr>
          <p:cNvPr id="12" name="Text 8"/>
          <p:cNvSpPr/>
          <p:nvPr/>
        </p:nvSpPr>
        <p:spPr>
          <a:xfrm>
            <a:off x="1021556" y="2828534"/>
            <a:ext cx="1100138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Préparation</a:t>
            </a:r>
            <a:endParaRPr lang="en-US" sz="885" dirty="0"/>
          </a:p>
        </p:txBody>
      </p:sp>
      <p:sp>
        <p:nvSpPr>
          <p:cNvPr id="13" name="Text 9"/>
          <p:cNvSpPr/>
          <p:nvPr/>
        </p:nvSpPr>
        <p:spPr>
          <a:xfrm>
            <a:off x="1021556" y="2985697"/>
            <a:ext cx="1100138" cy="13930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Respiration (3 min)</a:t>
            </a:r>
            <a:endParaRPr lang="en-US" sz="784" dirty="0"/>
          </a:p>
        </p:txBody>
      </p:sp>
      <p:sp>
        <p:nvSpPr>
          <p:cNvPr id="14" name="Shape 10"/>
          <p:cNvSpPr/>
          <p:nvPr/>
        </p:nvSpPr>
        <p:spPr>
          <a:xfrm>
            <a:off x="700088" y="3223227"/>
            <a:ext cx="214313" cy="214313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5" name="Text 11"/>
          <p:cNvSpPr/>
          <p:nvPr/>
        </p:nvSpPr>
        <p:spPr>
          <a:xfrm>
            <a:off x="700088" y="3223227"/>
            <a:ext cx="214313" cy="21431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</a:t>
            </a:r>
            <a:endParaRPr lang="en-US" sz="784" dirty="0"/>
          </a:p>
        </p:txBody>
      </p:sp>
      <p:sp>
        <p:nvSpPr>
          <p:cNvPr id="16" name="Text 12"/>
          <p:cNvSpPr/>
          <p:nvPr/>
        </p:nvSpPr>
        <p:spPr>
          <a:xfrm>
            <a:off x="1021556" y="3182150"/>
            <a:ext cx="1044773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Intestin grêle</a:t>
            </a:r>
            <a:endParaRPr lang="en-US" sz="885" dirty="0"/>
          </a:p>
        </p:txBody>
      </p:sp>
      <p:sp>
        <p:nvSpPr>
          <p:cNvPr id="17" name="Text 13"/>
          <p:cNvSpPr/>
          <p:nvPr/>
        </p:nvSpPr>
        <p:spPr>
          <a:xfrm>
            <a:off x="1021556" y="3339312"/>
            <a:ext cx="1044773" cy="13930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Pétrissage (3 min)</a:t>
            </a:r>
            <a:endParaRPr lang="en-US" sz="784" dirty="0"/>
          </a:p>
        </p:txBody>
      </p:sp>
      <p:sp>
        <p:nvSpPr>
          <p:cNvPr id="18" name="Shape 14"/>
          <p:cNvSpPr/>
          <p:nvPr/>
        </p:nvSpPr>
        <p:spPr>
          <a:xfrm>
            <a:off x="700088" y="3576842"/>
            <a:ext cx="214313" cy="214313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9" name="Text 15"/>
          <p:cNvSpPr/>
          <p:nvPr/>
        </p:nvSpPr>
        <p:spPr>
          <a:xfrm>
            <a:off x="700088" y="3576842"/>
            <a:ext cx="214313" cy="21431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6</a:t>
            </a:r>
            <a:endParaRPr lang="en-US" sz="784" dirty="0"/>
          </a:p>
        </p:txBody>
      </p:sp>
      <p:sp>
        <p:nvSpPr>
          <p:cNvPr id="20" name="Text 16"/>
          <p:cNvSpPr/>
          <p:nvPr/>
        </p:nvSpPr>
        <p:spPr>
          <a:xfrm>
            <a:off x="1021556" y="3535766"/>
            <a:ext cx="1237655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Côlon</a:t>
            </a:r>
            <a:endParaRPr lang="en-US" sz="885" dirty="0"/>
          </a:p>
        </p:txBody>
      </p:sp>
      <p:sp>
        <p:nvSpPr>
          <p:cNvPr id="21" name="Text 17"/>
          <p:cNvSpPr/>
          <p:nvPr/>
        </p:nvSpPr>
        <p:spPr>
          <a:xfrm>
            <a:off x="1021556" y="3692928"/>
            <a:ext cx="1237655" cy="13930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Cadre colique (3 min)</a:t>
            </a:r>
            <a:endParaRPr lang="en-US" sz="784" dirty="0"/>
          </a:p>
        </p:txBody>
      </p:sp>
      <p:sp>
        <p:nvSpPr>
          <p:cNvPr id="22" name="Shape 18"/>
          <p:cNvSpPr/>
          <p:nvPr/>
        </p:nvSpPr>
        <p:spPr>
          <a:xfrm>
            <a:off x="700088" y="3930458"/>
            <a:ext cx="214313" cy="214313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3" name="Text 19"/>
          <p:cNvSpPr/>
          <p:nvPr/>
        </p:nvSpPr>
        <p:spPr>
          <a:xfrm>
            <a:off x="700088" y="3930458"/>
            <a:ext cx="214313" cy="21431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7</a:t>
            </a:r>
            <a:endParaRPr lang="en-US" sz="784" dirty="0"/>
          </a:p>
        </p:txBody>
      </p:sp>
      <p:sp>
        <p:nvSpPr>
          <p:cNvPr id="24" name="Text 20"/>
          <p:cNvSpPr/>
          <p:nvPr/>
        </p:nvSpPr>
        <p:spPr>
          <a:xfrm>
            <a:off x="1021556" y="3889381"/>
            <a:ext cx="1289447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Intégration</a:t>
            </a:r>
            <a:endParaRPr lang="en-US" sz="885" dirty="0"/>
          </a:p>
        </p:txBody>
      </p:sp>
      <p:sp>
        <p:nvSpPr>
          <p:cNvPr id="25" name="Text 21"/>
          <p:cNvSpPr/>
          <p:nvPr/>
        </p:nvSpPr>
        <p:spPr>
          <a:xfrm>
            <a:off x="1021556" y="4046544"/>
            <a:ext cx="1289447" cy="13930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Effleurage final (1 min)</a:t>
            </a:r>
            <a:endParaRPr lang="en-US" sz="784" dirty="0"/>
          </a:p>
        </p:txBody>
      </p:sp>
      <p:sp>
        <p:nvSpPr>
          <p:cNvPr id="26" name="Shape 22"/>
          <p:cNvSpPr/>
          <p:nvPr/>
        </p:nvSpPr>
        <p:spPr>
          <a:xfrm>
            <a:off x="3298041" y="1443038"/>
            <a:ext cx="2547947" cy="2943225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7" name="Shape 23"/>
          <p:cNvSpPr/>
          <p:nvPr/>
        </p:nvSpPr>
        <p:spPr>
          <a:xfrm>
            <a:off x="3298041" y="1443038"/>
            <a:ext cx="2547947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9125" y="1598414"/>
            <a:ext cx="285750" cy="285750"/>
          </a:xfrm>
          <a:prstGeom prst="rect">
            <a:avLst/>
          </a:prstGeom>
        </p:spPr>
      </p:pic>
      <p:sp>
        <p:nvSpPr>
          <p:cNvPr id="29" name="Text 24"/>
          <p:cNvSpPr/>
          <p:nvPr/>
        </p:nvSpPr>
        <p:spPr>
          <a:xfrm>
            <a:off x="3770114" y="1977033"/>
            <a:ext cx="1603772" cy="40858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90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FOCUS STRESS &amp;
BALLONNEMENTS</a:t>
            </a:r>
            <a:endParaRPr lang="en-US" sz="1090" dirty="0"/>
          </a:p>
        </p:txBody>
      </p:sp>
      <p:sp>
        <p:nvSpPr>
          <p:cNvPr id="30" name="Shape 25"/>
          <p:cNvSpPr/>
          <p:nvPr/>
        </p:nvSpPr>
        <p:spPr>
          <a:xfrm>
            <a:off x="4244280" y="2442772"/>
            <a:ext cx="655439" cy="22860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1" name="Text 26"/>
          <p:cNvSpPr/>
          <p:nvPr/>
        </p:nvSpPr>
        <p:spPr>
          <a:xfrm>
            <a:off x="4244280" y="2442772"/>
            <a:ext cx="655439" cy="228600"/>
          </a:xfrm>
          <a:prstGeom prst="rect">
            <a:avLst/>
          </a:prstGeom>
          <a:noFill/>
          <a:ln/>
        </p:spPr>
        <p:txBody>
          <a:bodyPr wrap="none" lIns="127508" tIns="42545" rIns="127508" bIns="42545" rtlCol="0" anchor="t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10 min</a:t>
            </a:r>
            <a:endParaRPr lang="en-US" sz="885" dirty="0"/>
          </a:p>
        </p:txBody>
      </p:sp>
      <p:sp>
        <p:nvSpPr>
          <p:cNvPr id="32" name="Shape 27"/>
          <p:cNvSpPr/>
          <p:nvPr/>
        </p:nvSpPr>
        <p:spPr>
          <a:xfrm>
            <a:off x="3426628" y="2869611"/>
            <a:ext cx="214313" cy="214313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3" name="Text 28"/>
          <p:cNvSpPr/>
          <p:nvPr/>
        </p:nvSpPr>
        <p:spPr>
          <a:xfrm>
            <a:off x="3426628" y="2869611"/>
            <a:ext cx="214313" cy="21431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</a:t>
            </a:r>
            <a:endParaRPr lang="en-US" sz="784" dirty="0"/>
          </a:p>
        </p:txBody>
      </p:sp>
      <p:sp>
        <p:nvSpPr>
          <p:cNvPr id="34" name="Text 29"/>
          <p:cNvSpPr/>
          <p:nvPr/>
        </p:nvSpPr>
        <p:spPr>
          <a:xfrm>
            <a:off x="3748097" y="2828534"/>
            <a:ext cx="1100138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Préparation</a:t>
            </a:r>
            <a:endParaRPr lang="en-US" sz="885" dirty="0"/>
          </a:p>
        </p:txBody>
      </p:sp>
      <p:sp>
        <p:nvSpPr>
          <p:cNvPr id="35" name="Text 30"/>
          <p:cNvSpPr/>
          <p:nvPr/>
        </p:nvSpPr>
        <p:spPr>
          <a:xfrm>
            <a:off x="3748097" y="2985697"/>
            <a:ext cx="1100138" cy="13930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Respiration (3 min)</a:t>
            </a:r>
            <a:endParaRPr lang="en-US" sz="784" dirty="0"/>
          </a:p>
        </p:txBody>
      </p:sp>
      <p:sp>
        <p:nvSpPr>
          <p:cNvPr id="36" name="Shape 31"/>
          <p:cNvSpPr/>
          <p:nvPr/>
        </p:nvSpPr>
        <p:spPr>
          <a:xfrm>
            <a:off x="3426628" y="3223227"/>
            <a:ext cx="214313" cy="214313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7" name="Text 32"/>
          <p:cNvSpPr/>
          <p:nvPr/>
        </p:nvSpPr>
        <p:spPr>
          <a:xfrm>
            <a:off x="3426628" y="3223227"/>
            <a:ext cx="214313" cy="21431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</a:t>
            </a:r>
            <a:endParaRPr lang="en-US" sz="784" dirty="0"/>
          </a:p>
        </p:txBody>
      </p:sp>
      <p:sp>
        <p:nvSpPr>
          <p:cNvPr id="38" name="Text 33"/>
          <p:cNvSpPr/>
          <p:nvPr/>
        </p:nvSpPr>
        <p:spPr>
          <a:xfrm>
            <a:off x="3748097" y="3182150"/>
            <a:ext cx="1385888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Estomac &amp; Pancréas</a:t>
            </a:r>
            <a:endParaRPr lang="en-US" sz="885" dirty="0"/>
          </a:p>
        </p:txBody>
      </p:sp>
      <p:sp>
        <p:nvSpPr>
          <p:cNvPr id="39" name="Text 34"/>
          <p:cNvSpPr/>
          <p:nvPr/>
        </p:nvSpPr>
        <p:spPr>
          <a:xfrm>
            <a:off x="3748097" y="3339312"/>
            <a:ext cx="1385888" cy="13930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Lissage (3 min)</a:t>
            </a:r>
            <a:endParaRPr lang="en-US" sz="784" dirty="0"/>
          </a:p>
        </p:txBody>
      </p:sp>
      <p:sp>
        <p:nvSpPr>
          <p:cNvPr id="40" name="Shape 35"/>
          <p:cNvSpPr/>
          <p:nvPr/>
        </p:nvSpPr>
        <p:spPr>
          <a:xfrm>
            <a:off x="3426628" y="3576842"/>
            <a:ext cx="214313" cy="214313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1" name="Text 36"/>
          <p:cNvSpPr/>
          <p:nvPr/>
        </p:nvSpPr>
        <p:spPr>
          <a:xfrm>
            <a:off x="3426628" y="3576842"/>
            <a:ext cx="214313" cy="21431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</a:t>
            </a:r>
            <a:endParaRPr lang="en-US" sz="784" dirty="0"/>
          </a:p>
        </p:txBody>
      </p:sp>
      <p:sp>
        <p:nvSpPr>
          <p:cNvPr id="42" name="Text 37"/>
          <p:cNvSpPr/>
          <p:nvPr/>
        </p:nvSpPr>
        <p:spPr>
          <a:xfrm>
            <a:off x="3748097" y="3535766"/>
            <a:ext cx="1044773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Intestin grêle</a:t>
            </a:r>
            <a:endParaRPr lang="en-US" sz="885" dirty="0"/>
          </a:p>
        </p:txBody>
      </p:sp>
      <p:sp>
        <p:nvSpPr>
          <p:cNvPr id="43" name="Text 38"/>
          <p:cNvSpPr/>
          <p:nvPr/>
        </p:nvSpPr>
        <p:spPr>
          <a:xfrm>
            <a:off x="3748097" y="3692928"/>
            <a:ext cx="1044773" cy="13930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Pétrissage (3 min)</a:t>
            </a:r>
            <a:endParaRPr lang="en-US" sz="784" dirty="0"/>
          </a:p>
        </p:txBody>
      </p:sp>
      <p:sp>
        <p:nvSpPr>
          <p:cNvPr id="44" name="Shape 39"/>
          <p:cNvSpPr/>
          <p:nvPr/>
        </p:nvSpPr>
        <p:spPr>
          <a:xfrm>
            <a:off x="3426628" y="3930458"/>
            <a:ext cx="214313" cy="214313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5" name="Text 40"/>
          <p:cNvSpPr/>
          <p:nvPr/>
        </p:nvSpPr>
        <p:spPr>
          <a:xfrm>
            <a:off x="3426628" y="3930458"/>
            <a:ext cx="214313" cy="21431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7</a:t>
            </a:r>
            <a:endParaRPr lang="en-US" sz="784" dirty="0"/>
          </a:p>
        </p:txBody>
      </p:sp>
      <p:sp>
        <p:nvSpPr>
          <p:cNvPr id="46" name="Text 41"/>
          <p:cNvSpPr/>
          <p:nvPr/>
        </p:nvSpPr>
        <p:spPr>
          <a:xfrm>
            <a:off x="3748097" y="3889381"/>
            <a:ext cx="1289447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Intégration</a:t>
            </a:r>
            <a:endParaRPr lang="en-US" sz="885" dirty="0"/>
          </a:p>
        </p:txBody>
      </p:sp>
      <p:sp>
        <p:nvSpPr>
          <p:cNvPr id="47" name="Text 42"/>
          <p:cNvSpPr/>
          <p:nvPr/>
        </p:nvSpPr>
        <p:spPr>
          <a:xfrm>
            <a:off x="3748097" y="4046544"/>
            <a:ext cx="1289447" cy="13930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Effleurage final (1 min)</a:t>
            </a:r>
            <a:endParaRPr lang="en-US" sz="784" dirty="0"/>
          </a:p>
        </p:txBody>
      </p:sp>
      <p:sp>
        <p:nvSpPr>
          <p:cNvPr id="48" name="Shape 43"/>
          <p:cNvSpPr/>
          <p:nvPr/>
        </p:nvSpPr>
        <p:spPr>
          <a:xfrm>
            <a:off x="6024581" y="1443038"/>
            <a:ext cx="2547947" cy="2943225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9" name="Shape 44"/>
          <p:cNvSpPr/>
          <p:nvPr/>
        </p:nvSpPr>
        <p:spPr>
          <a:xfrm>
            <a:off x="6024581" y="1443038"/>
            <a:ext cx="2547947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5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5666" y="1598414"/>
            <a:ext cx="285750" cy="285750"/>
          </a:xfrm>
          <a:prstGeom prst="rect">
            <a:avLst/>
          </a:prstGeom>
        </p:spPr>
      </p:pic>
      <p:sp>
        <p:nvSpPr>
          <p:cNvPr id="51" name="Text 45"/>
          <p:cNvSpPr/>
          <p:nvPr/>
        </p:nvSpPr>
        <p:spPr>
          <a:xfrm>
            <a:off x="6572557" y="1977033"/>
            <a:ext cx="1451967" cy="40858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090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FOCUS DÉTOX &amp;
LOURDEUR</a:t>
            </a:r>
            <a:endParaRPr lang="en-US" sz="1090" dirty="0"/>
          </a:p>
        </p:txBody>
      </p:sp>
      <p:sp>
        <p:nvSpPr>
          <p:cNvPr id="52" name="Shape 46"/>
          <p:cNvSpPr/>
          <p:nvPr/>
        </p:nvSpPr>
        <p:spPr>
          <a:xfrm>
            <a:off x="6970821" y="2442772"/>
            <a:ext cx="655439" cy="22860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3" name="Text 47"/>
          <p:cNvSpPr/>
          <p:nvPr/>
        </p:nvSpPr>
        <p:spPr>
          <a:xfrm>
            <a:off x="6970821" y="2442772"/>
            <a:ext cx="655439" cy="228600"/>
          </a:xfrm>
          <a:prstGeom prst="rect">
            <a:avLst/>
          </a:prstGeom>
          <a:noFill/>
          <a:ln/>
        </p:spPr>
        <p:txBody>
          <a:bodyPr wrap="none" lIns="127508" tIns="42545" rIns="127508" bIns="42545" rtlCol="0" anchor="t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10 min</a:t>
            </a:r>
            <a:endParaRPr lang="en-US" sz="885" dirty="0"/>
          </a:p>
        </p:txBody>
      </p:sp>
      <p:sp>
        <p:nvSpPr>
          <p:cNvPr id="54" name="Shape 48"/>
          <p:cNvSpPr/>
          <p:nvPr/>
        </p:nvSpPr>
        <p:spPr>
          <a:xfrm>
            <a:off x="6153169" y="2869611"/>
            <a:ext cx="214313" cy="214313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5" name="Text 49"/>
          <p:cNvSpPr/>
          <p:nvPr/>
        </p:nvSpPr>
        <p:spPr>
          <a:xfrm>
            <a:off x="6153169" y="2869611"/>
            <a:ext cx="214313" cy="21431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</a:t>
            </a:r>
            <a:endParaRPr lang="en-US" sz="784" dirty="0"/>
          </a:p>
        </p:txBody>
      </p:sp>
      <p:sp>
        <p:nvSpPr>
          <p:cNvPr id="56" name="Text 50"/>
          <p:cNvSpPr/>
          <p:nvPr/>
        </p:nvSpPr>
        <p:spPr>
          <a:xfrm>
            <a:off x="6474637" y="2828534"/>
            <a:ext cx="1100138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Préparation</a:t>
            </a:r>
            <a:endParaRPr lang="en-US" sz="885" dirty="0"/>
          </a:p>
        </p:txBody>
      </p:sp>
      <p:sp>
        <p:nvSpPr>
          <p:cNvPr id="57" name="Text 51"/>
          <p:cNvSpPr/>
          <p:nvPr/>
        </p:nvSpPr>
        <p:spPr>
          <a:xfrm>
            <a:off x="6474637" y="2985697"/>
            <a:ext cx="1100138" cy="13930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Respiration (3 min)</a:t>
            </a:r>
            <a:endParaRPr lang="en-US" sz="784" dirty="0"/>
          </a:p>
        </p:txBody>
      </p:sp>
      <p:sp>
        <p:nvSpPr>
          <p:cNvPr id="58" name="Shape 52"/>
          <p:cNvSpPr/>
          <p:nvPr/>
        </p:nvSpPr>
        <p:spPr>
          <a:xfrm>
            <a:off x="6153169" y="3223227"/>
            <a:ext cx="214313" cy="214313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9" name="Text 53"/>
          <p:cNvSpPr/>
          <p:nvPr/>
        </p:nvSpPr>
        <p:spPr>
          <a:xfrm>
            <a:off x="6153169" y="3223227"/>
            <a:ext cx="214313" cy="21431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</a:t>
            </a:r>
            <a:endParaRPr lang="en-US" sz="784" dirty="0"/>
          </a:p>
        </p:txBody>
      </p:sp>
      <p:sp>
        <p:nvSpPr>
          <p:cNvPr id="60" name="Text 54"/>
          <p:cNvSpPr/>
          <p:nvPr/>
        </p:nvSpPr>
        <p:spPr>
          <a:xfrm>
            <a:off x="6474637" y="3182150"/>
            <a:ext cx="1034058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Foie &amp; Vésicule</a:t>
            </a:r>
            <a:endParaRPr lang="en-US" sz="885" dirty="0"/>
          </a:p>
        </p:txBody>
      </p:sp>
      <p:sp>
        <p:nvSpPr>
          <p:cNvPr id="61" name="Text 55"/>
          <p:cNvSpPr/>
          <p:nvPr/>
        </p:nvSpPr>
        <p:spPr>
          <a:xfrm>
            <a:off x="6474637" y="3339312"/>
            <a:ext cx="1034058" cy="13930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Pompage (3 min)</a:t>
            </a:r>
            <a:endParaRPr lang="en-US" sz="784" dirty="0"/>
          </a:p>
        </p:txBody>
      </p:sp>
      <p:sp>
        <p:nvSpPr>
          <p:cNvPr id="62" name="Shape 56"/>
          <p:cNvSpPr/>
          <p:nvPr/>
        </p:nvSpPr>
        <p:spPr>
          <a:xfrm>
            <a:off x="6153169" y="3576842"/>
            <a:ext cx="214313" cy="214313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3" name="Text 57"/>
          <p:cNvSpPr/>
          <p:nvPr/>
        </p:nvSpPr>
        <p:spPr>
          <a:xfrm>
            <a:off x="6153169" y="3576842"/>
            <a:ext cx="214313" cy="21431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</a:t>
            </a:r>
            <a:endParaRPr lang="en-US" sz="784" dirty="0"/>
          </a:p>
        </p:txBody>
      </p:sp>
      <p:sp>
        <p:nvSpPr>
          <p:cNvPr id="64" name="Text 58"/>
          <p:cNvSpPr/>
          <p:nvPr/>
        </p:nvSpPr>
        <p:spPr>
          <a:xfrm>
            <a:off x="6474637" y="3535766"/>
            <a:ext cx="1385888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Estomac &amp; Pancréas</a:t>
            </a:r>
            <a:endParaRPr lang="en-US" sz="885" dirty="0"/>
          </a:p>
        </p:txBody>
      </p:sp>
      <p:sp>
        <p:nvSpPr>
          <p:cNvPr id="65" name="Text 59"/>
          <p:cNvSpPr/>
          <p:nvPr/>
        </p:nvSpPr>
        <p:spPr>
          <a:xfrm>
            <a:off x="6474637" y="3692928"/>
            <a:ext cx="1385888" cy="13930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Lissage (3 min)</a:t>
            </a:r>
            <a:endParaRPr lang="en-US" sz="784" dirty="0"/>
          </a:p>
        </p:txBody>
      </p:sp>
      <p:sp>
        <p:nvSpPr>
          <p:cNvPr id="66" name="Shape 60"/>
          <p:cNvSpPr/>
          <p:nvPr/>
        </p:nvSpPr>
        <p:spPr>
          <a:xfrm>
            <a:off x="6153169" y="3930458"/>
            <a:ext cx="214313" cy="214313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7" name="Text 61"/>
          <p:cNvSpPr/>
          <p:nvPr/>
        </p:nvSpPr>
        <p:spPr>
          <a:xfrm>
            <a:off x="6153169" y="3930458"/>
            <a:ext cx="214313" cy="21431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7</a:t>
            </a:r>
            <a:endParaRPr lang="en-US" sz="784" dirty="0"/>
          </a:p>
        </p:txBody>
      </p:sp>
      <p:sp>
        <p:nvSpPr>
          <p:cNvPr id="68" name="Text 62"/>
          <p:cNvSpPr/>
          <p:nvPr/>
        </p:nvSpPr>
        <p:spPr>
          <a:xfrm>
            <a:off x="6474637" y="3889381"/>
            <a:ext cx="1289447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Intégration</a:t>
            </a:r>
            <a:endParaRPr lang="en-US" sz="885" dirty="0"/>
          </a:p>
        </p:txBody>
      </p:sp>
      <p:sp>
        <p:nvSpPr>
          <p:cNvPr id="69" name="Text 63"/>
          <p:cNvSpPr/>
          <p:nvPr/>
        </p:nvSpPr>
        <p:spPr>
          <a:xfrm>
            <a:off x="6474637" y="4046544"/>
            <a:ext cx="1289447" cy="13930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Effleurage final (1 min)</a:t>
            </a:r>
            <a:endParaRPr lang="en-US" sz="784" dirty="0"/>
          </a:p>
        </p:txBody>
      </p:sp>
      <p:sp>
        <p:nvSpPr>
          <p:cNvPr id="70" name="Shape 64"/>
          <p:cNvSpPr/>
          <p:nvPr/>
        </p:nvSpPr>
        <p:spPr>
          <a:xfrm>
            <a:off x="571500" y="4471988"/>
            <a:ext cx="8001000" cy="54292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71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4375" y="4639866"/>
            <a:ext cx="200025" cy="200025"/>
          </a:xfrm>
          <a:prstGeom prst="rect">
            <a:avLst/>
          </a:prstGeom>
        </p:spPr>
      </p:pic>
      <p:sp>
        <p:nvSpPr>
          <p:cNvPr id="72" name="Text 65"/>
          <p:cNvSpPr/>
          <p:nvPr/>
        </p:nvSpPr>
        <p:spPr>
          <a:xfrm>
            <a:off x="1028700" y="4543425"/>
            <a:ext cx="7400925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Règle d'or : Quelle que soit la routine choisie, les Phases 1 (Préparation) et 7 (Intégration) sont incompressibles et obligatoires pour garantir l'efficacité sur le système nerveux.</a:t>
            </a:r>
            <a:endParaRPr lang="en-US" sz="987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571500"/>
            <a:ext cx="8001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Des bénéfices mesurables dès 4 à 8 semaines de pratique</a:t>
            </a:r>
            <a:endParaRPr lang="en-US" sz="2016" dirty="0"/>
          </a:p>
        </p:txBody>
      </p:sp>
      <p:sp>
        <p:nvSpPr>
          <p:cNvPr id="4" name="Shape 1"/>
          <p:cNvSpPr/>
          <p:nvPr/>
        </p:nvSpPr>
        <p:spPr>
          <a:xfrm>
            <a:off x="571500" y="1328738"/>
            <a:ext cx="3857625" cy="3398639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571500" y="1328738"/>
            <a:ext cx="3857625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" name="Text 3"/>
          <p:cNvSpPr/>
          <p:nvPr/>
        </p:nvSpPr>
        <p:spPr>
          <a:xfrm>
            <a:off x="792956" y="1443038"/>
            <a:ext cx="2482453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BÉNÉFICES DIGESTIFS</a:t>
            </a:r>
            <a:endParaRPr lang="en-US" sz="1397" dirty="0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1802011"/>
            <a:ext cx="171450" cy="171450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964406" y="1771650"/>
            <a:ext cx="3350419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Régulation du transit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et réduction significative de la constipation chronique.</a:t>
            </a:r>
            <a:endParaRPr lang="en-US" sz="109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2327746"/>
            <a:ext cx="171450" cy="17145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64406" y="2297385"/>
            <a:ext cx="3350419" cy="66001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Diminution des ballonnements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des gaz et de la sensation de lourdeur post-prandiale.</a:t>
            </a:r>
            <a:endParaRPr lang="en-US" sz="109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3073487"/>
            <a:ext cx="171450" cy="171450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964406" y="3043126"/>
            <a:ext cx="3350419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Meilleure absorption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des nutriments grâce à la stimulation de l'intestin grêle.</a:t>
            </a:r>
            <a:endParaRPr lang="en-US" sz="109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3599222"/>
            <a:ext cx="171450" cy="171450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964406" y="3568861"/>
            <a:ext cx="3350419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Réduction des douleurs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liées au Syndrome de l'Intestin Irritable (SII).</a:t>
            </a:r>
            <a:endParaRPr lang="en-US" sz="1090" dirty="0"/>
          </a:p>
        </p:txBody>
      </p:sp>
      <p:sp>
        <p:nvSpPr>
          <p:cNvPr id="15" name="Shape 8"/>
          <p:cNvSpPr/>
          <p:nvPr/>
        </p:nvSpPr>
        <p:spPr>
          <a:xfrm>
            <a:off x="4714875" y="1328738"/>
            <a:ext cx="3857625" cy="3398639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6" name="Shape 9"/>
          <p:cNvSpPr/>
          <p:nvPr/>
        </p:nvSpPr>
        <p:spPr>
          <a:xfrm>
            <a:off x="4714875" y="1328738"/>
            <a:ext cx="3857625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7" name="Image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29175" y="1443038"/>
            <a:ext cx="264319" cy="257175"/>
          </a:xfrm>
          <a:prstGeom prst="rect">
            <a:avLst/>
          </a:prstGeom>
        </p:spPr>
      </p:pic>
      <p:sp>
        <p:nvSpPr>
          <p:cNvPr id="18" name="Text 10"/>
          <p:cNvSpPr/>
          <p:nvPr/>
        </p:nvSpPr>
        <p:spPr>
          <a:xfrm>
            <a:off x="5200650" y="1450181"/>
            <a:ext cx="2893219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BÉNÉFICES SYSTÉMIQUES</a:t>
            </a:r>
            <a:endParaRPr lang="en-US" sz="1397" dirty="0"/>
          </a:p>
        </p:txBody>
      </p:sp>
      <p:pic>
        <p:nvPicPr>
          <p:cNvPr id="19" name="Image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9175" y="1816298"/>
            <a:ext cx="171450" cy="171450"/>
          </a:xfrm>
          <a:prstGeom prst="rect">
            <a:avLst/>
          </a:prstGeom>
        </p:spPr>
      </p:pic>
      <p:sp>
        <p:nvSpPr>
          <p:cNvPr id="20" name="Text 11"/>
          <p:cNvSpPr/>
          <p:nvPr/>
        </p:nvSpPr>
        <p:spPr>
          <a:xfrm>
            <a:off x="5107781" y="1785938"/>
            <a:ext cx="3350419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Baisse du niveau de stress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et d'anxiété par la régulation du taux de cortisol.</a:t>
            </a:r>
            <a:endParaRPr lang="en-US" sz="1090" dirty="0"/>
          </a:p>
        </p:txBody>
      </p:sp>
      <p:pic>
        <p:nvPicPr>
          <p:cNvPr id="21" name="Image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29175" y="2342034"/>
            <a:ext cx="171450" cy="171450"/>
          </a:xfrm>
          <a:prstGeom prst="rect">
            <a:avLst/>
          </a:prstGeom>
        </p:spPr>
      </p:pic>
      <p:sp>
        <p:nvSpPr>
          <p:cNvPr id="22" name="Text 12"/>
          <p:cNvSpPr/>
          <p:nvPr/>
        </p:nvSpPr>
        <p:spPr>
          <a:xfrm>
            <a:off x="5107781" y="2311673"/>
            <a:ext cx="3350419" cy="66001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Amélioration du sommeil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grâce à l'activation du système nerveux parasympathique.</a:t>
            </a:r>
            <a:endParaRPr lang="en-US" sz="1090" dirty="0"/>
          </a:p>
        </p:txBody>
      </p:sp>
      <p:pic>
        <p:nvPicPr>
          <p:cNvPr id="23" name="Image 8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9175" y="3087774"/>
            <a:ext cx="171450" cy="171450"/>
          </a:xfrm>
          <a:prstGeom prst="rect">
            <a:avLst/>
          </a:prstGeom>
        </p:spPr>
      </p:pic>
      <p:sp>
        <p:nvSpPr>
          <p:cNvPr id="24" name="Text 13"/>
          <p:cNvSpPr/>
          <p:nvPr/>
        </p:nvSpPr>
        <p:spPr>
          <a:xfrm>
            <a:off x="5107781" y="3057413"/>
            <a:ext cx="3350419" cy="66001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Renforcement immunitaire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via l'optimisation de la flore intestinale (microbiote).</a:t>
            </a:r>
            <a:endParaRPr lang="en-US" sz="1090" dirty="0"/>
          </a:p>
        </p:txBody>
      </p:sp>
      <p:pic>
        <p:nvPicPr>
          <p:cNvPr id="25" name="Image 9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29175" y="3833515"/>
            <a:ext cx="171450" cy="171450"/>
          </a:xfrm>
          <a:prstGeom prst="rect">
            <a:avLst/>
          </a:prstGeom>
        </p:spPr>
      </p:pic>
      <p:sp>
        <p:nvSpPr>
          <p:cNvPr id="26" name="Text 14"/>
          <p:cNvSpPr/>
          <p:nvPr/>
        </p:nvSpPr>
        <p:spPr>
          <a:xfrm>
            <a:off x="5107781" y="3803154"/>
            <a:ext cx="3350419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Regain d'énergie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et de vitalité générale au quotidien.</a:t>
            </a:r>
            <a:endParaRPr lang="en-US" sz="1090" dirty="0"/>
          </a:p>
        </p:txBody>
      </p:sp>
      <p:sp>
        <p:nvSpPr>
          <p:cNvPr id="27" name="Shape 15"/>
          <p:cNvSpPr/>
          <p:nvPr/>
        </p:nvSpPr>
        <p:spPr>
          <a:xfrm>
            <a:off x="0" y="4798814"/>
            <a:ext cx="9144000" cy="344686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8" name="Text 16"/>
          <p:cNvSpPr/>
          <p:nvPr/>
        </p:nvSpPr>
        <p:spPr>
          <a:xfrm>
            <a:off x="0" y="4798814"/>
            <a:ext cx="9144000" cy="344686"/>
          </a:xfrm>
          <a:prstGeom prst="rect">
            <a:avLst/>
          </a:prstGeom>
          <a:noFill/>
          <a:ln/>
        </p:spPr>
        <p:txBody>
          <a:bodyPr wrap="square" lIns="680339" tIns="102108" rIns="680339" bIns="102108" rtlCol="0" anchor="t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 clé du succès réside dans la </a:t>
            </a:r>
            <a:r>
              <a:rPr lang="en-US" sz="987" b="1" dirty="0">
                <a:solidFill>
                  <a:srgbClr val="D7CCC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régularité</a:t>
            </a: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: 15 à 18 minutes par jour valent mieux qu'une heure par semaine.</a:t>
            </a:r>
            <a:endParaRPr lang="en-US" sz="987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628650"/>
            <a:ext cx="80010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Rappel des contre-indications absolues</a:t>
            </a:r>
            <a:endParaRPr lang="en-US" sz="2016" dirty="0"/>
          </a:p>
        </p:txBody>
      </p:sp>
      <p:sp>
        <p:nvSpPr>
          <p:cNvPr id="4" name="Shape 1"/>
          <p:cNvSpPr/>
          <p:nvPr/>
        </p:nvSpPr>
        <p:spPr>
          <a:xfrm>
            <a:off x="571500" y="1185863"/>
            <a:ext cx="3857625" cy="3157538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571500" y="1185863"/>
            <a:ext cx="3857625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531" y="1435894"/>
            <a:ext cx="292894" cy="2286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221581" y="1436787"/>
            <a:ext cx="2105620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SITUATIONS AIGUËS</a:t>
            </a:r>
            <a:endParaRPr lang="en-US" sz="1295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553" y="1884164"/>
            <a:ext cx="89297" cy="142875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064056" y="1843088"/>
            <a:ext cx="3115038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Fièvre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infection aiguë ou état inflammatoire en cours.</a:t>
            </a:r>
            <a:endParaRPr lang="en-US" sz="987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4619" y="2427089"/>
            <a:ext cx="89297" cy="14287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044160" y="2386013"/>
            <a:ext cx="3134934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Douleur abdominale aiguë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non diagnostiquée par un médecin.</a:t>
            </a:r>
            <a:endParaRPr lang="en-US" sz="987" dirty="0"/>
          </a:p>
        </p:txBody>
      </p:sp>
      <p:pic>
        <p:nvPicPr>
          <p:cNvPr id="12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0347" y="2970014"/>
            <a:ext cx="89297" cy="142875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1095645" y="2928938"/>
            <a:ext cx="3083449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Occlusion intestinale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suspectée ou avérée.</a:t>
            </a:r>
            <a:endParaRPr lang="en-US" sz="987" dirty="0"/>
          </a:p>
        </p:txBody>
      </p:sp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6116" y="3512939"/>
            <a:ext cx="89297" cy="142875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1067181" y="3471863"/>
            <a:ext cx="3111912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Phlébite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thrombose ou risque hémorragique sévère.</a:t>
            </a:r>
            <a:endParaRPr lang="en-US" sz="987" dirty="0"/>
          </a:p>
        </p:txBody>
      </p:sp>
      <p:sp>
        <p:nvSpPr>
          <p:cNvPr id="16" name="Shape 8"/>
          <p:cNvSpPr/>
          <p:nvPr/>
        </p:nvSpPr>
        <p:spPr>
          <a:xfrm>
            <a:off x="4714875" y="1185863"/>
            <a:ext cx="3857625" cy="3157538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7" name="Shape 9"/>
          <p:cNvSpPr/>
          <p:nvPr/>
        </p:nvSpPr>
        <p:spPr>
          <a:xfrm>
            <a:off x="4714875" y="1185863"/>
            <a:ext cx="3857625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8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64906" y="1435894"/>
            <a:ext cx="207169" cy="228600"/>
          </a:xfrm>
          <a:prstGeom prst="rect">
            <a:avLst/>
          </a:prstGeom>
        </p:spPr>
      </p:pic>
      <p:sp>
        <p:nvSpPr>
          <p:cNvPr id="19" name="Text 10"/>
          <p:cNvSpPr/>
          <p:nvPr/>
        </p:nvSpPr>
        <p:spPr>
          <a:xfrm>
            <a:off x="5279231" y="1436787"/>
            <a:ext cx="2096691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ÉTATS SPÉCIFIQUES</a:t>
            </a:r>
            <a:endParaRPr lang="en-US" sz="1295" dirty="0"/>
          </a:p>
        </p:txBody>
      </p:sp>
      <p:pic>
        <p:nvPicPr>
          <p:cNvPr id="20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71408" y="1884164"/>
            <a:ext cx="89297" cy="142875"/>
          </a:xfrm>
          <a:prstGeom prst="rect">
            <a:avLst/>
          </a:prstGeom>
        </p:spPr>
      </p:pic>
      <p:sp>
        <p:nvSpPr>
          <p:cNvPr id="21" name="Text 11"/>
          <p:cNvSpPr/>
          <p:nvPr/>
        </p:nvSpPr>
        <p:spPr>
          <a:xfrm>
            <a:off x="5174391" y="1843088"/>
            <a:ext cx="3148078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Grossesse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(particulièrement le 1er trimestre, sauf avis médical contraire).</a:t>
            </a:r>
            <a:endParaRPr lang="en-US" sz="987" dirty="0"/>
          </a:p>
        </p:txBody>
      </p:sp>
      <p:pic>
        <p:nvPicPr>
          <p:cNvPr id="22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83352" y="2427089"/>
            <a:ext cx="89297" cy="142875"/>
          </a:xfrm>
          <a:prstGeom prst="rect">
            <a:avLst/>
          </a:prstGeom>
        </p:spPr>
      </p:pic>
      <p:sp>
        <p:nvSpPr>
          <p:cNvPr id="23" name="Text 12"/>
          <p:cNvSpPr/>
          <p:nvPr/>
        </p:nvSpPr>
        <p:spPr>
          <a:xfrm>
            <a:off x="5198278" y="2386013"/>
            <a:ext cx="3124191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Post-opératoire abdominal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récent (moins de 6 semaines).</a:t>
            </a:r>
            <a:endParaRPr lang="en-US" sz="987" dirty="0"/>
          </a:p>
        </p:txBody>
      </p:sp>
      <p:pic>
        <p:nvPicPr>
          <p:cNvPr id="24" name="Image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83463" y="2970014"/>
            <a:ext cx="89297" cy="142875"/>
          </a:xfrm>
          <a:prstGeom prst="rect">
            <a:avLst/>
          </a:prstGeom>
        </p:spPr>
      </p:pic>
      <p:sp>
        <p:nvSpPr>
          <p:cNvPr id="25" name="Text 13"/>
          <p:cNvSpPr/>
          <p:nvPr/>
        </p:nvSpPr>
        <p:spPr>
          <a:xfrm>
            <a:off x="5198501" y="2928938"/>
            <a:ext cx="3123967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Tumeurs ou cancers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abdominaux en cours de traitement.</a:t>
            </a:r>
            <a:endParaRPr lang="en-US" sz="987" dirty="0"/>
          </a:p>
        </p:txBody>
      </p:sp>
      <p:pic>
        <p:nvPicPr>
          <p:cNvPr id="26" name="Image 1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84189" y="3512939"/>
            <a:ext cx="89297" cy="142875"/>
          </a:xfrm>
          <a:prstGeom prst="rect">
            <a:avLst/>
          </a:prstGeom>
        </p:spPr>
      </p:pic>
      <p:sp>
        <p:nvSpPr>
          <p:cNvPr id="27" name="Text 14"/>
          <p:cNvSpPr/>
          <p:nvPr/>
        </p:nvSpPr>
        <p:spPr>
          <a:xfrm>
            <a:off x="5199952" y="3471863"/>
            <a:ext cx="3122516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Présence connue d'un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anévrisme de l'aorte abdominale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en-US" sz="987" dirty="0"/>
          </a:p>
        </p:txBody>
      </p:sp>
      <p:sp>
        <p:nvSpPr>
          <p:cNvPr id="28" name="Shape 15"/>
          <p:cNvSpPr/>
          <p:nvPr/>
        </p:nvSpPr>
        <p:spPr>
          <a:xfrm>
            <a:off x="0" y="4557713"/>
            <a:ext cx="9144000" cy="585788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9" name="Image 11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3868" y="4736306"/>
            <a:ext cx="228600" cy="228600"/>
          </a:xfrm>
          <a:prstGeom prst="rect">
            <a:avLst/>
          </a:prstGeom>
        </p:spPr>
      </p:pic>
      <p:sp>
        <p:nvSpPr>
          <p:cNvPr id="30" name="Text 16"/>
          <p:cNvSpPr/>
          <p:nvPr/>
        </p:nvSpPr>
        <p:spPr>
          <a:xfrm>
            <a:off x="1315343" y="4740604"/>
            <a:ext cx="6884789" cy="22000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En cas de doute, la règle est simple : </a:t>
            </a:r>
            <a:r>
              <a:rPr lang="en-US" sz="1090" b="1" kern="0" spc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ON S'ABSTIENT</a:t>
            </a:r>
            <a:r>
              <a:rPr lang="en-US" sz="1090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et on demande un avis médical.</a:t>
            </a:r>
            <a:endParaRPr lang="en-US" sz="109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628650"/>
            <a:ext cx="80010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Conseils pour les kinésithérapeutes formateurs</a:t>
            </a:r>
            <a:endParaRPr lang="en-US" sz="2016" dirty="0"/>
          </a:p>
        </p:txBody>
      </p:sp>
      <p:sp>
        <p:nvSpPr>
          <p:cNvPr id="4" name="Shape 1"/>
          <p:cNvSpPr/>
          <p:nvPr/>
        </p:nvSpPr>
        <p:spPr>
          <a:xfrm>
            <a:off x="571500" y="1185863"/>
            <a:ext cx="2524116" cy="3829050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571500" y="1185863"/>
            <a:ext cx="2524116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2626" y="1387673"/>
            <a:ext cx="401836" cy="32146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019156" y="1834158"/>
            <a:ext cx="1628775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ORGANISATION</a:t>
            </a:r>
            <a:endParaRPr lang="en-US" sz="1295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950" y="2359223"/>
            <a:ext cx="142875" cy="142875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971550" y="2318147"/>
            <a:ext cx="1952616" cy="10001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Privilégier des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groupes restreints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(4 à 6 patients) pour garantir la qualité de la supervision et des corrections.</a:t>
            </a:r>
            <a:endParaRPr lang="en-US" sz="987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950" y="3487936"/>
            <a:ext cx="142875" cy="14287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71550" y="3446859"/>
            <a:ext cx="1952616" cy="12001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Prévoir un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matériel adapté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: tapis confortables, coussins sous les genoux (pour relâcher l'abdomen), ambiance calme.</a:t>
            </a:r>
            <a:endParaRPr lang="en-US" sz="987" dirty="0"/>
          </a:p>
        </p:txBody>
      </p:sp>
      <p:sp>
        <p:nvSpPr>
          <p:cNvPr id="12" name="Shape 6"/>
          <p:cNvSpPr/>
          <p:nvPr/>
        </p:nvSpPr>
        <p:spPr>
          <a:xfrm>
            <a:off x="3309928" y="1185863"/>
            <a:ext cx="2524116" cy="3829050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3" name="Shape 7"/>
          <p:cNvSpPr/>
          <p:nvPr/>
        </p:nvSpPr>
        <p:spPr>
          <a:xfrm>
            <a:off x="3309928" y="1185863"/>
            <a:ext cx="2524116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4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1054" y="1387673"/>
            <a:ext cx="401836" cy="321469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3946001" y="1834158"/>
            <a:ext cx="125194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PÉDAGOGIE</a:t>
            </a:r>
            <a:endParaRPr lang="en-US" sz="1295" dirty="0"/>
          </a:p>
        </p:txBody>
      </p:sp>
      <p:pic>
        <p:nvPicPr>
          <p:cNvPr id="16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81378" y="2359223"/>
            <a:ext cx="142875" cy="142875"/>
          </a:xfrm>
          <a:prstGeom prst="rect">
            <a:avLst/>
          </a:prstGeom>
        </p:spPr>
      </p:pic>
      <p:sp>
        <p:nvSpPr>
          <p:cNvPr id="17" name="Text 9"/>
          <p:cNvSpPr/>
          <p:nvPr/>
        </p:nvSpPr>
        <p:spPr>
          <a:xfrm>
            <a:off x="3709978" y="2318147"/>
            <a:ext cx="1952616" cy="12001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Démystifier l'anatomie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en utilisant des mots simples, des analogies et des repères corporels clairs (nombril, côtes, bassin).</a:t>
            </a:r>
            <a:endParaRPr lang="en-US" sz="987" dirty="0"/>
          </a:p>
        </p:txBody>
      </p:sp>
      <p:pic>
        <p:nvPicPr>
          <p:cNvPr id="18" name="Image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81378" y="3687961"/>
            <a:ext cx="142875" cy="142875"/>
          </a:xfrm>
          <a:prstGeom prst="rect">
            <a:avLst/>
          </a:prstGeom>
        </p:spPr>
      </p:pic>
      <p:sp>
        <p:nvSpPr>
          <p:cNvPr id="19" name="Text 10"/>
          <p:cNvSpPr/>
          <p:nvPr/>
        </p:nvSpPr>
        <p:spPr>
          <a:xfrm>
            <a:off x="3709978" y="3646884"/>
            <a:ext cx="1952616" cy="10001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Corriger la pression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: les patients ont souvent tendance à appuyer trop fort. Insister sur la douceur et l'écoute tissulaire.</a:t>
            </a:r>
            <a:endParaRPr lang="en-US" sz="987" dirty="0"/>
          </a:p>
        </p:txBody>
      </p:sp>
      <p:sp>
        <p:nvSpPr>
          <p:cNvPr id="20" name="Shape 11"/>
          <p:cNvSpPr/>
          <p:nvPr/>
        </p:nvSpPr>
        <p:spPr>
          <a:xfrm>
            <a:off x="6048356" y="1185863"/>
            <a:ext cx="2524116" cy="3829050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1" name="Shape 12"/>
          <p:cNvSpPr/>
          <p:nvPr/>
        </p:nvSpPr>
        <p:spPr>
          <a:xfrm>
            <a:off x="6048356" y="1185863"/>
            <a:ext cx="2524116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2" name="Image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89850" y="1387673"/>
            <a:ext cx="241102" cy="321469"/>
          </a:xfrm>
          <a:prstGeom prst="rect">
            <a:avLst/>
          </a:prstGeom>
        </p:spPr>
      </p:pic>
      <p:sp>
        <p:nvSpPr>
          <p:cNvPr id="23" name="Text 13"/>
          <p:cNvSpPr/>
          <p:nvPr/>
        </p:nvSpPr>
        <p:spPr>
          <a:xfrm>
            <a:off x="7029115" y="1834158"/>
            <a:ext cx="562570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SUIVI</a:t>
            </a:r>
            <a:endParaRPr lang="en-US" sz="1295" dirty="0"/>
          </a:p>
        </p:txBody>
      </p:sp>
      <p:pic>
        <p:nvPicPr>
          <p:cNvPr id="24" name="Image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19806" y="2359223"/>
            <a:ext cx="142875" cy="142875"/>
          </a:xfrm>
          <a:prstGeom prst="rect">
            <a:avLst/>
          </a:prstGeom>
        </p:spPr>
      </p:pic>
      <p:sp>
        <p:nvSpPr>
          <p:cNvPr id="25" name="Text 14"/>
          <p:cNvSpPr/>
          <p:nvPr/>
        </p:nvSpPr>
        <p:spPr>
          <a:xfrm>
            <a:off x="6448406" y="2318147"/>
            <a:ext cx="1952616" cy="10001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Fournir un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livret récapitulatif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ou une fiche de routine à la fin du cycle pour encourager la pratique autonome.</a:t>
            </a:r>
            <a:endParaRPr lang="en-US" sz="987" dirty="0"/>
          </a:p>
        </p:txBody>
      </p:sp>
      <p:pic>
        <p:nvPicPr>
          <p:cNvPr id="26" name="Image 9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19806" y="3487936"/>
            <a:ext cx="142875" cy="142875"/>
          </a:xfrm>
          <a:prstGeom prst="rect">
            <a:avLst/>
          </a:prstGeom>
        </p:spPr>
      </p:pic>
      <p:sp>
        <p:nvSpPr>
          <p:cNvPr id="27" name="Text 15"/>
          <p:cNvSpPr/>
          <p:nvPr/>
        </p:nvSpPr>
        <p:spPr>
          <a:xfrm>
            <a:off x="6448406" y="3446859"/>
            <a:ext cx="1952616" cy="12001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Proposer un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bilan individuel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après 4 semaines de pratique pour ajuster les techniques selon les ressentis.</a:t>
            </a:r>
            <a:endParaRPr lang="en-US" sz="987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1266" y="571500"/>
            <a:ext cx="321469" cy="42862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3000375" y="1143000"/>
            <a:ext cx="3143250" cy="4114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3200"/>
              </a:lnSpc>
              <a:buNone/>
            </a:pPr>
            <a:r>
              <a:rPr lang="en-US" sz="2436" b="1" kern="0" spc="2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FÉLICITATIONS !</a:t>
            </a:r>
            <a:endParaRPr lang="en-US" sz="2436" dirty="0"/>
          </a:p>
        </p:txBody>
      </p:sp>
      <p:sp>
        <p:nvSpPr>
          <p:cNvPr id="5" name="Text 1"/>
          <p:cNvSpPr/>
          <p:nvPr/>
        </p:nvSpPr>
        <p:spPr>
          <a:xfrm>
            <a:off x="2003822" y="1661620"/>
            <a:ext cx="5136356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Vous avez complété avec succès les 5 ateliers de formation.</a:t>
            </a:r>
            <a:endParaRPr lang="en-US" sz="1193" dirty="0"/>
          </a:p>
        </p:txBody>
      </p:sp>
      <p:sp>
        <p:nvSpPr>
          <p:cNvPr id="6" name="Shape 2"/>
          <p:cNvSpPr/>
          <p:nvPr/>
        </p:nvSpPr>
        <p:spPr>
          <a:xfrm>
            <a:off x="1357313" y="1906293"/>
            <a:ext cx="6429375" cy="2077045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" name="Shape 3"/>
          <p:cNvSpPr/>
          <p:nvPr/>
        </p:nvSpPr>
        <p:spPr>
          <a:xfrm>
            <a:off x="1357313" y="1906293"/>
            <a:ext cx="71438" cy="2077045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1625" y="1799137"/>
            <a:ext cx="367903" cy="257175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643063" y="2049168"/>
            <a:ext cx="5857875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1704" dirty="0">
                <a:solidFill>
                  <a:srgbClr val="5D4037"/>
                </a:solidFill>
                <a:latin typeface="Playfair Display" pitchFamily="34" charset="0"/>
                <a:ea typeface="Playfair Display" pitchFamily="34" charset="-122"/>
                <a:cs typeface="Playfair Display" pitchFamily="34" charset="-120"/>
              </a:rPr>
              <a:t>"En partageant mes connaissances, je souhaite montrer la beauté de la nature et de la nature humaine. Votre corps a une capacité extraordinaire à s'auto-réguler, il suffit de lui redonner le mouvement."</a:t>
            </a:r>
            <a:endParaRPr lang="en-US" sz="1704" dirty="0"/>
          </a:p>
        </p:txBody>
      </p:sp>
      <p:sp>
        <p:nvSpPr>
          <p:cNvPr id="10" name="Text 5"/>
          <p:cNvSpPr/>
          <p:nvPr/>
        </p:nvSpPr>
        <p:spPr>
          <a:xfrm>
            <a:off x="1643063" y="3492205"/>
            <a:ext cx="5857875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r">
              <a:lnSpc>
                <a:spcPts val="1400"/>
              </a:lnSpc>
              <a:buNone/>
            </a:pPr>
            <a:r>
              <a:rPr lang="en-US" sz="987" b="1" kern="0" spc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THIERRY BLAIN</a:t>
            </a:r>
            <a:endParaRPr lang="en-US" sz="987" dirty="0"/>
          </a:p>
        </p:txBody>
      </p:sp>
      <p:sp>
        <p:nvSpPr>
          <p:cNvPr id="11" name="Text 6"/>
          <p:cNvSpPr/>
          <p:nvPr/>
        </p:nvSpPr>
        <p:spPr>
          <a:xfrm>
            <a:off x="1643063" y="3701160"/>
            <a:ext cx="5857875" cy="13930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Kinésithérapeute, Formateur et Auteur</a:t>
            </a:r>
            <a:endParaRPr lang="en-US" sz="784" dirty="0"/>
          </a:p>
        </p:txBody>
      </p:sp>
      <p:sp>
        <p:nvSpPr>
          <p:cNvPr id="12" name="Shape 7"/>
          <p:cNvSpPr/>
          <p:nvPr/>
        </p:nvSpPr>
        <p:spPr>
          <a:xfrm>
            <a:off x="0" y="4090495"/>
            <a:ext cx="9144000" cy="101151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3" name="Text 8"/>
          <p:cNvSpPr/>
          <p:nvPr/>
        </p:nvSpPr>
        <p:spPr>
          <a:xfrm>
            <a:off x="428625" y="4233370"/>
            <a:ext cx="8429625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dirty="0">
                <a:solidFill>
                  <a:srgbClr val="D7CCC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Votre santé digestive est entre vos mains</a:t>
            </a:r>
            <a:endParaRPr lang="en-US" sz="1397" dirty="0"/>
          </a:p>
        </p:txBody>
      </p:sp>
      <p:sp>
        <p:nvSpPr>
          <p:cNvPr id="14" name="Text 9"/>
          <p:cNvSpPr/>
          <p:nvPr/>
        </p:nvSpPr>
        <p:spPr>
          <a:xfrm>
            <a:off x="428625" y="4519120"/>
            <a:ext cx="8429625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Pratiquez quotidiennement, écoutez votre corps, et n'hésitez pas à consulter votre kinésithérapeute pour un suivi personnalisé.</a:t>
            </a:r>
            <a:endParaRPr lang="en-US" sz="109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5016"/>
            <a:ext cx="9144000" cy="5393531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500313"/>
            <a:ext cx="8001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Vous avez parcouru un voyage au cœur de votre ventre</a:t>
            </a:r>
            <a:endParaRPr lang="en-US" sz="2016" dirty="0"/>
          </a:p>
        </p:txBody>
      </p:sp>
      <p:sp>
        <p:nvSpPr>
          <p:cNvPr id="4" name="Shape 1"/>
          <p:cNvSpPr/>
          <p:nvPr/>
        </p:nvSpPr>
        <p:spPr>
          <a:xfrm>
            <a:off x="857250" y="1471863"/>
            <a:ext cx="371475" cy="371475"/>
          </a:xfrm>
          <a:prstGeom prst="ellipse">
            <a:avLst/>
          </a:prstGeom>
          <a:solidFill>
            <a:srgbClr val="5D4037"/>
          </a:solidFill>
          <a:ln w="27432">
            <a:solidFill>
              <a:srgbClr val="FAF3E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263" y="1571876"/>
            <a:ext cx="171450" cy="17145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443038" y="1543301"/>
            <a:ext cx="5434608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ATELIER 1</a:t>
            </a:r>
            <a:endParaRPr lang="en-US" sz="1193" dirty="0"/>
          </a:p>
        </p:txBody>
      </p:sp>
      <p:sp>
        <p:nvSpPr>
          <p:cNvPr id="7" name="Text 3"/>
          <p:cNvSpPr/>
          <p:nvPr/>
        </p:nvSpPr>
        <p:spPr>
          <a:xfrm>
            <a:off x="1443038" y="1809405"/>
            <a:ext cx="5434608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Respiration diaphragmatique et effleurage global (le "réveil" de l'abdomen)</a:t>
            </a:r>
            <a:endParaRPr lang="en-US" sz="987" dirty="0"/>
          </a:p>
        </p:txBody>
      </p:sp>
      <p:sp>
        <p:nvSpPr>
          <p:cNvPr id="8" name="Shape 4"/>
          <p:cNvSpPr/>
          <p:nvPr/>
        </p:nvSpPr>
        <p:spPr>
          <a:xfrm>
            <a:off x="857250" y="2223743"/>
            <a:ext cx="371475" cy="371475"/>
          </a:xfrm>
          <a:prstGeom prst="ellipse">
            <a:avLst/>
          </a:prstGeom>
          <a:solidFill>
            <a:srgbClr val="5D4037"/>
          </a:solidFill>
          <a:ln w="27432">
            <a:solidFill>
              <a:srgbClr val="FAF3E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263" y="2323755"/>
            <a:ext cx="171450" cy="17145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443038" y="2295180"/>
            <a:ext cx="4589859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ATELIER 2</a:t>
            </a:r>
            <a:endParaRPr lang="en-US" sz="1193" dirty="0"/>
          </a:p>
        </p:txBody>
      </p:sp>
      <p:sp>
        <p:nvSpPr>
          <p:cNvPr id="11" name="Text 6"/>
          <p:cNvSpPr/>
          <p:nvPr/>
        </p:nvSpPr>
        <p:spPr>
          <a:xfrm>
            <a:off x="1443038" y="2561285"/>
            <a:ext cx="4589859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Foie et vésicule biliaire (détoxification et digestion des graisses)</a:t>
            </a:r>
            <a:endParaRPr lang="en-US" sz="987" dirty="0"/>
          </a:p>
        </p:txBody>
      </p:sp>
      <p:sp>
        <p:nvSpPr>
          <p:cNvPr id="12" name="Shape 7"/>
          <p:cNvSpPr/>
          <p:nvPr/>
        </p:nvSpPr>
        <p:spPr>
          <a:xfrm>
            <a:off x="857250" y="2975622"/>
            <a:ext cx="371475" cy="371475"/>
          </a:xfrm>
          <a:prstGeom prst="ellipse">
            <a:avLst/>
          </a:prstGeom>
          <a:solidFill>
            <a:srgbClr val="5D4037"/>
          </a:solidFill>
          <a:ln w="27432">
            <a:solidFill>
              <a:srgbClr val="FAF3E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7978" y="3075635"/>
            <a:ext cx="150019" cy="17145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1443038" y="3047060"/>
            <a:ext cx="3796903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ATELIER 3</a:t>
            </a:r>
            <a:endParaRPr lang="en-US" sz="1193" dirty="0"/>
          </a:p>
        </p:txBody>
      </p:sp>
      <p:sp>
        <p:nvSpPr>
          <p:cNvPr id="15" name="Text 9"/>
          <p:cNvSpPr/>
          <p:nvPr/>
        </p:nvSpPr>
        <p:spPr>
          <a:xfrm>
            <a:off x="1443038" y="3313165"/>
            <a:ext cx="3796903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Estomac et pancréas (digestion et gestion du stress)</a:t>
            </a:r>
            <a:endParaRPr lang="en-US" sz="987" dirty="0"/>
          </a:p>
        </p:txBody>
      </p:sp>
      <p:sp>
        <p:nvSpPr>
          <p:cNvPr id="16" name="Shape 10"/>
          <p:cNvSpPr/>
          <p:nvPr/>
        </p:nvSpPr>
        <p:spPr>
          <a:xfrm>
            <a:off x="857250" y="3727502"/>
            <a:ext cx="371475" cy="371475"/>
          </a:xfrm>
          <a:prstGeom prst="ellipse">
            <a:avLst/>
          </a:prstGeom>
          <a:solidFill>
            <a:srgbClr val="5D4037"/>
          </a:solidFill>
          <a:ln w="27432">
            <a:solidFill>
              <a:srgbClr val="FAF3E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6547" y="3827515"/>
            <a:ext cx="192881" cy="171450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1443038" y="3798940"/>
            <a:ext cx="4223742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ATELIER 4</a:t>
            </a:r>
            <a:endParaRPr lang="en-US" sz="1193" dirty="0"/>
          </a:p>
        </p:txBody>
      </p:sp>
      <p:sp>
        <p:nvSpPr>
          <p:cNvPr id="19" name="Text 12"/>
          <p:cNvSpPr/>
          <p:nvPr/>
        </p:nvSpPr>
        <p:spPr>
          <a:xfrm>
            <a:off x="1443038" y="4065044"/>
            <a:ext cx="4223742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Intestin grêle et côlon (transit, ballonnements, microbiote)</a:t>
            </a:r>
            <a:endParaRPr lang="en-US" sz="987" dirty="0"/>
          </a:p>
        </p:txBody>
      </p:sp>
      <p:sp>
        <p:nvSpPr>
          <p:cNvPr id="20" name="Shape 13"/>
          <p:cNvSpPr/>
          <p:nvPr/>
        </p:nvSpPr>
        <p:spPr>
          <a:xfrm>
            <a:off x="828675" y="4479382"/>
            <a:ext cx="428625" cy="428625"/>
          </a:xfrm>
          <a:prstGeom prst="ellipse">
            <a:avLst/>
          </a:prstGeom>
          <a:solidFill>
            <a:srgbClr val="8D6E63"/>
          </a:solidFill>
          <a:ln w="27432">
            <a:solidFill>
              <a:srgbClr val="FAF3E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pic>
        <p:nvPicPr>
          <p:cNvPr id="21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2975" y="4593682"/>
            <a:ext cx="200025" cy="200025"/>
          </a:xfrm>
          <a:prstGeom prst="rect">
            <a:avLst/>
          </a:prstGeom>
        </p:spPr>
      </p:pic>
      <p:sp>
        <p:nvSpPr>
          <p:cNvPr id="22" name="Text 14"/>
          <p:cNvSpPr/>
          <p:nvPr/>
        </p:nvSpPr>
        <p:spPr>
          <a:xfrm>
            <a:off x="1471613" y="4550819"/>
            <a:ext cx="5456039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kern="0" spc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ATELIER 5</a:t>
            </a:r>
            <a:endParaRPr lang="en-US" sz="1397" dirty="0"/>
          </a:p>
        </p:txBody>
      </p:sp>
      <p:sp>
        <p:nvSpPr>
          <p:cNvPr id="23" name="Text 15"/>
          <p:cNvSpPr/>
          <p:nvPr/>
        </p:nvSpPr>
        <p:spPr>
          <a:xfrm>
            <a:off x="1471613" y="4850857"/>
            <a:ext cx="5456039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Aujourd'hui, nous assemblons tout en une routine fluide et quotidienne</a:t>
            </a:r>
            <a:endParaRPr lang="en-US" sz="987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106"/>
            <a:ext cx="9144000" cy="625200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628650"/>
            <a:ext cx="8001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 régularité transforme le massage en thérapie durable</a:t>
            </a:r>
            <a:endParaRPr lang="en-US" sz="201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1463576"/>
            <a:ext cx="221456" cy="214313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00113" y="1457325"/>
            <a:ext cx="3311128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POUVOIR DE LA RÉPÉTITION</a:t>
            </a:r>
            <a:endParaRPr lang="en-US" sz="1295" dirty="0"/>
          </a:p>
        </p:txBody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1873448"/>
            <a:ext cx="175022" cy="20002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860822" y="1841302"/>
            <a:ext cx="4408419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corps humain répond beaucoup mieux à la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répétition régulière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qu'aux interventions ponctuelles intensives.</a:t>
            </a:r>
            <a:endParaRPr lang="en-US" sz="987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00" y="2387798"/>
            <a:ext cx="200025" cy="200025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885825" y="2355652"/>
            <a:ext cx="4383416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système nerveux entérique (SNE) possède sa propre mémoire : des stimulations régulières créent des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"habitudes" neurales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qui améliorent durablement le péristaltisme.</a:t>
            </a:r>
            <a:endParaRPr lang="en-US" sz="987" dirty="0"/>
          </a:p>
        </p:txBody>
      </p:sp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500" y="3330773"/>
            <a:ext cx="200025" cy="200025"/>
          </a:xfrm>
          <a:prstGeom prst="rect">
            <a:avLst/>
          </a:prstGeom>
        </p:spPr>
      </p:pic>
      <p:sp>
        <p:nvSpPr>
          <p:cNvPr id="11" name="Text 4"/>
          <p:cNvSpPr/>
          <p:nvPr/>
        </p:nvSpPr>
        <p:spPr>
          <a:xfrm>
            <a:off x="885825" y="3298627"/>
            <a:ext cx="4383416" cy="6429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L'effet cumulatif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chaque session renforce les effets de la précédente (réduction des adhérences, amélioration de la vascularisation, régulation du microbiote).</a:t>
            </a:r>
            <a:endParaRPr lang="en-US" sz="987" dirty="0"/>
          </a:p>
        </p:txBody>
      </p:sp>
      <p:sp>
        <p:nvSpPr>
          <p:cNvPr id="12" name="Shape 5"/>
          <p:cNvSpPr/>
          <p:nvPr/>
        </p:nvSpPr>
        <p:spPr>
          <a:xfrm>
            <a:off x="5440691" y="1457325"/>
            <a:ext cx="3131809" cy="3686175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3" name="Shape 6"/>
          <p:cNvSpPr/>
          <p:nvPr/>
        </p:nvSpPr>
        <p:spPr>
          <a:xfrm>
            <a:off x="5419260" y="1001630"/>
            <a:ext cx="3131809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06752" y="1069783"/>
            <a:ext cx="228600" cy="22860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5955041" y="1096685"/>
            <a:ext cx="1923455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Preuve scientifique</a:t>
            </a:r>
            <a:endParaRPr lang="en-US" sz="1295" dirty="0"/>
          </a:p>
        </p:txBody>
      </p:sp>
      <p:sp>
        <p:nvSpPr>
          <p:cNvPr id="16" name="Text 8"/>
          <p:cNvSpPr/>
          <p:nvPr/>
        </p:nvSpPr>
        <p:spPr>
          <a:xfrm>
            <a:off x="5562134" y="1466374"/>
            <a:ext cx="2846059" cy="70723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Étude de référence menée sur l'impact du massage abdominal quotidien :</a:t>
            </a:r>
            <a:endParaRPr lang="en-US" sz="1090" dirty="0"/>
          </a:p>
        </p:txBody>
      </p:sp>
      <p:sp>
        <p:nvSpPr>
          <p:cNvPr id="17" name="Shape 9"/>
          <p:cNvSpPr/>
          <p:nvPr/>
        </p:nvSpPr>
        <p:spPr>
          <a:xfrm>
            <a:off x="5575624" y="2000197"/>
            <a:ext cx="2846059" cy="3051609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8" name="Shape 10"/>
          <p:cNvSpPr/>
          <p:nvPr/>
        </p:nvSpPr>
        <p:spPr>
          <a:xfrm>
            <a:off x="5583565" y="1973460"/>
            <a:ext cx="42863" cy="3051609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9" name="Text 11"/>
          <p:cNvSpPr/>
          <p:nvPr/>
        </p:nvSpPr>
        <p:spPr>
          <a:xfrm>
            <a:off x="5634369" y="2055614"/>
            <a:ext cx="2846059" cy="3051609"/>
          </a:xfrm>
          <a:prstGeom prst="rect">
            <a:avLst/>
          </a:prstGeom>
          <a:noFill/>
          <a:ln/>
        </p:spPr>
        <p:txBody>
          <a:bodyPr wrap="square" lIns="102108" tIns="102108" rIns="102108" bIns="102108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602" b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- 58 %</a:t>
            </a:r>
            <a:r>
              <a:rPr lang="en-US" sz="119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
</a:t>
            </a:r>
            <a:r>
              <a:rPr lang="en-US" sz="1602" b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 réduction de la constipation après 8 semaines de massage (15 min/jour), avec une amélioration significative de la qualité de vie.</a:t>
            </a:r>
            <a:endParaRPr lang="en-US" sz="1193" dirty="0"/>
          </a:p>
        </p:txBody>
      </p:sp>
      <p:sp>
        <p:nvSpPr>
          <p:cNvPr id="20" name="Text 12"/>
          <p:cNvSpPr/>
          <p:nvPr/>
        </p:nvSpPr>
        <p:spPr>
          <a:xfrm>
            <a:off x="5681447" y="4254140"/>
            <a:ext cx="2846059" cy="12144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727" i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Source : Lamas et al., Journal of Clinical Nursing, 2009</a:t>
            </a:r>
            <a:endParaRPr lang="en-US" sz="727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628650"/>
            <a:ext cx="8001000" cy="65147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912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massage abdominal agit sur 4 systèmes physiologiques simultanément</a:t>
            </a:r>
            <a:endParaRPr lang="en-US" sz="1912" dirty="0"/>
          </a:p>
        </p:txBody>
      </p:sp>
      <p:sp>
        <p:nvSpPr>
          <p:cNvPr id="4" name="Shape 1"/>
          <p:cNvSpPr/>
          <p:nvPr/>
        </p:nvSpPr>
        <p:spPr>
          <a:xfrm>
            <a:off x="571500" y="1494439"/>
            <a:ext cx="3929063" cy="1567355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571500" y="1494439"/>
            <a:ext cx="3929063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" name="Shape 3"/>
          <p:cNvSpPr/>
          <p:nvPr/>
        </p:nvSpPr>
        <p:spPr>
          <a:xfrm>
            <a:off x="750094" y="1673033"/>
            <a:ext cx="357188" cy="357188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531" y="1765902"/>
            <a:ext cx="214313" cy="171450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1250156" y="1747149"/>
            <a:ext cx="2141339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SYSTÈME MÉCANIQUE</a:t>
            </a:r>
            <a:endParaRPr lang="en-US" sz="1193" dirty="0"/>
          </a:p>
        </p:txBody>
      </p:sp>
      <p:sp>
        <p:nvSpPr>
          <p:cNvPr id="9" name="Text 5"/>
          <p:cNvSpPr/>
          <p:nvPr/>
        </p:nvSpPr>
        <p:spPr>
          <a:xfrm>
            <a:off x="750094" y="2137377"/>
            <a:ext cx="3571875" cy="6429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Mobilisation directe des viscères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réduction des adhérences tissulaires et amélioration mécanique de la motilité intestinale.</a:t>
            </a:r>
            <a:endParaRPr lang="en-US" sz="987" dirty="0"/>
          </a:p>
        </p:txBody>
      </p:sp>
      <p:sp>
        <p:nvSpPr>
          <p:cNvPr id="10" name="Shape 6"/>
          <p:cNvSpPr/>
          <p:nvPr/>
        </p:nvSpPr>
        <p:spPr>
          <a:xfrm>
            <a:off x="4643438" y="1494439"/>
            <a:ext cx="3929063" cy="1567355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1" name="Shape 7"/>
          <p:cNvSpPr/>
          <p:nvPr/>
        </p:nvSpPr>
        <p:spPr>
          <a:xfrm>
            <a:off x="4643438" y="1494439"/>
            <a:ext cx="3929063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Shape 8"/>
          <p:cNvSpPr/>
          <p:nvPr/>
        </p:nvSpPr>
        <p:spPr>
          <a:xfrm>
            <a:off x="4822031" y="1673033"/>
            <a:ext cx="357188" cy="357188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4184" y="1765902"/>
            <a:ext cx="192881" cy="171450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5322094" y="1747149"/>
            <a:ext cx="2189559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SYSTÈME VASCULAIRE</a:t>
            </a:r>
            <a:endParaRPr lang="en-US" sz="1193" dirty="0"/>
          </a:p>
        </p:txBody>
      </p:sp>
      <p:sp>
        <p:nvSpPr>
          <p:cNvPr id="15" name="Text 10"/>
          <p:cNvSpPr/>
          <p:nvPr/>
        </p:nvSpPr>
        <p:spPr>
          <a:xfrm>
            <a:off x="4822031" y="2137377"/>
            <a:ext cx="3571875" cy="6429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Augmentation du flux sanguin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et lymphatique abdominal, favorisant une meilleure oxygénation et nutrition des tissus digestifs.</a:t>
            </a:r>
            <a:endParaRPr lang="en-US" sz="987" dirty="0"/>
          </a:p>
        </p:txBody>
      </p:sp>
      <p:sp>
        <p:nvSpPr>
          <p:cNvPr id="16" name="Shape 11"/>
          <p:cNvSpPr/>
          <p:nvPr/>
        </p:nvSpPr>
        <p:spPr>
          <a:xfrm>
            <a:off x="571500" y="3204670"/>
            <a:ext cx="3929063" cy="1567355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7" name="Shape 12"/>
          <p:cNvSpPr/>
          <p:nvPr/>
        </p:nvSpPr>
        <p:spPr>
          <a:xfrm>
            <a:off x="571500" y="3204670"/>
            <a:ext cx="3929063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8" name="Shape 13"/>
          <p:cNvSpPr/>
          <p:nvPr/>
        </p:nvSpPr>
        <p:spPr>
          <a:xfrm>
            <a:off x="750094" y="3383263"/>
            <a:ext cx="357188" cy="357188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2963" y="3476132"/>
            <a:ext cx="171450" cy="171450"/>
          </a:xfrm>
          <a:prstGeom prst="rect">
            <a:avLst/>
          </a:prstGeom>
        </p:spPr>
      </p:pic>
      <p:sp>
        <p:nvSpPr>
          <p:cNvPr id="20" name="Text 14"/>
          <p:cNvSpPr/>
          <p:nvPr/>
        </p:nvSpPr>
        <p:spPr>
          <a:xfrm>
            <a:off x="1250156" y="3457380"/>
            <a:ext cx="1884164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SYSTÈME NERVEUX</a:t>
            </a:r>
            <a:endParaRPr lang="en-US" sz="1193" dirty="0"/>
          </a:p>
        </p:txBody>
      </p:sp>
      <p:sp>
        <p:nvSpPr>
          <p:cNvPr id="21" name="Text 15"/>
          <p:cNvSpPr/>
          <p:nvPr/>
        </p:nvSpPr>
        <p:spPr>
          <a:xfrm>
            <a:off x="750094" y="3847607"/>
            <a:ext cx="3571875" cy="6429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Activation du nerf vague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(parasympathique), réduction du taux de cortisol et amélioration de la communication sur l'axe intestin-cerveau.</a:t>
            </a:r>
            <a:endParaRPr lang="en-US" sz="987" dirty="0"/>
          </a:p>
        </p:txBody>
      </p:sp>
      <p:sp>
        <p:nvSpPr>
          <p:cNvPr id="22" name="Shape 16"/>
          <p:cNvSpPr/>
          <p:nvPr/>
        </p:nvSpPr>
        <p:spPr>
          <a:xfrm>
            <a:off x="4643438" y="3204670"/>
            <a:ext cx="3929063" cy="1567355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3" name="Shape 17"/>
          <p:cNvSpPr/>
          <p:nvPr/>
        </p:nvSpPr>
        <p:spPr>
          <a:xfrm>
            <a:off x="4643438" y="3204670"/>
            <a:ext cx="3929063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4" name="Shape 18"/>
          <p:cNvSpPr/>
          <p:nvPr/>
        </p:nvSpPr>
        <p:spPr>
          <a:xfrm>
            <a:off x="4822031" y="3383263"/>
            <a:ext cx="357188" cy="357188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5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14900" y="3476132"/>
            <a:ext cx="171450" cy="171450"/>
          </a:xfrm>
          <a:prstGeom prst="rect">
            <a:avLst/>
          </a:prstGeom>
        </p:spPr>
      </p:pic>
      <p:sp>
        <p:nvSpPr>
          <p:cNvPr id="26" name="Text 19"/>
          <p:cNvSpPr/>
          <p:nvPr/>
        </p:nvSpPr>
        <p:spPr>
          <a:xfrm>
            <a:off x="5322094" y="3457380"/>
            <a:ext cx="2453878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MICROBIOTE INTESTINAL</a:t>
            </a:r>
            <a:endParaRPr lang="en-US" sz="1193" dirty="0"/>
          </a:p>
        </p:txBody>
      </p:sp>
      <p:sp>
        <p:nvSpPr>
          <p:cNvPr id="27" name="Text 20"/>
          <p:cNvSpPr/>
          <p:nvPr/>
        </p:nvSpPr>
        <p:spPr>
          <a:xfrm>
            <a:off x="4822031" y="3847607"/>
            <a:ext cx="3571875" cy="6429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Amélioration de la diversité bactérienne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induite par la régulation du transit et la réduction de la stase intestinale (stagnation).</a:t>
            </a:r>
            <a:endParaRPr lang="en-US" sz="987" dirty="0"/>
          </a:p>
        </p:txBody>
      </p:sp>
      <p:sp>
        <p:nvSpPr>
          <p:cNvPr id="28" name="Text 21"/>
          <p:cNvSpPr/>
          <p:nvPr/>
        </p:nvSpPr>
        <p:spPr>
          <a:xfrm>
            <a:off x="571500" y="4879181"/>
            <a:ext cx="8001000" cy="12144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r">
              <a:lnSpc>
                <a:spcPts val="900"/>
              </a:lnSpc>
              <a:buNone/>
            </a:pPr>
            <a:r>
              <a:rPr lang="en-US" sz="727" i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Sources : Sinclair, J Bodyw Mov Ther, 2011 ; Cryan et al., Nature Reviews Neuroscience, 2019</a:t>
            </a:r>
            <a:endParaRPr lang="en-US" sz="727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628650"/>
            <a:ext cx="8001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 routine de 18 minutes : un enchaînement logique et progressif</a:t>
            </a:r>
            <a:endParaRPr lang="en-US" sz="2016" dirty="0"/>
          </a:p>
        </p:txBody>
      </p:sp>
      <p:sp>
        <p:nvSpPr>
          <p:cNvPr id="4" name="Shape 1"/>
          <p:cNvSpPr/>
          <p:nvPr/>
        </p:nvSpPr>
        <p:spPr>
          <a:xfrm>
            <a:off x="571500" y="1528763"/>
            <a:ext cx="3857625" cy="644361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571500" y="1528763"/>
            <a:ext cx="42863" cy="644361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" name="Shape 3"/>
          <p:cNvSpPr/>
          <p:nvPr/>
        </p:nvSpPr>
        <p:spPr>
          <a:xfrm>
            <a:off x="571500" y="1528763"/>
            <a:ext cx="428625" cy="644361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" name="Text 4"/>
          <p:cNvSpPr/>
          <p:nvPr/>
        </p:nvSpPr>
        <p:spPr>
          <a:xfrm>
            <a:off x="767060" y="1729485"/>
            <a:ext cx="37505" cy="12144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</a:t>
            </a:r>
            <a:endParaRPr lang="en-US" sz="683" dirty="0"/>
          </a:p>
        </p:txBody>
      </p:sp>
      <p:sp>
        <p:nvSpPr>
          <p:cNvPr id="8" name="Text 5"/>
          <p:cNvSpPr/>
          <p:nvPr/>
        </p:nvSpPr>
        <p:spPr>
          <a:xfrm>
            <a:off x="631329" y="1865216"/>
            <a:ext cx="308967" cy="12144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Phase</a:t>
            </a:r>
            <a:endParaRPr lang="en-US" sz="683" dirty="0"/>
          </a:p>
        </p:txBody>
      </p:sp>
      <p:sp>
        <p:nvSpPr>
          <p:cNvPr id="9" name="Text 6"/>
          <p:cNvSpPr/>
          <p:nvPr/>
        </p:nvSpPr>
        <p:spPr>
          <a:xfrm>
            <a:off x="1143000" y="1656457"/>
            <a:ext cx="1182291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PRÉPARATION</a:t>
            </a:r>
            <a:endParaRPr lang="en-US" sz="987" dirty="0"/>
          </a:p>
        </p:txBody>
      </p:sp>
      <p:sp>
        <p:nvSpPr>
          <p:cNvPr id="10" name="Shape 7"/>
          <p:cNvSpPr/>
          <p:nvPr/>
        </p:nvSpPr>
        <p:spPr>
          <a:xfrm>
            <a:off x="3764756" y="1635919"/>
            <a:ext cx="521494" cy="214313"/>
          </a:xfrm>
          <a:prstGeom prst="rect">
            <a:avLst/>
          </a:prstGeom>
          <a:solidFill>
            <a:srgbClr val="FAF3E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1" name="Text 8"/>
          <p:cNvSpPr/>
          <p:nvPr/>
        </p:nvSpPr>
        <p:spPr>
          <a:xfrm>
            <a:off x="3764756" y="1635919"/>
            <a:ext cx="521494" cy="214313"/>
          </a:xfrm>
          <a:prstGeom prst="rect">
            <a:avLst/>
          </a:prstGeom>
          <a:noFill/>
          <a:ln/>
        </p:spPr>
        <p:txBody>
          <a:bodyPr wrap="none" lIns="85090" tIns="34036" rIns="85090" bIns="34036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min</a:t>
            </a:r>
            <a:endParaRPr lang="en-US" sz="885" dirty="0"/>
          </a:p>
        </p:txBody>
      </p:sp>
      <p:sp>
        <p:nvSpPr>
          <p:cNvPr id="12" name="Text 9"/>
          <p:cNvSpPr/>
          <p:nvPr/>
        </p:nvSpPr>
        <p:spPr>
          <a:xfrm>
            <a:off x="1143000" y="1885950"/>
            <a:ext cx="3143250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Respiration diaphragmatique consciente</a:t>
            </a:r>
            <a:endParaRPr lang="en-US" sz="885" dirty="0"/>
          </a:p>
        </p:txBody>
      </p:sp>
      <p:sp>
        <p:nvSpPr>
          <p:cNvPr id="13" name="Shape 10"/>
          <p:cNvSpPr/>
          <p:nvPr/>
        </p:nvSpPr>
        <p:spPr>
          <a:xfrm>
            <a:off x="571500" y="2280279"/>
            <a:ext cx="3857625" cy="824378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4" name="Shape 11"/>
          <p:cNvSpPr/>
          <p:nvPr/>
        </p:nvSpPr>
        <p:spPr>
          <a:xfrm>
            <a:off x="571500" y="2280279"/>
            <a:ext cx="42863" cy="824378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5" name="Shape 12"/>
          <p:cNvSpPr/>
          <p:nvPr/>
        </p:nvSpPr>
        <p:spPr>
          <a:xfrm>
            <a:off x="571500" y="2280279"/>
            <a:ext cx="428625" cy="824378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6" name="Text 13"/>
          <p:cNvSpPr/>
          <p:nvPr/>
        </p:nvSpPr>
        <p:spPr>
          <a:xfrm>
            <a:off x="757238" y="2571024"/>
            <a:ext cx="57150" cy="12144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</a:t>
            </a:r>
            <a:endParaRPr lang="en-US" sz="683" dirty="0"/>
          </a:p>
        </p:txBody>
      </p:sp>
      <p:sp>
        <p:nvSpPr>
          <p:cNvPr id="17" name="Text 14"/>
          <p:cNvSpPr/>
          <p:nvPr/>
        </p:nvSpPr>
        <p:spPr>
          <a:xfrm>
            <a:off x="631329" y="2706756"/>
            <a:ext cx="308967" cy="12144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Phase</a:t>
            </a:r>
            <a:endParaRPr lang="en-US" sz="683" dirty="0"/>
          </a:p>
        </p:txBody>
      </p:sp>
      <p:sp>
        <p:nvSpPr>
          <p:cNvPr id="18" name="Text 15"/>
          <p:cNvSpPr/>
          <p:nvPr/>
        </p:nvSpPr>
        <p:spPr>
          <a:xfrm>
            <a:off x="1143000" y="2407974"/>
            <a:ext cx="1301948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RÉVEIL GLOBAL</a:t>
            </a:r>
            <a:endParaRPr lang="en-US" sz="987" dirty="0"/>
          </a:p>
        </p:txBody>
      </p:sp>
      <p:sp>
        <p:nvSpPr>
          <p:cNvPr id="19" name="Shape 16"/>
          <p:cNvSpPr/>
          <p:nvPr/>
        </p:nvSpPr>
        <p:spPr>
          <a:xfrm>
            <a:off x="3764756" y="2387436"/>
            <a:ext cx="521494" cy="214313"/>
          </a:xfrm>
          <a:prstGeom prst="rect">
            <a:avLst/>
          </a:prstGeom>
          <a:solidFill>
            <a:srgbClr val="FAF3E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0" name="Text 17"/>
          <p:cNvSpPr/>
          <p:nvPr/>
        </p:nvSpPr>
        <p:spPr>
          <a:xfrm>
            <a:off x="3764756" y="2387436"/>
            <a:ext cx="521494" cy="214313"/>
          </a:xfrm>
          <a:prstGeom prst="rect">
            <a:avLst/>
          </a:prstGeom>
          <a:noFill/>
          <a:ln/>
        </p:spPr>
        <p:txBody>
          <a:bodyPr wrap="none" lIns="85090" tIns="34036" rIns="85090" bIns="34036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 min</a:t>
            </a:r>
            <a:endParaRPr lang="en-US" sz="885" dirty="0"/>
          </a:p>
        </p:txBody>
      </p:sp>
      <p:sp>
        <p:nvSpPr>
          <p:cNvPr id="21" name="Text 18"/>
          <p:cNvSpPr/>
          <p:nvPr/>
        </p:nvSpPr>
        <p:spPr>
          <a:xfrm>
            <a:off x="1143000" y="2637467"/>
            <a:ext cx="3143250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Effleurage global dans le sens des aiguilles d'une montre</a:t>
            </a:r>
            <a:endParaRPr lang="en-US" sz="885" dirty="0"/>
          </a:p>
        </p:txBody>
      </p:sp>
      <p:sp>
        <p:nvSpPr>
          <p:cNvPr id="22" name="Shape 19"/>
          <p:cNvSpPr/>
          <p:nvPr/>
        </p:nvSpPr>
        <p:spPr>
          <a:xfrm>
            <a:off x="571500" y="3211813"/>
            <a:ext cx="3857625" cy="824378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3" name="Shape 20"/>
          <p:cNvSpPr/>
          <p:nvPr/>
        </p:nvSpPr>
        <p:spPr>
          <a:xfrm>
            <a:off x="571500" y="3211813"/>
            <a:ext cx="42863" cy="824378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4" name="Shape 21"/>
          <p:cNvSpPr/>
          <p:nvPr/>
        </p:nvSpPr>
        <p:spPr>
          <a:xfrm>
            <a:off x="571500" y="3211813"/>
            <a:ext cx="428625" cy="824378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5" name="Text 22"/>
          <p:cNvSpPr/>
          <p:nvPr/>
        </p:nvSpPr>
        <p:spPr>
          <a:xfrm>
            <a:off x="757238" y="3502558"/>
            <a:ext cx="57150" cy="12144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</a:t>
            </a:r>
            <a:endParaRPr lang="en-US" sz="683" dirty="0"/>
          </a:p>
        </p:txBody>
      </p:sp>
      <p:sp>
        <p:nvSpPr>
          <p:cNvPr id="26" name="Text 23"/>
          <p:cNvSpPr/>
          <p:nvPr/>
        </p:nvSpPr>
        <p:spPr>
          <a:xfrm>
            <a:off x="631329" y="3638290"/>
            <a:ext cx="308967" cy="12144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Phase</a:t>
            </a:r>
            <a:endParaRPr lang="en-US" sz="683" dirty="0"/>
          </a:p>
        </p:txBody>
      </p:sp>
      <p:sp>
        <p:nvSpPr>
          <p:cNvPr id="27" name="Text 24"/>
          <p:cNvSpPr/>
          <p:nvPr/>
        </p:nvSpPr>
        <p:spPr>
          <a:xfrm>
            <a:off x="1143000" y="3339508"/>
            <a:ext cx="1484114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FOIE ET VÉSICULE</a:t>
            </a:r>
            <a:endParaRPr lang="en-US" sz="987" dirty="0"/>
          </a:p>
        </p:txBody>
      </p:sp>
      <p:sp>
        <p:nvSpPr>
          <p:cNvPr id="28" name="Shape 25"/>
          <p:cNvSpPr/>
          <p:nvPr/>
        </p:nvSpPr>
        <p:spPr>
          <a:xfrm>
            <a:off x="3764756" y="3318970"/>
            <a:ext cx="521494" cy="214313"/>
          </a:xfrm>
          <a:prstGeom prst="rect">
            <a:avLst/>
          </a:prstGeom>
          <a:solidFill>
            <a:srgbClr val="FAF3E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9" name="Text 26"/>
          <p:cNvSpPr/>
          <p:nvPr/>
        </p:nvSpPr>
        <p:spPr>
          <a:xfrm>
            <a:off x="3764756" y="3318970"/>
            <a:ext cx="521494" cy="214313"/>
          </a:xfrm>
          <a:prstGeom prst="rect">
            <a:avLst/>
          </a:prstGeom>
          <a:noFill/>
          <a:ln/>
        </p:spPr>
        <p:txBody>
          <a:bodyPr wrap="none" lIns="85090" tIns="34036" rIns="85090" bIns="34036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min</a:t>
            </a:r>
            <a:endParaRPr lang="en-US" sz="885" dirty="0"/>
          </a:p>
        </p:txBody>
      </p:sp>
      <p:sp>
        <p:nvSpPr>
          <p:cNvPr id="30" name="Text 27"/>
          <p:cNvSpPr/>
          <p:nvPr/>
        </p:nvSpPr>
        <p:spPr>
          <a:xfrm>
            <a:off x="1143000" y="3569001"/>
            <a:ext cx="3143250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Pompage hépatique + étirement de la capsule de Glisson</a:t>
            </a:r>
            <a:endParaRPr lang="en-US" sz="885" dirty="0"/>
          </a:p>
        </p:txBody>
      </p:sp>
      <p:sp>
        <p:nvSpPr>
          <p:cNvPr id="31" name="Shape 28"/>
          <p:cNvSpPr/>
          <p:nvPr/>
        </p:nvSpPr>
        <p:spPr>
          <a:xfrm>
            <a:off x="571500" y="4143347"/>
            <a:ext cx="3857625" cy="644361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2" name="Shape 29"/>
          <p:cNvSpPr/>
          <p:nvPr/>
        </p:nvSpPr>
        <p:spPr>
          <a:xfrm>
            <a:off x="571500" y="4143347"/>
            <a:ext cx="42863" cy="644361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3" name="Shape 30"/>
          <p:cNvSpPr/>
          <p:nvPr/>
        </p:nvSpPr>
        <p:spPr>
          <a:xfrm>
            <a:off x="571500" y="4143347"/>
            <a:ext cx="428625" cy="644361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4" name="Text 31"/>
          <p:cNvSpPr/>
          <p:nvPr/>
        </p:nvSpPr>
        <p:spPr>
          <a:xfrm>
            <a:off x="752773" y="4344070"/>
            <a:ext cx="66080" cy="12144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</a:t>
            </a:r>
            <a:endParaRPr lang="en-US" sz="683" dirty="0"/>
          </a:p>
        </p:txBody>
      </p:sp>
      <p:sp>
        <p:nvSpPr>
          <p:cNvPr id="35" name="Text 32"/>
          <p:cNvSpPr/>
          <p:nvPr/>
        </p:nvSpPr>
        <p:spPr>
          <a:xfrm>
            <a:off x="631329" y="4479801"/>
            <a:ext cx="308967" cy="12144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Phase</a:t>
            </a:r>
            <a:endParaRPr lang="en-US" sz="683" dirty="0"/>
          </a:p>
        </p:txBody>
      </p:sp>
      <p:sp>
        <p:nvSpPr>
          <p:cNvPr id="36" name="Text 33"/>
          <p:cNvSpPr/>
          <p:nvPr/>
        </p:nvSpPr>
        <p:spPr>
          <a:xfrm>
            <a:off x="1143000" y="4271042"/>
            <a:ext cx="1989534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ESTOMAC ET PANCRÉAS</a:t>
            </a:r>
            <a:endParaRPr lang="en-US" sz="987" dirty="0"/>
          </a:p>
        </p:txBody>
      </p:sp>
      <p:sp>
        <p:nvSpPr>
          <p:cNvPr id="37" name="Shape 34"/>
          <p:cNvSpPr/>
          <p:nvPr/>
        </p:nvSpPr>
        <p:spPr>
          <a:xfrm>
            <a:off x="3764756" y="4250503"/>
            <a:ext cx="521494" cy="214313"/>
          </a:xfrm>
          <a:prstGeom prst="rect">
            <a:avLst/>
          </a:prstGeom>
          <a:solidFill>
            <a:srgbClr val="FAF3E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8" name="Text 35"/>
          <p:cNvSpPr/>
          <p:nvPr/>
        </p:nvSpPr>
        <p:spPr>
          <a:xfrm>
            <a:off x="3764756" y="4250503"/>
            <a:ext cx="521494" cy="214313"/>
          </a:xfrm>
          <a:prstGeom prst="rect">
            <a:avLst/>
          </a:prstGeom>
          <a:noFill/>
          <a:ln/>
        </p:spPr>
        <p:txBody>
          <a:bodyPr wrap="none" lIns="85090" tIns="34036" rIns="85090" bIns="34036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min</a:t>
            </a:r>
            <a:endParaRPr lang="en-US" sz="885" dirty="0"/>
          </a:p>
        </p:txBody>
      </p:sp>
      <p:sp>
        <p:nvSpPr>
          <p:cNvPr id="39" name="Text 36"/>
          <p:cNvSpPr/>
          <p:nvPr/>
        </p:nvSpPr>
        <p:spPr>
          <a:xfrm>
            <a:off x="1143000" y="4500535"/>
            <a:ext cx="3143250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Lissage épigastrique + libération du pylore</a:t>
            </a:r>
            <a:endParaRPr lang="en-US" sz="885" dirty="0"/>
          </a:p>
        </p:txBody>
      </p:sp>
      <p:sp>
        <p:nvSpPr>
          <p:cNvPr id="40" name="Shape 37"/>
          <p:cNvSpPr/>
          <p:nvPr/>
        </p:nvSpPr>
        <p:spPr>
          <a:xfrm>
            <a:off x="4714875" y="1528763"/>
            <a:ext cx="3857625" cy="644361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1" name="Shape 38"/>
          <p:cNvSpPr/>
          <p:nvPr/>
        </p:nvSpPr>
        <p:spPr>
          <a:xfrm>
            <a:off x="4714875" y="1528763"/>
            <a:ext cx="42863" cy="644361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2" name="Shape 39"/>
          <p:cNvSpPr/>
          <p:nvPr/>
        </p:nvSpPr>
        <p:spPr>
          <a:xfrm>
            <a:off x="4714875" y="1528763"/>
            <a:ext cx="428625" cy="644361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3" name="Text 40"/>
          <p:cNvSpPr/>
          <p:nvPr/>
        </p:nvSpPr>
        <p:spPr>
          <a:xfrm>
            <a:off x="4900613" y="1729485"/>
            <a:ext cx="57150" cy="12144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</a:t>
            </a:r>
            <a:endParaRPr lang="en-US" sz="683" dirty="0"/>
          </a:p>
        </p:txBody>
      </p:sp>
      <p:sp>
        <p:nvSpPr>
          <p:cNvPr id="44" name="Text 41"/>
          <p:cNvSpPr/>
          <p:nvPr/>
        </p:nvSpPr>
        <p:spPr>
          <a:xfrm>
            <a:off x="4774704" y="1865216"/>
            <a:ext cx="308967" cy="12144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Phase</a:t>
            </a:r>
            <a:endParaRPr lang="en-US" sz="683" dirty="0"/>
          </a:p>
        </p:txBody>
      </p:sp>
      <p:sp>
        <p:nvSpPr>
          <p:cNvPr id="45" name="Text 42"/>
          <p:cNvSpPr/>
          <p:nvPr/>
        </p:nvSpPr>
        <p:spPr>
          <a:xfrm>
            <a:off x="5286375" y="1656457"/>
            <a:ext cx="1332309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INTESTIN GRÊLE</a:t>
            </a:r>
            <a:endParaRPr lang="en-US" sz="987" dirty="0"/>
          </a:p>
        </p:txBody>
      </p:sp>
      <p:sp>
        <p:nvSpPr>
          <p:cNvPr id="46" name="Shape 43"/>
          <p:cNvSpPr/>
          <p:nvPr/>
        </p:nvSpPr>
        <p:spPr>
          <a:xfrm>
            <a:off x="7908131" y="1635919"/>
            <a:ext cx="521494" cy="214313"/>
          </a:xfrm>
          <a:prstGeom prst="rect">
            <a:avLst/>
          </a:prstGeom>
          <a:solidFill>
            <a:srgbClr val="FAF3E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7" name="Text 44"/>
          <p:cNvSpPr/>
          <p:nvPr/>
        </p:nvSpPr>
        <p:spPr>
          <a:xfrm>
            <a:off x="7908131" y="1635919"/>
            <a:ext cx="521494" cy="214313"/>
          </a:xfrm>
          <a:prstGeom prst="rect">
            <a:avLst/>
          </a:prstGeom>
          <a:noFill/>
          <a:ln/>
        </p:spPr>
        <p:txBody>
          <a:bodyPr wrap="none" lIns="85090" tIns="34036" rIns="85090" bIns="34036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min</a:t>
            </a:r>
            <a:endParaRPr lang="en-US" sz="885" dirty="0"/>
          </a:p>
        </p:txBody>
      </p:sp>
      <p:sp>
        <p:nvSpPr>
          <p:cNvPr id="48" name="Text 45"/>
          <p:cNvSpPr/>
          <p:nvPr/>
        </p:nvSpPr>
        <p:spPr>
          <a:xfrm>
            <a:off x="5286375" y="1885950"/>
            <a:ext cx="3143250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Pétrissage péri-ombilical</a:t>
            </a:r>
            <a:endParaRPr lang="en-US" sz="885" dirty="0"/>
          </a:p>
        </p:txBody>
      </p:sp>
      <p:sp>
        <p:nvSpPr>
          <p:cNvPr id="49" name="Shape 46"/>
          <p:cNvSpPr/>
          <p:nvPr/>
        </p:nvSpPr>
        <p:spPr>
          <a:xfrm>
            <a:off x="4714875" y="2280279"/>
            <a:ext cx="3857625" cy="824378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0" name="Shape 47"/>
          <p:cNvSpPr/>
          <p:nvPr/>
        </p:nvSpPr>
        <p:spPr>
          <a:xfrm>
            <a:off x="4714875" y="2280279"/>
            <a:ext cx="42863" cy="824378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1" name="Shape 48"/>
          <p:cNvSpPr/>
          <p:nvPr/>
        </p:nvSpPr>
        <p:spPr>
          <a:xfrm>
            <a:off x="4714875" y="2280279"/>
            <a:ext cx="428625" cy="824378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2" name="Text 49"/>
          <p:cNvSpPr/>
          <p:nvPr/>
        </p:nvSpPr>
        <p:spPr>
          <a:xfrm>
            <a:off x="4897934" y="2571024"/>
            <a:ext cx="62508" cy="12144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6</a:t>
            </a:r>
            <a:endParaRPr lang="en-US" sz="683" dirty="0"/>
          </a:p>
        </p:txBody>
      </p:sp>
      <p:sp>
        <p:nvSpPr>
          <p:cNvPr id="53" name="Text 50"/>
          <p:cNvSpPr/>
          <p:nvPr/>
        </p:nvSpPr>
        <p:spPr>
          <a:xfrm>
            <a:off x="4774704" y="2706756"/>
            <a:ext cx="308967" cy="12144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Phase</a:t>
            </a:r>
            <a:endParaRPr lang="en-US" sz="683" dirty="0"/>
          </a:p>
        </p:txBody>
      </p:sp>
      <p:sp>
        <p:nvSpPr>
          <p:cNvPr id="54" name="Text 51"/>
          <p:cNvSpPr/>
          <p:nvPr/>
        </p:nvSpPr>
        <p:spPr>
          <a:xfrm>
            <a:off x="5286375" y="2407974"/>
            <a:ext cx="578644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CÔLON</a:t>
            </a:r>
            <a:endParaRPr lang="en-US" sz="987" dirty="0"/>
          </a:p>
        </p:txBody>
      </p:sp>
      <p:sp>
        <p:nvSpPr>
          <p:cNvPr id="55" name="Shape 52"/>
          <p:cNvSpPr/>
          <p:nvPr/>
        </p:nvSpPr>
        <p:spPr>
          <a:xfrm>
            <a:off x="7908131" y="2387436"/>
            <a:ext cx="521494" cy="214313"/>
          </a:xfrm>
          <a:prstGeom prst="rect">
            <a:avLst/>
          </a:prstGeom>
          <a:solidFill>
            <a:srgbClr val="FAF3E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6" name="Text 53"/>
          <p:cNvSpPr/>
          <p:nvPr/>
        </p:nvSpPr>
        <p:spPr>
          <a:xfrm>
            <a:off x="7908131" y="2387436"/>
            <a:ext cx="521494" cy="214313"/>
          </a:xfrm>
          <a:prstGeom prst="rect">
            <a:avLst/>
          </a:prstGeom>
          <a:noFill/>
          <a:ln/>
        </p:spPr>
        <p:txBody>
          <a:bodyPr wrap="none" lIns="85090" tIns="34036" rIns="85090" bIns="34036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min</a:t>
            </a:r>
            <a:endParaRPr lang="en-US" sz="885" dirty="0"/>
          </a:p>
        </p:txBody>
      </p:sp>
      <p:sp>
        <p:nvSpPr>
          <p:cNvPr id="57" name="Text 54"/>
          <p:cNvSpPr/>
          <p:nvPr/>
        </p:nvSpPr>
        <p:spPr>
          <a:xfrm>
            <a:off x="5286375" y="2637467"/>
            <a:ext cx="3143250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Massage du cadre colique en "U inversé" + stimulation du sigmoïde</a:t>
            </a:r>
            <a:endParaRPr lang="en-US" sz="885" dirty="0"/>
          </a:p>
        </p:txBody>
      </p:sp>
      <p:sp>
        <p:nvSpPr>
          <p:cNvPr id="58" name="Shape 55"/>
          <p:cNvSpPr/>
          <p:nvPr/>
        </p:nvSpPr>
        <p:spPr>
          <a:xfrm>
            <a:off x="4714875" y="3211813"/>
            <a:ext cx="3857625" cy="644361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9" name="Shape 56"/>
          <p:cNvSpPr/>
          <p:nvPr/>
        </p:nvSpPr>
        <p:spPr>
          <a:xfrm>
            <a:off x="4714875" y="3211813"/>
            <a:ext cx="42863" cy="644361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0" name="Shape 57"/>
          <p:cNvSpPr/>
          <p:nvPr/>
        </p:nvSpPr>
        <p:spPr>
          <a:xfrm>
            <a:off x="4714875" y="3211813"/>
            <a:ext cx="428625" cy="644361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1" name="Text 58"/>
          <p:cNvSpPr/>
          <p:nvPr/>
        </p:nvSpPr>
        <p:spPr>
          <a:xfrm>
            <a:off x="4899720" y="3412536"/>
            <a:ext cx="58936" cy="12144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7</a:t>
            </a:r>
            <a:endParaRPr lang="en-US" sz="683" dirty="0"/>
          </a:p>
        </p:txBody>
      </p:sp>
      <p:sp>
        <p:nvSpPr>
          <p:cNvPr id="62" name="Text 59"/>
          <p:cNvSpPr/>
          <p:nvPr/>
        </p:nvSpPr>
        <p:spPr>
          <a:xfrm>
            <a:off x="4774704" y="3548267"/>
            <a:ext cx="308967" cy="12144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Phase</a:t>
            </a:r>
            <a:endParaRPr lang="en-US" sz="683" dirty="0"/>
          </a:p>
        </p:txBody>
      </p:sp>
      <p:sp>
        <p:nvSpPr>
          <p:cNvPr id="63" name="Text 60"/>
          <p:cNvSpPr/>
          <p:nvPr/>
        </p:nvSpPr>
        <p:spPr>
          <a:xfrm>
            <a:off x="5286375" y="3339508"/>
            <a:ext cx="1126927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INTÉGRATION</a:t>
            </a:r>
            <a:endParaRPr lang="en-US" sz="987" dirty="0"/>
          </a:p>
        </p:txBody>
      </p:sp>
      <p:sp>
        <p:nvSpPr>
          <p:cNvPr id="64" name="Shape 61"/>
          <p:cNvSpPr/>
          <p:nvPr/>
        </p:nvSpPr>
        <p:spPr>
          <a:xfrm>
            <a:off x="7933134" y="3318970"/>
            <a:ext cx="496491" cy="214313"/>
          </a:xfrm>
          <a:prstGeom prst="rect">
            <a:avLst/>
          </a:prstGeom>
          <a:solidFill>
            <a:srgbClr val="FAF3E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5" name="Text 62"/>
          <p:cNvSpPr/>
          <p:nvPr/>
        </p:nvSpPr>
        <p:spPr>
          <a:xfrm>
            <a:off x="7933134" y="3318970"/>
            <a:ext cx="496491" cy="214313"/>
          </a:xfrm>
          <a:prstGeom prst="rect">
            <a:avLst/>
          </a:prstGeom>
          <a:noFill/>
          <a:ln/>
        </p:spPr>
        <p:txBody>
          <a:bodyPr wrap="none" lIns="85090" tIns="34036" rIns="85090" bIns="34036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 min</a:t>
            </a:r>
            <a:endParaRPr lang="en-US" sz="885" dirty="0"/>
          </a:p>
        </p:txBody>
      </p:sp>
      <p:sp>
        <p:nvSpPr>
          <p:cNvPr id="66" name="Text 63"/>
          <p:cNvSpPr/>
          <p:nvPr/>
        </p:nvSpPr>
        <p:spPr>
          <a:xfrm>
            <a:off x="5286375" y="3569001"/>
            <a:ext cx="3143250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Effleurage global final et respiration de clôture</a:t>
            </a:r>
            <a:endParaRPr lang="en-US" sz="885" dirty="0"/>
          </a:p>
        </p:txBody>
      </p:sp>
      <p:sp>
        <p:nvSpPr>
          <p:cNvPr id="67" name="Shape 64"/>
          <p:cNvSpPr/>
          <p:nvPr/>
        </p:nvSpPr>
        <p:spPr>
          <a:xfrm>
            <a:off x="4714875" y="4400550"/>
            <a:ext cx="3857625" cy="528638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6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626" y="4550569"/>
            <a:ext cx="200025" cy="228600"/>
          </a:xfrm>
          <a:prstGeom prst="rect">
            <a:avLst/>
          </a:prstGeom>
        </p:spPr>
      </p:pic>
      <p:sp>
        <p:nvSpPr>
          <p:cNvPr id="69" name="Text 65"/>
          <p:cNvSpPr/>
          <p:nvPr/>
        </p:nvSpPr>
        <p:spPr>
          <a:xfrm>
            <a:off x="5635526" y="4543425"/>
            <a:ext cx="2359223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kern="0" spc="2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TOTAL : 18 MINUTES</a:t>
            </a:r>
            <a:endParaRPr lang="en-US" sz="1397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628650"/>
            <a:ext cx="8001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Commencer par préparer le terrain : respiration et effleurage</a:t>
            </a:r>
            <a:endParaRPr lang="en-US" sz="2016" dirty="0"/>
          </a:p>
        </p:txBody>
      </p:sp>
      <p:sp>
        <p:nvSpPr>
          <p:cNvPr id="4" name="Shape 1"/>
          <p:cNvSpPr/>
          <p:nvPr/>
        </p:nvSpPr>
        <p:spPr>
          <a:xfrm>
            <a:off x="571500" y="1457325"/>
            <a:ext cx="3857625" cy="3543300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571500" y="1457325"/>
            <a:ext cx="3857625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950" y="1741289"/>
            <a:ext cx="292894" cy="2286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143000" y="1628775"/>
            <a:ext cx="3114675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PHASE 1 — RESPIRATION (3 MIN)</a:t>
            </a:r>
            <a:endParaRPr lang="en-US" sz="1295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950" y="2255639"/>
            <a:ext cx="214313" cy="17145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064419" y="2225278"/>
            <a:ext cx="3193256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Position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décubitus dorsal, genoux fléchis, mains posées sur le ventre.</a:t>
            </a:r>
            <a:endParaRPr lang="en-US" sz="987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097" y="2769989"/>
            <a:ext cx="150019" cy="17145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064419" y="2739628"/>
            <a:ext cx="1616273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10 cycles conscients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
4s inspiration nasale
2s pause
6s expiration buccale.</a:t>
            </a:r>
            <a:endParaRPr lang="en-US" sz="987" dirty="0"/>
          </a:p>
        </p:txBody>
      </p:sp>
      <p:sp>
        <p:nvSpPr>
          <p:cNvPr id="12" name="Text 6"/>
          <p:cNvSpPr/>
          <p:nvPr/>
        </p:nvSpPr>
        <p:spPr>
          <a:xfrm>
            <a:off x="742950" y="4184452"/>
            <a:ext cx="3514725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OBJECTIF</a:t>
            </a:r>
            <a:endParaRPr lang="en-US" sz="987" dirty="0"/>
          </a:p>
        </p:txBody>
      </p:sp>
      <p:sp>
        <p:nvSpPr>
          <p:cNvPr id="13" name="Text 7"/>
          <p:cNvSpPr/>
          <p:nvPr/>
        </p:nvSpPr>
        <p:spPr>
          <a:xfrm>
            <a:off x="742950" y="4429125"/>
            <a:ext cx="3514725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Activer le système nerveux parasympathique et relâcher les tensions abdominales.</a:t>
            </a:r>
            <a:endParaRPr lang="en-US" sz="987" dirty="0"/>
          </a:p>
        </p:txBody>
      </p:sp>
      <p:sp>
        <p:nvSpPr>
          <p:cNvPr id="14" name="Shape 8"/>
          <p:cNvSpPr/>
          <p:nvPr/>
        </p:nvSpPr>
        <p:spPr>
          <a:xfrm>
            <a:off x="4714875" y="1457325"/>
            <a:ext cx="3857625" cy="3543300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5" name="Shape 9"/>
          <p:cNvSpPr/>
          <p:nvPr/>
        </p:nvSpPr>
        <p:spPr>
          <a:xfrm>
            <a:off x="4714875" y="1457325"/>
            <a:ext cx="3857625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86325" y="1741289"/>
            <a:ext cx="235744" cy="228600"/>
          </a:xfrm>
          <a:prstGeom prst="rect">
            <a:avLst/>
          </a:prstGeom>
        </p:spPr>
      </p:pic>
      <p:sp>
        <p:nvSpPr>
          <p:cNvPr id="17" name="Text 10"/>
          <p:cNvSpPr/>
          <p:nvPr/>
        </p:nvSpPr>
        <p:spPr>
          <a:xfrm>
            <a:off x="5229225" y="1628775"/>
            <a:ext cx="3171825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PHASE 2 — EFFLEURAGE (2 MIN)</a:t>
            </a:r>
            <a:endParaRPr lang="en-US" sz="1295" dirty="0"/>
          </a:p>
        </p:txBody>
      </p:sp>
      <p:pic>
        <p:nvPicPr>
          <p:cNvPr id="18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86325" y="2255639"/>
            <a:ext cx="171450" cy="171450"/>
          </a:xfrm>
          <a:prstGeom prst="rect">
            <a:avLst/>
          </a:prstGeom>
        </p:spPr>
      </p:pic>
      <p:sp>
        <p:nvSpPr>
          <p:cNvPr id="19" name="Text 11"/>
          <p:cNvSpPr/>
          <p:nvPr/>
        </p:nvSpPr>
        <p:spPr>
          <a:xfrm>
            <a:off x="5164931" y="2225278"/>
            <a:ext cx="3236119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Contact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mains à plat sur l'abdomen, pression très légère.</a:t>
            </a:r>
            <a:endParaRPr lang="en-US" sz="987" dirty="0"/>
          </a:p>
        </p:txBody>
      </p:sp>
      <p:pic>
        <p:nvPicPr>
          <p:cNvPr id="20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86325" y="2769989"/>
            <a:ext cx="171450" cy="171450"/>
          </a:xfrm>
          <a:prstGeom prst="rect">
            <a:avLst/>
          </a:prstGeom>
        </p:spPr>
      </p:pic>
      <p:sp>
        <p:nvSpPr>
          <p:cNvPr id="21" name="Text 12"/>
          <p:cNvSpPr/>
          <p:nvPr/>
        </p:nvSpPr>
        <p:spPr>
          <a:xfrm>
            <a:off x="5164931" y="2739628"/>
            <a:ext cx="3236119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Mouvement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grands cercles dans le sens des aiguilles d'une montre (sens du transit).</a:t>
            </a:r>
            <a:endParaRPr lang="en-US" sz="987" dirty="0"/>
          </a:p>
        </p:txBody>
      </p:sp>
      <p:pic>
        <p:nvPicPr>
          <p:cNvPr id="22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89729" y="3284339"/>
            <a:ext cx="171450" cy="171450"/>
          </a:xfrm>
          <a:prstGeom prst="rect">
            <a:avLst/>
          </a:prstGeom>
        </p:spPr>
      </p:pic>
      <p:sp>
        <p:nvSpPr>
          <p:cNvPr id="23" name="Text 13"/>
          <p:cNvSpPr/>
          <p:nvPr/>
        </p:nvSpPr>
        <p:spPr>
          <a:xfrm>
            <a:off x="5171740" y="3253978"/>
            <a:ext cx="3229310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Progression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de la périphérie vers le centre (ombilic).</a:t>
            </a:r>
            <a:endParaRPr lang="en-US" sz="987" dirty="0"/>
          </a:p>
        </p:txBody>
      </p:sp>
      <p:sp>
        <p:nvSpPr>
          <p:cNvPr id="24" name="Text 14"/>
          <p:cNvSpPr/>
          <p:nvPr/>
        </p:nvSpPr>
        <p:spPr>
          <a:xfrm>
            <a:off x="4886325" y="4184452"/>
            <a:ext cx="3514725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OBJECTIF</a:t>
            </a:r>
            <a:endParaRPr lang="en-US" sz="987" dirty="0"/>
          </a:p>
        </p:txBody>
      </p:sp>
      <p:sp>
        <p:nvSpPr>
          <p:cNvPr id="25" name="Text 15"/>
          <p:cNvSpPr/>
          <p:nvPr/>
        </p:nvSpPr>
        <p:spPr>
          <a:xfrm>
            <a:off x="4886325" y="4429125"/>
            <a:ext cx="3514725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Réchauffer les tissus et éveiller la proprioception abdominale.</a:t>
            </a:r>
            <a:endParaRPr lang="en-US" sz="987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622131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628650"/>
            <a:ext cx="8001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Phase 3 — Libérer le foie pour optimiser la détoxification</a:t>
            </a:r>
            <a:endParaRPr lang="en-US" sz="2016" dirty="0"/>
          </a:p>
        </p:txBody>
      </p:sp>
      <p:sp>
        <p:nvSpPr>
          <p:cNvPr id="4" name="Shape 1"/>
          <p:cNvSpPr/>
          <p:nvPr/>
        </p:nvSpPr>
        <p:spPr>
          <a:xfrm>
            <a:off x="571500" y="1528763"/>
            <a:ext cx="8001000" cy="476845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571500" y="1528763"/>
            <a:ext cx="57150" cy="47684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813" y="1674316"/>
            <a:ext cx="185738" cy="185738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150144" y="1671638"/>
            <a:ext cx="571500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Durée :</a:t>
            </a:r>
            <a:endParaRPr lang="en-US" sz="1090" dirty="0"/>
          </a:p>
        </p:txBody>
      </p:sp>
      <p:sp>
        <p:nvSpPr>
          <p:cNvPr id="8" name="Text 4"/>
          <p:cNvSpPr/>
          <p:nvPr/>
        </p:nvSpPr>
        <p:spPr>
          <a:xfrm>
            <a:off x="1793081" y="1671638"/>
            <a:ext cx="792956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minutes</a:t>
            </a:r>
            <a:endParaRPr lang="en-US" sz="109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6953" y="1674316"/>
            <a:ext cx="139303" cy="185738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4514850" y="1671638"/>
            <a:ext cx="651867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Repère :</a:t>
            </a:r>
            <a:endParaRPr lang="en-US" sz="1090" dirty="0"/>
          </a:p>
        </p:txBody>
      </p:sp>
      <p:sp>
        <p:nvSpPr>
          <p:cNvPr id="11" name="Text 6"/>
          <p:cNvSpPr/>
          <p:nvPr/>
        </p:nvSpPr>
        <p:spPr>
          <a:xfrm>
            <a:off x="5238155" y="1671638"/>
            <a:ext cx="3120033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Hypocondre droit, sous le rebord costal</a:t>
            </a:r>
            <a:endParaRPr lang="en-US" sz="1090" dirty="0"/>
          </a:p>
        </p:txBody>
      </p:sp>
      <p:sp>
        <p:nvSpPr>
          <p:cNvPr id="12" name="Shape 7"/>
          <p:cNvSpPr/>
          <p:nvPr/>
        </p:nvSpPr>
        <p:spPr>
          <a:xfrm>
            <a:off x="571500" y="2184202"/>
            <a:ext cx="3893344" cy="2359223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3" name="Shape 8"/>
          <p:cNvSpPr/>
          <p:nvPr/>
        </p:nvSpPr>
        <p:spPr>
          <a:xfrm>
            <a:off x="571500" y="2184202"/>
            <a:ext cx="3893344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4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5813" y="2402979"/>
            <a:ext cx="207169" cy="200025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1100138" y="2398514"/>
            <a:ext cx="2361009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1. POMPAGE HÉPATIQUE</a:t>
            </a:r>
            <a:endParaRPr lang="en-US" sz="1193" dirty="0"/>
          </a:p>
        </p:txBody>
      </p:sp>
      <p:pic>
        <p:nvPicPr>
          <p:cNvPr id="1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5813" y="2791420"/>
            <a:ext cx="128588" cy="128588"/>
          </a:xfrm>
          <a:prstGeom prst="rect">
            <a:avLst/>
          </a:prstGeom>
        </p:spPr>
      </p:pic>
      <p:sp>
        <p:nvSpPr>
          <p:cNvPr id="17" name="Text 10"/>
          <p:cNvSpPr/>
          <p:nvPr/>
        </p:nvSpPr>
        <p:spPr>
          <a:xfrm>
            <a:off x="1021556" y="2750344"/>
            <a:ext cx="3228975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Placer la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main droite à plat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sous le rebord costal droit.</a:t>
            </a:r>
            <a:endParaRPr lang="en-US" sz="987" dirty="0"/>
          </a:p>
        </p:txBody>
      </p:sp>
      <p:pic>
        <p:nvPicPr>
          <p:cNvPr id="18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5813" y="3298627"/>
            <a:ext cx="128588" cy="128588"/>
          </a:xfrm>
          <a:prstGeom prst="rect">
            <a:avLst/>
          </a:prstGeom>
        </p:spPr>
      </p:pic>
      <p:sp>
        <p:nvSpPr>
          <p:cNvPr id="19" name="Text 11"/>
          <p:cNvSpPr/>
          <p:nvPr/>
        </p:nvSpPr>
        <p:spPr>
          <a:xfrm>
            <a:off x="1021556" y="3257550"/>
            <a:ext cx="3228975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À l'expiration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exercer une pression douce vers le haut et vers l'intérieur.</a:t>
            </a:r>
            <a:endParaRPr lang="en-US" sz="987" dirty="0"/>
          </a:p>
        </p:txBody>
      </p:sp>
      <p:pic>
        <p:nvPicPr>
          <p:cNvPr id="20" name="Image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5813" y="3805833"/>
            <a:ext cx="128588" cy="128588"/>
          </a:xfrm>
          <a:prstGeom prst="rect">
            <a:avLst/>
          </a:prstGeom>
        </p:spPr>
      </p:pic>
      <p:sp>
        <p:nvSpPr>
          <p:cNvPr id="21" name="Text 12"/>
          <p:cNvSpPr/>
          <p:nvPr/>
        </p:nvSpPr>
        <p:spPr>
          <a:xfrm>
            <a:off x="1021556" y="3764756"/>
            <a:ext cx="2562820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Relâcher doucement à l'inspiration.</a:t>
            </a:r>
            <a:endParaRPr lang="en-US" sz="987" dirty="0"/>
          </a:p>
        </p:txBody>
      </p:sp>
      <p:pic>
        <p:nvPicPr>
          <p:cNvPr id="22" name="Image 7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5813" y="4113014"/>
            <a:ext cx="128588" cy="128588"/>
          </a:xfrm>
          <a:prstGeom prst="rect">
            <a:avLst/>
          </a:prstGeom>
        </p:spPr>
      </p:pic>
      <p:sp>
        <p:nvSpPr>
          <p:cNvPr id="23" name="Text 13"/>
          <p:cNvSpPr/>
          <p:nvPr/>
        </p:nvSpPr>
        <p:spPr>
          <a:xfrm>
            <a:off x="1021556" y="4071938"/>
            <a:ext cx="1391245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Répéter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8 à 10 fois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en-US" sz="987" dirty="0"/>
          </a:p>
        </p:txBody>
      </p:sp>
      <p:sp>
        <p:nvSpPr>
          <p:cNvPr id="24" name="Shape 14"/>
          <p:cNvSpPr/>
          <p:nvPr/>
        </p:nvSpPr>
        <p:spPr>
          <a:xfrm>
            <a:off x="4679156" y="2184202"/>
            <a:ext cx="3893344" cy="2302073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5" name="Shape 15"/>
          <p:cNvSpPr/>
          <p:nvPr/>
        </p:nvSpPr>
        <p:spPr>
          <a:xfrm>
            <a:off x="4679156" y="2184202"/>
            <a:ext cx="3893344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6" name="Image 8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93469" y="2402979"/>
            <a:ext cx="107156" cy="200025"/>
          </a:xfrm>
          <a:prstGeom prst="rect">
            <a:avLst/>
          </a:prstGeom>
        </p:spPr>
      </p:pic>
      <p:sp>
        <p:nvSpPr>
          <p:cNvPr id="27" name="Text 16"/>
          <p:cNvSpPr/>
          <p:nvPr/>
        </p:nvSpPr>
        <p:spPr>
          <a:xfrm>
            <a:off x="5107781" y="2398514"/>
            <a:ext cx="2361009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2. CAPSULE DE GLISSON</a:t>
            </a:r>
            <a:endParaRPr lang="en-US" sz="1193" dirty="0"/>
          </a:p>
        </p:txBody>
      </p:sp>
      <p:pic>
        <p:nvPicPr>
          <p:cNvPr id="28" name="Image 9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93469" y="2791420"/>
            <a:ext cx="128588" cy="128588"/>
          </a:xfrm>
          <a:prstGeom prst="rect">
            <a:avLst/>
          </a:prstGeom>
        </p:spPr>
      </p:pic>
      <p:sp>
        <p:nvSpPr>
          <p:cNvPr id="29" name="Text 17"/>
          <p:cNvSpPr/>
          <p:nvPr/>
        </p:nvSpPr>
        <p:spPr>
          <a:xfrm>
            <a:off x="5129213" y="2750344"/>
            <a:ext cx="2871788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Garder la même position sous les côtes.</a:t>
            </a:r>
            <a:endParaRPr lang="en-US" sz="987" dirty="0"/>
          </a:p>
        </p:txBody>
      </p:sp>
      <p:pic>
        <p:nvPicPr>
          <p:cNvPr id="30" name="Image 10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93469" y="3098602"/>
            <a:ext cx="128588" cy="128588"/>
          </a:xfrm>
          <a:prstGeom prst="rect">
            <a:avLst/>
          </a:prstGeom>
        </p:spPr>
      </p:pic>
      <p:sp>
        <p:nvSpPr>
          <p:cNvPr id="31" name="Text 18"/>
          <p:cNvSpPr/>
          <p:nvPr/>
        </p:nvSpPr>
        <p:spPr>
          <a:xfrm>
            <a:off x="5129213" y="3057525"/>
            <a:ext cx="3228975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Maintenir la pression pendant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cycles respiratoires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complets.</a:t>
            </a:r>
            <a:endParaRPr lang="en-US" sz="987" dirty="0"/>
          </a:p>
        </p:txBody>
      </p:sp>
      <p:pic>
        <p:nvPicPr>
          <p:cNvPr id="32" name="Image 11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93469" y="3605808"/>
            <a:ext cx="128588" cy="128588"/>
          </a:xfrm>
          <a:prstGeom prst="rect">
            <a:avLst/>
          </a:prstGeom>
        </p:spPr>
      </p:pic>
      <p:sp>
        <p:nvSpPr>
          <p:cNvPr id="33" name="Text 19"/>
          <p:cNvSpPr/>
          <p:nvPr/>
        </p:nvSpPr>
        <p:spPr>
          <a:xfrm>
            <a:off x="5129213" y="3564731"/>
            <a:ext cx="3228975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À l'expiration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effectuer un mouvement lent d'étirement vers le bas et vers la gauche.</a:t>
            </a:r>
            <a:endParaRPr lang="en-US" sz="987" dirty="0"/>
          </a:p>
        </p:txBody>
      </p:sp>
      <p:sp>
        <p:nvSpPr>
          <p:cNvPr id="34" name="Shape 20"/>
          <p:cNvSpPr/>
          <p:nvPr/>
        </p:nvSpPr>
        <p:spPr>
          <a:xfrm>
            <a:off x="571500" y="4664870"/>
            <a:ext cx="8001000" cy="371474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35" name="Image 12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7238" y="4761465"/>
            <a:ext cx="185738" cy="185738"/>
          </a:xfrm>
          <a:prstGeom prst="rect">
            <a:avLst/>
          </a:prstGeom>
        </p:spPr>
      </p:pic>
      <p:sp>
        <p:nvSpPr>
          <p:cNvPr id="36" name="Text 21"/>
          <p:cNvSpPr/>
          <p:nvPr/>
        </p:nvSpPr>
        <p:spPr>
          <a:xfrm>
            <a:off x="1021556" y="4756108"/>
            <a:ext cx="1734145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D7CCC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Sensation attendue :</a:t>
            </a:r>
            <a:endParaRPr lang="en-US" sz="1090" dirty="0"/>
          </a:p>
        </p:txBody>
      </p:sp>
      <p:sp>
        <p:nvSpPr>
          <p:cNvPr id="37" name="Text 22"/>
          <p:cNvSpPr/>
          <p:nvPr/>
        </p:nvSpPr>
        <p:spPr>
          <a:xfrm>
            <a:off x="2948333" y="4736306"/>
            <a:ext cx="5402461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Légère chaleur sous les côtes droites et sensation de "décompression" profonde.</a:t>
            </a:r>
            <a:endParaRPr lang="en-US" sz="987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628650"/>
            <a:ext cx="8001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Phase 4 — Apaiser l'épigastre pour libérer les tensions digestives</a:t>
            </a:r>
            <a:endParaRPr lang="en-US" sz="2016" dirty="0"/>
          </a:p>
        </p:txBody>
      </p:sp>
      <p:sp>
        <p:nvSpPr>
          <p:cNvPr id="4" name="Shape 1"/>
          <p:cNvSpPr/>
          <p:nvPr/>
        </p:nvSpPr>
        <p:spPr>
          <a:xfrm>
            <a:off x="571500" y="1528763"/>
            <a:ext cx="4629150" cy="1362670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571500" y="1528763"/>
            <a:ext cx="57150" cy="136267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094" y="1711821"/>
            <a:ext cx="200025" cy="200025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057275" y="1707356"/>
            <a:ext cx="1821656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Lissage descendant</a:t>
            </a:r>
            <a:endParaRPr lang="en-US" sz="1193" dirty="0"/>
          </a:p>
        </p:txBody>
      </p:sp>
      <p:sp>
        <p:nvSpPr>
          <p:cNvPr id="8" name="Shape 4"/>
          <p:cNvSpPr/>
          <p:nvPr/>
        </p:nvSpPr>
        <p:spPr>
          <a:xfrm>
            <a:off x="4371975" y="1713607"/>
            <a:ext cx="650081" cy="196453"/>
          </a:xfrm>
          <a:prstGeom prst="round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9" name="Text 5"/>
          <p:cNvSpPr/>
          <p:nvPr/>
        </p:nvSpPr>
        <p:spPr>
          <a:xfrm>
            <a:off x="4371975" y="1713607"/>
            <a:ext cx="650081" cy="196453"/>
          </a:xfrm>
          <a:prstGeom prst="rect">
            <a:avLst/>
          </a:prstGeom>
          <a:noFill/>
          <a:ln/>
        </p:spPr>
        <p:txBody>
          <a:bodyPr wrap="none" lIns="102108" tIns="34036" rIns="102108" bIns="34036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 min 30</a:t>
            </a:r>
            <a:endParaRPr lang="en-US" sz="784" dirty="0"/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094" y="2077045"/>
            <a:ext cx="114300" cy="114300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950119" y="2023467"/>
            <a:ext cx="3143250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Deux mains superposées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pression progressive.</a:t>
            </a:r>
            <a:endParaRPr lang="en-US" sz="885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094" y="2330648"/>
            <a:ext cx="114300" cy="114300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950119" y="2277070"/>
            <a:ext cx="3137892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Mouvements lents de </a:t>
            </a: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haut en bas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à l'expiration.</a:t>
            </a:r>
            <a:endParaRPr lang="en-US" sz="885" dirty="0"/>
          </a:p>
        </p:txBody>
      </p:sp>
      <p:pic>
        <p:nvPicPr>
          <p:cNvPr id="14" name="Image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094" y="2584252"/>
            <a:ext cx="114300" cy="114300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950119" y="2530673"/>
            <a:ext cx="1194792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Répéter </a:t>
            </a: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6 à 8 fois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en-US" sz="885" dirty="0"/>
          </a:p>
        </p:txBody>
      </p:sp>
      <p:sp>
        <p:nvSpPr>
          <p:cNvPr id="16" name="Shape 9"/>
          <p:cNvSpPr/>
          <p:nvPr/>
        </p:nvSpPr>
        <p:spPr>
          <a:xfrm>
            <a:off x="571500" y="3070027"/>
            <a:ext cx="4629150" cy="1540539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7" name="Shape 10"/>
          <p:cNvSpPr/>
          <p:nvPr/>
        </p:nvSpPr>
        <p:spPr>
          <a:xfrm>
            <a:off x="571500" y="3070027"/>
            <a:ext cx="57150" cy="1540539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8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0094" y="3253085"/>
            <a:ext cx="200025" cy="200025"/>
          </a:xfrm>
          <a:prstGeom prst="rect">
            <a:avLst/>
          </a:prstGeom>
        </p:spPr>
      </p:pic>
      <p:sp>
        <p:nvSpPr>
          <p:cNvPr id="19" name="Text 11"/>
          <p:cNvSpPr/>
          <p:nvPr/>
        </p:nvSpPr>
        <p:spPr>
          <a:xfrm>
            <a:off x="1057275" y="3248620"/>
            <a:ext cx="1848445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Libération du pylore</a:t>
            </a:r>
            <a:endParaRPr lang="en-US" sz="1193" dirty="0"/>
          </a:p>
        </p:txBody>
      </p:sp>
      <p:sp>
        <p:nvSpPr>
          <p:cNvPr id="20" name="Shape 12"/>
          <p:cNvSpPr/>
          <p:nvPr/>
        </p:nvSpPr>
        <p:spPr>
          <a:xfrm>
            <a:off x="4371975" y="3254871"/>
            <a:ext cx="650081" cy="196453"/>
          </a:xfrm>
          <a:prstGeom prst="round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1" name="Text 13"/>
          <p:cNvSpPr/>
          <p:nvPr/>
        </p:nvSpPr>
        <p:spPr>
          <a:xfrm>
            <a:off x="4371975" y="3254871"/>
            <a:ext cx="650081" cy="196453"/>
          </a:xfrm>
          <a:prstGeom prst="rect">
            <a:avLst/>
          </a:prstGeom>
          <a:noFill/>
          <a:ln/>
        </p:spPr>
        <p:txBody>
          <a:bodyPr wrap="none" lIns="102108" tIns="34036" rIns="102108" bIns="34036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 min 30</a:t>
            </a:r>
            <a:endParaRPr lang="en-US" sz="784" dirty="0"/>
          </a:p>
        </p:txBody>
      </p:sp>
      <p:pic>
        <p:nvPicPr>
          <p:cNvPr id="22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0094" y="3618309"/>
            <a:ext cx="114300" cy="114300"/>
          </a:xfrm>
          <a:prstGeom prst="rect">
            <a:avLst/>
          </a:prstGeom>
        </p:spPr>
      </p:pic>
      <p:sp>
        <p:nvSpPr>
          <p:cNvPr id="23" name="Text 14"/>
          <p:cNvSpPr/>
          <p:nvPr/>
        </p:nvSpPr>
        <p:spPr>
          <a:xfrm>
            <a:off x="950119" y="3564731"/>
            <a:ext cx="4071938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doigts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à mi-distance entre le sternum et l'ombilic, légèrement à droite.</a:t>
            </a:r>
            <a:endParaRPr lang="en-US" sz="885" dirty="0"/>
          </a:p>
        </p:txBody>
      </p:sp>
      <p:pic>
        <p:nvPicPr>
          <p:cNvPr id="24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0094" y="4049781"/>
            <a:ext cx="114300" cy="114300"/>
          </a:xfrm>
          <a:prstGeom prst="rect">
            <a:avLst/>
          </a:prstGeom>
        </p:spPr>
      </p:pic>
      <p:sp>
        <p:nvSpPr>
          <p:cNvPr id="25" name="Text 15"/>
          <p:cNvSpPr/>
          <p:nvPr/>
        </p:nvSpPr>
        <p:spPr>
          <a:xfrm>
            <a:off x="950119" y="3996203"/>
            <a:ext cx="3846909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Pression douce maintenue pendant </a:t>
            </a: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cycles respiratoires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en-US" sz="885" dirty="0"/>
          </a:p>
        </p:txBody>
      </p:sp>
      <p:pic>
        <p:nvPicPr>
          <p:cNvPr id="26" name="Image 8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0094" y="4303384"/>
            <a:ext cx="114300" cy="114300"/>
          </a:xfrm>
          <a:prstGeom prst="rect">
            <a:avLst/>
          </a:prstGeom>
        </p:spPr>
      </p:pic>
      <p:sp>
        <p:nvSpPr>
          <p:cNvPr id="27" name="Text 16"/>
          <p:cNvSpPr/>
          <p:nvPr/>
        </p:nvSpPr>
        <p:spPr>
          <a:xfrm>
            <a:off x="950119" y="4249806"/>
            <a:ext cx="2593181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Effectuer de </a:t>
            </a: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petites vibrations douces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en-US" sz="885" dirty="0"/>
          </a:p>
        </p:txBody>
      </p:sp>
      <p:sp>
        <p:nvSpPr>
          <p:cNvPr id="28" name="Shape 17"/>
          <p:cNvSpPr/>
          <p:nvPr/>
        </p:nvSpPr>
        <p:spPr>
          <a:xfrm>
            <a:off x="5486400" y="1528763"/>
            <a:ext cx="3086100" cy="1586610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9" name="Shape 18"/>
          <p:cNvSpPr/>
          <p:nvPr/>
        </p:nvSpPr>
        <p:spPr>
          <a:xfrm>
            <a:off x="5486400" y="1528763"/>
            <a:ext cx="3086100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30" name="Image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22144" y="1773436"/>
            <a:ext cx="171450" cy="171450"/>
          </a:xfrm>
          <a:prstGeom prst="rect">
            <a:avLst/>
          </a:prstGeom>
        </p:spPr>
      </p:pic>
      <p:sp>
        <p:nvSpPr>
          <p:cNvPr id="31" name="Text 19"/>
          <p:cNvSpPr/>
          <p:nvPr/>
        </p:nvSpPr>
        <p:spPr>
          <a:xfrm>
            <a:off x="6022181" y="1743075"/>
            <a:ext cx="1246584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DURÉE TOTALE</a:t>
            </a:r>
            <a:endParaRPr lang="en-US" sz="987" dirty="0"/>
          </a:p>
        </p:txBody>
      </p:sp>
      <p:sp>
        <p:nvSpPr>
          <p:cNvPr id="32" name="Text 20"/>
          <p:cNvSpPr/>
          <p:nvPr/>
        </p:nvSpPr>
        <p:spPr>
          <a:xfrm>
            <a:off x="6022181" y="1952030"/>
            <a:ext cx="1246584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minutes</a:t>
            </a:r>
            <a:endParaRPr lang="en-US" sz="885" dirty="0"/>
          </a:p>
        </p:txBody>
      </p:sp>
      <p:pic>
        <p:nvPicPr>
          <p:cNvPr id="33" name="Image 1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12265" y="2305283"/>
            <a:ext cx="128588" cy="171450"/>
          </a:xfrm>
          <a:prstGeom prst="rect">
            <a:avLst/>
          </a:prstGeom>
        </p:spPr>
      </p:pic>
      <p:sp>
        <p:nvSpPr>
          <p:cNvPr id="34" name="Text 21"/>
          <p:cNvSpPr/>
          <p:nvPr/>
        </p:nvSpPr>
        <p:spPr>
          <a:xfrm>
            <a:off x="5959590" y="2274922"/>
            <a:ext cx="2398598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REPÈRE ANATOMIQUE</a:t>
            </a:r>
            <a:endParaRPr lang="en-US" sz="987" dirty="0"/>
          </a:p>
        </p:txBody>
      </p:sp>
      <p:sp>
        <p:nvSpPr>
          <p:cNvPr id="35" name="Text 22"/>
          <p:cNvSpPr/>
          <p:nvPr/>
        </p:nvSpPr>
        <p:spPr>
          <a:xfrm>
            <a:off x="5959590" y="2483876"/>
            <a:ext cx="2398598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Épigastre (zone située entre le sternum et l'ombilic)</a:t>
            </a:r>
            <a:endParaRPr lang="en-US" sz="885" dirty="0"/>
          </a:p>
        </p:txBody>
      </p:sp>
      <p:sp>
        <p:nvSpPr>
          <p:cNvPr id="36" name="Shape 23"/>
          <p:cNvSpPr/>
          <p:nvPr/>
        </p:nvSpPr>
        <p:spPr>
          <a:xfrm>
            <a:off x="5486400" y="3236816"/>
            <a:ext cx="3086100" cy="1620934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37" name="Image 11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00713" y="3455594"/>
            <a:ext cx="200025" cy="200025"/>
          </a:xfrm>
          <a:prstGeom prst="rect">
            <a:avLst/>
          </a:prstGeom>
        </p:spPr>
      </p:pic>
      <p:sp>
        <p:nvSpPr>
          <p:cNvPr id="38" name="Text 24"/>
          <p:cNvSpPr/>
          <p:nvPr/>
        </p:nvSpPr>
        <p:spPr>
          <a:xfrm>
            <a:off x="6007894" y="3451129"/>
            <a:ext cx="1793081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D7CCC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Sensation attendue</a:t>
            </a:r>
            <a:endParaRPr lang="en-US" sz="1193" dirty="0"/>
          </a:p>
        </p:txBody>
      </p:sp>
      <p:sp>
        <p:nvSpPr>
          <p:cNvPr id="39" name="Text 25"/>
          <p:cNvSpPr/>
          <p:nvPr/>
        </p:nvSpPr>
        <p:spPr>
          <a:xfrm>
            <a:off x="5700713" y="3767240"/>
            <a:ext cx="2657475" cy="6429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Apparition de gargouillis dans l'estomac et sensation de "descente" du bol alimentaire.</a:t>
            </a:r>
            <a:endParaRPr lang="en-US" sz="987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835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628650"/>
            <a:ext cx="8001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Phase 5 — Stimuler l'intestin grêle pour optimiser l'absorption</a:t>
            </a:r>
            <a:endParaRPr lang="en-US" sz="2016" dirty="0"/>
          </a:p>
        </p:txBody>
      </p:sp>
      <p:sp>
        <p:nvSpPr>
          <p:cNvPr id="4" name="Shape 1"/>
          <p:cNvSpPr/>
          <p:nvPr/>
        </p:nvSpPr>
        <p:spPr>
          <a:xfrm>
            <a:off x="571500" y="1528763"/>
            <a:ext cx="5014913" cy="3614738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571500" y="1528763"/>
            <a:ext cx="5014913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813" y="1750219"/>
            <a:ext cx="235744" cy="2286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128713" y="1743075"/>
            <a:ext cx="3328988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PÉTRISSAGE PÉRI-OMBILICAL</a:t>
            </a:r>
            <a:endParaRPr lang="en-US" sz="1397" dirty="0"/>
          </a:p>
        </p:txBody>
      </p:sp>
      <p:sp>
        <p:nvSpPr>
          <p:cNvPr id="8" name="Shape 4"/>
          <p:cNvSpPr/>
          <p:nvPr/>
        </p:nvSpPr>
        <p:spPr>
          <a:xfrm>
            <a:off x="785813" y="2214563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9" name="Text 5"/>
          <p:cNvSpPr/>
          <p:nvPr/>
        </p:nvSpPr>
        <p:spPr>
          <a:xfrm>
            <a:off x="785813" y="2214563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</a:t>
            </a:r>
            <a:endParaRPr lang="en-US" sz="885" dirty="0"/>
          </a:p>
        </p:txBody>
      </p:sp>
      <p:sp>
        <p:nvSpPr>
          <p:cNvPr id="10" name="Text 6"/>
          <p:cNvSpPr/>
          <p:nvPr/>
        </p:nvSpPr>
        <p:spPr>
          <a:xfrm>
            <a:off x="1185863" y="2200275"/>
            <a:ext cx="4186238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Placer les </a:t>
            </a: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deux mains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de part et d'autre de l'ombilic.</a:t>
            </a:r>
            <a:endParaRPr lang="en-US" sz="1090" dirty="0"/>
          </a:p>
        </p:txBody>
      </p:sp>
      <p:sp>
        <p:nvSpPr>
          <p:cNvPr id="11" name="Shape 7"/>
          <p:cNvSpPr/>
          <p:nvPr/>
        </p:nvSpPr>
        <p:spPr>
          <a:xfrm>
            <a:off x="785813" y="2783160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Text 8"/>
          <p:cNvSpPr/>
          <p:nvPr/>
        </p:nvSpPr>
        <p:spPr>
          <a:xfrm>
            <a:off x="785813" y="2783160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</a:t>
            </a:r>
            <a:endParaRPr lang="en-US" sz="885" dirty="0"/>
          </a:p>
        </p:txBody>
      </p:sp>
      <p:sp>
        <p:nvSpPr>
          <p:cNvPr id="13" name="Text 9"/>
          <p:cNvSpPr/>
          <p:nvPr/>
        </p:nvSpPr>
        <p:spPr>
          <a:xfrm>
            <a:off x="1185863" y="2768873"/>
            <a:ext cx="4186238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Effectuer un pétrissage doux en </a:t>
            </a: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"soulever-rouler"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à l'expiration.</a:t>
            </a:r>
            <a:endParaRPr lang="en-US" sz="1090" dirty="0"/>
          </a:p>
        </p:txBody>
      </p:sp>
      <p:sp>
        <p:nvSpPr>
          <p:cNvPr id="14" name="Shape 10"/>
          <p:cNvSpPr/>
          <p:nvPr/>
        </p:nvSpPr>
        <p:spPr>
          <a:xfrm>
            <a:off x="785813" y="3351758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5" name="Text 11"/>
          <p:cNvSpPr/>
          <p:nvPr/>
        </p:nvSpPr>
        <p:spPr>
          <a:xfrm>
            <a:off x="785813" y="3351758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</a:t>
            </a:r>
            <a:endParaRPr lang="en-US" sz="885" dirty="0"/>
          </a:p>
        </p:txBody>
      </p:sp>
      <p:sp>
        <p:nvSpPr>
          <p:cNvPr id="16" name="Text 12"/>
          <p:cNvSpPr/>
          <p:nvPr/>
        </p:nvSpPr>
        <p:spPr>
          <a:xfrm>
            <a:off x="1185863" y="3337471"/>
            <a:ext cx="4186238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Décrire des </a:t>
            </a: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cercles concentriques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de l'intérieur vers l'extérieur.</a:t>
            </a:r>
            <a:endParaRPr lang="en-US" sz="1090" dirty="0"/>
          </a:p>
        </p:txBody>
      </p:sp>
      <p:sp>
        <p:nvSpPr>
          <p:cNvPr id="17" name="Shape 13"/>
          <p:cNvSpPr/>
          <p:nvPr/>
        </p:nvSpPr>
        <p:spPr>
          <a:xfrm>
            <a:off x="785813" y="3920356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8" name="Text 14"/>
          <p:cNvSpPr/>
          <p:nvPr/>
        </p:nvSpPr>
        <p:spPr>
          <a:xfrm>
            <a:off x="785813" y="3920356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</a:t>
            </a:r>
            <a:endParaRPr lang="en-US" sz="885" dirty="0"/>
          </a:p>
        </p:txBody>
      </p:sp>
      <p:sp>
        <p:nvSpPr>
          <p:cNvPr id="19" name="Text 15"/>
          <p:cNvSpPr/>
          <p:nvPr/>
        </p:nvSpPr>
        <p:spPr>
          <a:xfrm>
            <a:off x="1185863" y="3906069"/>
            <a:ext cx="3103959" cy="22000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Alterner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le sens horaire et anti-horaire.</a:t>
            </a:r>
            <a:endParaRPr lang="en-US" sz="1090" dirty="0"/>
          </a:p>
        </p:txBody>
      </p:sp>
      <p:sp>
        <p:nvSpPr>
          <p:cNvPr id="20" name="Shape 16"/>
          <p:cNvSpPr/>
          <p:nvPr/>
        </p:nvSpPr>
        <p:spPr>
          <a:xfrm>
            <a:off x="785813" y="4320406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1" name="Text 17"/>
          <p:cNvSpPr/>
          <p:nvPr/>
        </p:nvSpPr>
        <p:spPr>
          <a:xfrm>
            <a:off x="785813" y="4320406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</a:t>
            </a:r>
            <a:endParaRPr lang="en-US" sz="885" dirty="0"/>
          </a:p>
        </p:txBody>
      </p:sp>
      <p:sp>
        <p:nvSpPr>
          <p:cNvPr id="22" name="Text 18"/>
          <p:cNvSpPr/>
          <p:nvPr/>
        </p:nvSpPr>
        <p:spPr>
          <a:xfrm>
            <a:off x="1185863" y="4306119"/>
            <a:ext cx="4186238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Augmenter progressivement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la pression au fil des passages.</a:t>
            </a:r>
            <a:endParaRPr lang="en-US" sz="1090" dirty="0"/>
          </a:p>
        </p:txBody>
      </p:sp>
      <p:sp>
        <p:nvSpPr>
          <p:cNvPr id="23" name="Shape 19"/>
          <p:cNvSpPr/>
          <p:nvPr/>
        </p:nvSpPr>
        <p:spPr>
          <a:xfrm>
            <a:off x="5872163" y="1528763"/>
            <a:ext cx="2700338" cy="1497313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4" name="Shape 20"/>
          <p:cNvSpPr/>
          <p:nvPr/>
        </p:nvSpPr>
        <p:spPr>
          <a:xfrm>
            <a:off x="5872163" y="1528763"/>
            <a:ext cx="57150" cy="1497313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7906" y="1773436"/>
            <a:ext cx="171450" cy="171450"/>
          </a:xfrm>
          <a:prstGeom prst="rect">
            <a:avLst/>
          </a:prstGeom>
        </p:spPr>
      </p:pic>
      <p:sp>
        <p:nvSpPr>
          <p:cNvPr id="26" name="Text 21"/>
          <p:cNvSpPr/>
          <p:nvPr/>
        </p:nvSpPr>
        <p:spPr>
          <a:xfrm>
            <a:off x="6407944" y="1743075"/>
            <a:ext cx="1041202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DURÉE TOTALE</a:t>
            </a:r>
            <a:endParaRPr lang="en-US" sz="885" dirty="0"/>
          </a:p>
        </p:txBody>
      </p:sp>
      <p:sp>
        <p:nvSpPr>
          <p:cNvPr id="27" name="Text 22"/>
          <p:cNvSpPr/>
          <p:nvPr/>
        </p:nvSpPr>
        <p:spPr>
          <a:xfrm>
            <a:off x="6407944" y="1935956"/>
            <a:ext cx="1041202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minutes</a:t>
            </a:r>
            <a:endParaRPr lang="en-US" sz="885" dirty="0"/>
          </a:p>
        </p:txBody>
      </p:sp>
      <p:pic>
        <p:nvPicPr>
          <p:cNvPr id="2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8724" y="2289209"/>
            <a:ext cx="128588" cy="171450"/>
          </a:xfrm>
          <a:prstGeom prst="rect">
            <a:avLst/>
          </a:prstGeom>
        </p:spPr>
      </p:pic>
      <p:sp>
        <p:nvSpPr>
          <p:cNvPr id="29" name="Text 23"/>
          <p:cNvSpPr/>
          <p:nvPr/>
        </p:nvSpPr>
        <p:spPr>
          <a:xfrm>
            <a:off x="6406716" y="2258848"/>
            <a:ext cx="1951472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REPÈRE ANATOMIQUE</a:t>
            </a:r>
            <a:endParaRPr lang="en-US" sz="885" dirty="0"/>
          </a:p>
        </p:txBody>
      </p:sp>
      <p:sp>
        <p:nvSpPr>
          <p:cNvPr id="30" name="Text 24"/>
          <p:cNvSpPr/>
          <p:nvPr/>
        </p:nvSpPr>
        <p:spPr>
          <a:xfrm>
            <a:off x="6406716" y="2451729"/>
            <a:ext cx="1951472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Zone centrale péri-ombilicale</a:t>
            </a:r>
            <a:endParaRPr lang="en-US" sz="885" dirty="0"/>
          </a:p>
        </p:txBody>
      </p:sp>
      <p:sp>
        <p:nvSpPr>
          <p:cNvPr id="31" name="Shape 25"/>
          <p:cNvSpPr/>
          <p:nvPr/>
        </p:nvSpPr>
        <p:spPr>
          <a:xfrm>
            <a:off x="5872163" y="3240388"/>
            <a:ext cx="2700338" cy="1903112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32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6475" y="3457380"/>
            <a:ext cx="162520" cy="185738"/>
          </a:xfrm>
          <a:prstGeom prst="rect">
            <a:avLst/>
          </a:prstGeom>
        </p:spPr>
      </p:pic>
      <p:sp>
        <p:nvSpPr>
          <p:cNvPr id="33" name="Text 26"/>
          <p:cNvSpPr/>
          <p:nvPr/>
        </p:nvSpPr>
        <p:spPr>
          <a:xfrm>
            <a:off x="6356152" y="3454701"/>
            <a:ext cx="1923455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D7CCC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SENSATION ATTENDUE</a:t>
            </a:r>
            <a:endParaRPr lang="en-US" sz="1090" dirty="0"/>
          </a:p>
        </p:txBody>
      </p:sp>
      <p:sp>
        <p:nvSpPr>
          <p:cNvPr id="34" name="Text 27"/>
          <p:cNvSpPr/>
          <p:nvPr/>
        </p:nvSpPr>
        <p:spPr>
          <a:xfrm>
            <a:off x="6086475" y="3752952"/>
            <a:ext cx="2271713" cy="107156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Apparition d'une chaleur centrale, de gargouillis, et d'une sensation de "mouvement" interne profond.</a:t>
            </a:r>
            <a:endParaRPr lang="en-US" sz="987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1851</Words>
  <Application>Microsoft Macintosh PowerPoint</Application>
  <PresentationFormat>Affichage à l'écran (16:9)</PresentationFormat>
  <Paragraphs>303</Paragraphs>
  <Slides>17</Slides>
  <Notes>17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1" baseType="lpstr">
      <vt:lpstr>Arial</vt:lpstr>
      <vt:lpstr>Montserrat</vt:lpstr>
      <vt:lpstr>Playfair Display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Thierry Blain</cp:lastModifiedBy>
  <cp:revision>5</cp:revision>
  <dcterms:created xsi:type="dcterms:W3CDTF">2026-04-03T10:05:56Z</dcterms:created>
  <dcterms:modified xsi:type="dcterms:W3CDTF">2026-04-03T10:49:08Z</dcterms:modified>
</cp:coreProperties>
</file>