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9144000" cy="5143500" type="screen16x9"/>
  <p:notesSz cx="5143500" cy="9144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11"/>
    <p:restoredTop sz="94610"/>
  </p:normalViewPr>
  <p:slideViewPr>
    <p:cSldViewPr snapToGrid="0" snapToObjects="1">
      <p:cViewPr>
        <p:scale>
          <a:sx n="155" d="100"/>
          <a:sy n="155" d="100"/>
        </p:scale>
        <p:origin x="304" y="32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852600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45.png"/><Relationship Id="rId4" Type="http://schemas.openxmlformats.org/officeDocument/2006/relationships/image" Target="../media/image44.png"/></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46.png"/></Relationships>
</file>

<file path=ppt/slides/_rels/slide12.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3.jpeg"/><Relationship Id="rId7" Type="http://schemas.openxmlformats.org/officeDocument/2006/relationships/image" Target="../media/image50.png"/><Relationship Id="rId12" Type="http://schemas.openxmlformats.org/officeDocument/2006/relationships/image" Target="../media/image55.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49.png"/><Relationship Id="rId11" Type="http://schemas.openxmlformats.org/officeDocument/2006/relationships/image" Target="../media/image54.png"/><Relationship Id="rId5" Type="http://schemas.openxmlformats.org/officeDocument/2006/relationships/image" Target="../media/image48.png"/><Relationship Id="rId10" Type="http://schemas.openxmlformats.org/officeDocument/2006/relationships/image" Target="../media/image53.png"/><Relationship Id="rId4" Type="http://schemas.openxmlformats.org/officeDocument/2006/relationships/image" Target="../media/image47.png"/><Relationship Id="rId9" Type="http://schemas.openxmlformats.org/officeDocument/2006/relationships/image" Target="../media/image52.png"/></Relationships>
</file>

<file path=ppt/slides/_rels/slide13.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59.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s>
</file>

<file path=ppt/slides/_rels/slide14.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3.jpeg"/><Relationship Id="rId7" Type="http://schemas.openxmlformats.org/officeDocument/2006/relationships/image" Target="../media/image63.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62.png"/><Relationship Id="rId11" Type="http://schemas.openxmlformats.org/officeDocument/2006/relationships/image" Target="../media/image67.png"/><Relationship Id="rId5" Type="http://schemas.openxmlformats.org/officeDocument/2006/relationships/image" Target="../media/image61.png"/><Relationship Id="rId10" Type="http://schemas.openxmlformats.org/officeDocument/2006/relationships/image" Target="../media/image66.png"/><Relationship Id="rId4" Type="http://schemas.openxmlformats.org/officeDocument/2006/relationships/image" Target="../media/image60.png"/><Relationship Id="rId9" Type="http://schemas.openxmlformats.org/officeDocument/2006/relationships/image" Target="../media/image65.png"/></Relationships>
</file>

<file path=ppt/slides/_rels/slide1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70.png"/><Relationship Id="rId5" Type="http://schemas.openxmlformats.org/officeDocument/2006/relationships/image" Target="../media/image69.png"/><Relationship Id="rId4" Type="http://schemas.openxmlformats.org/officeDocument/2006/relationships/image" Target="../media/image68.png"/></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jpeg"/><Relationship Id="rId7"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3.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jpeg"/><Relationship Id="rId7"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jpeg"/><Relationship Id="rId7" Type="http://schemas.openxmlformats.org/officeDocument/2006/relationships/image" Target="../media/image20.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 Id="rId9" Type="http://schemas.openxmlformats.org/officeDocument/2006/relationships/image" Target="../media/image22.png"/></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26.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6.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30.png"/><Relationship Id="rId5" Type="http://schemas.openxmlformats.org/officeDocument/2006/relationships/image" Target="../media/image29.png"/><Relationship Id="rId10" Type="http://schemas.openxmlformats.org/officeDocument/2006/relationships/image" Target="../media/image34.png"/><Relationship Id="rId4" Type="http://schemas.openxmlformats.org/officeDocument/2006/relationships/image" Target="../media/image28.png"/><Relationship Id="rId9" Type="http://schemas.openxmlformats.org/officeDocument/2006/relationships/image" Target="../media/image33.png"/></Relationships>
</file>

<file path=ppt/slides/_rels/slide7.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jpeg"/><Relationship Id="rId7" Type="http://schemas.openxmlformats.org/officeDocument/2006/relationships/image" Target="../media/image38.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40.png"/></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42.png"/><Relationship Id="rId4" Type="http://schemas.openxmlformats.org/officeDocument/2006/relationships/image" Target="../media/image41.png"/></Relationships>
</file>

<file path=ppt/slides/slide1.xml><?xml version="1.0" encoding="utf-8"?>
<p:sld xmlns:a="http://schemas.openxmlformats.org/drawingml/2006/main" xmlns:r="http://schemas.openxmlformats.org/officeDocument/2006/relationships" xmlns:p="http://schemas.openxmlformats.org/presentationml/2006/main">
  <p:cSld name="Slide 1">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9144000" cy="9821819"/>
          </a:xfrm>
          <a:prstGeom prst="rect">
            <a:avLst/>
          </a:prstGeom>
        </p:spPr>
      </p:pic>
      <p:sp>
        <p:nvSpPr>
          <p:cNvPr id="3" name="Text 0"/>
          <p:cNvSpPr/>
          <p:nvPr/>
        </p:nvSpPr>
        <p:spPr>
          <a:xfrm>
            <a:off x="571500" y="735806"/>
            <a:ext cx="3886200" cy="1320115"/>
          </a:xfrm>
          <a:prstGeom prst="rect">
            <a:avLst/>
          </a:prstGeom>
          <a:noFill/>
          <a:ln/>
        </p:spPr>
        <p:txBody>
          <a:bodyPr wrap="square" lIns="0" tIns="0" rIns="0" bIns="0" rtlCol="0" anchor="t">
            <a:spAutoFit/>
          </a:bodyPr>
          <a:lstStyle/>
          <a:p>
            <a:pPr marL="0" indent="0" algn="l">
              <a:lnSpc>
                <a:spcPts val="3500"/>
              </a:lnSpc>
              <a:buNone/>
            </a:pPr>
            <a:r>
              <a:rPr lang="en-US" sz="2862" b="1" kern="0" spc="1" dirty="0">
                <a:solidFill>
                  <a:srgbClr val="5D4037"/>
                </a:solidFill>
                <a:latin typeface="Montserrat" pitchFamily="34" charset="0"/>
                <a:ea typeface="Montserrat" pitchFamily="34" charset="-122"/>
                <a:cs typeface="Montserrat" pitchFamily="34" charset="-120"/>
              </a:rPr>
              <a:t>ATELIER 3
L'ESTOMAC ET LE PANCRÉAS</a:t>
            </a:r>
            <a:endParaRPr lang="en-US" sz="2862" dirty="0"/>
          </a:p>
        </p:txBody>
      </p:sp>
      <p:sp>
        <p:nvSpPr>
          <p:cNvPr id="4" name="Text 1"/>
          <p:cNvSpPr/>
          <p:nvPr/>
        </p:nvSpPr>
        <p:spPr>
          <a:xfrm>
            <a:off x="571500" y="2198796"/>
            <a:ext cx="3886200" cy="278606"/>
          </a:xfrm>
          <a:prstGeom prst="rect">
            <a:avLst/>
          </a:prstGeom>
          <a:noFill/>
          <a:ln/>
        </p:spPr>
        <p:txBody>
          <a:bodyPr wrap="none" lIns="0" tIns="0" rIns="0" bIns="0" rtlCol="0" anchor="t">
            <a:spAutoFit/>
          </a:bodyPr>
          <a:lstStyle/>
          <a:p>
            <a:pPr marL="0" indent="0" algn="l">
              <a:lnSpc>
                <a:spcPts val="2200"/>
              </a:lnSpc>
              <a:buNone/>
            </a:pPr>
            <a:r>
              <a:rPr lang="en-US" sz="1602" b="1" dirty="0">
                <a:solidFill>
                  <a:srgbClr val="8D6E63"/>
                </a:solidFill>
                <a:latin typeface="Montserrat" pitchFamily="34" charset="0"/>
                <a:ea typeface="Montserrat" pitchFamily="34" charset="-122"/>
                <a:cs typeface="Montserrat" pitchFamily="34" charset="-120"/>
              </a:rPr>
              <a:t>Digestion et Gestion du Stress</a:t>
            </a:r>
            <a:endParaRPr lang="en-US" sz="1602" dirty="0"/>
          </a:p>
        </p:txBody>
      </p:sp>
      <p:sp>
        <p:nvSpPr>
          <p:cNvPr id="5" name="Text 2"/>
          <p:cNvSpPr/>
          <p:nvPr/>
        </p:nvSpPr>
        <p:spPr>
          <a:xfrm>
            <a:off x="571500" y="2620277"/>
            <a:ext cx="3886200" cy="520043"/>
          </a:xfrm>
          <a:prstGeom prst="rect">
            <a:avLst/>
          </a:prstGeom>
          <a:noFill/>
          <a:ln/>
        </p:spPr>
        <p:txBody>
          <a:bodyPr wrap="square" lIns="170053" tIns="0" rIns="0" bIns="0" rtlCol="0" anchor="t">
            <a:spAutoFit/>
          </a:bodyPr>
          <a:lstStyle/>
          <a:p>
            <a:pPr marL="0" indent="0" algn="l">
              <a:lnSpc>
                <a:spcPts val="2000"/>
              </a:lnSpc>
              <a:buNone/>
            </a:pPr>
            <a:r>
              <a:rPr lang="en-US" sz="1295" b="1" i="1" dirty="0">
                <a:solidFill>
                  <a:srgbClr val="795548"/>
                </a:solidFill>
                <a:latin typeface="Montserrat" pitchFamily="34" charset="0"/>
                <a:ea typeface="Montserrat" pitchFamily="34" charset="-122"/>
                <a:cs typeface="Montserrat" pitchFamily="34" charset="-120"/>
              </a:rPr>
              <a:t>"Votre estomac ressent ce que vous ressentez. Apprenez à l'apaiser."</a:t>
            </a:r>
            <a:endParaRPr lang="en-US" sz="1295" dirty="0"/>
          </a:p>
        </p:txBody>
      </p:sp>
      <p:sp>
        <p:nvSpPr>
          <p:cNvPr id="6" name="Text 3"/>
          <p:cNvSpPr/>
          <p:nvPr/>
        </p:nvSpPr>
        <p:spPr>
          <a:xfrm>
            <a:off x="571500" y="3426070"/>
            <a:ext cx="3886200" cy="314325"/>
          </a:xfrm>
          <a:prstGeom prst="rect">
            <a:avLst/>
          </a:prstGeom>
          <a:noFill/>
          <a:ln/>
        </p:spPr>
        <p:txBody>
          <a:bodyPr wrap="square" lIns="0" tIns="0" rIns="0" bIns="0" rtlCol="0" anchor="t">
            <a:spAutoFit/>
          </a:bodyPr>
          <a:lstStyle/>
          <a:p>
            <a:pPr marL="0" indent="0" algn="l">
              <a:lnSpc>
                <a:spcPts val="1200"/>
              </a:lnSpc>
              <a:buNone/>
            </a:pPr>
            <a:r>
              <a:rPr lang="en-US" sz="885" b="1" kern="0" spc="2" dirty="0">
                <a:solidFill>
                  <a:srgbClr val="5D4037"/>
                </a:solidFill>
                <a:latin typeface="Montserrat" pitchFamily="34" charset="0"/>
                <a:ea typeface="Montserrat" pitchFamily="34" charset="-122"/>
                <a:cs typeface="Montserrat" pitchFamily="34" charset="-120"/>
              </a:rPr>
              <a:t>PROGRAMME "APPRENDRE À MASSER SON VENTRE" | KINÉSITHÉRAPIE VISCÉRALE</a:t>
            </a:r>
            <a:endParaRPr lang="en-US" sz="885" dirty="0"/>
          </a:p>
        </p:txBody>
      </p:sp>
      <p:pic>
        <p:nvPicPr>
          <p:cNvPr id="9" name="Image 8">
            <a:extLst>
              <a:ext uri="{FF2B5EF4-FFF2-40B4-BE49-F238E27FC236}">
                <a16:creationId xmlns:a16="http://schemas.microsoft.com/office/drawing/2014/main" id="{5CEA0620-699D-5F53-9011-078D5318B0B7}"/>
              </a:ext>
            </a:extLst>
          </p:cNvPr>
          <p:cNvPicPr>
            <a:picLocks noChangeAspect="1"/>
          </p:cNvPicPr>
          <p:nvPr/>
        </p:nvPicPr>
        <p:blipFill>
          <a:blip r:embed="rId4"/>
          <a:stretch>
            <a:fillRect/>
          </a:stretch>
        </p:blipFill>
        <p:spPr>
          <a:xfrm>
            <a:off x="4932122" y="48527"/>
            <a:ext cx="3450703" cy="514350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9144000" cy="5361384"/>
          </a:xfrm>
          <a:prstGeom prst="rect">
            <a:avLst/>
          </a:prstGeom>
        </p:spPr>
      </p:pic>
      <p:sp>
        <p:nvSpPr>
          <p:cNvPr id="3" name="Text 0"/>
          <p:cNvSpPr/>
          <p:nvPr/>
        </p:nvSpPr>
        <p:spPr>
          <a:xfrm>
            <a:off x="571500" y="414338"/>
            <a:ext cx="8001000" cy="685800"/>
          </a:xfrm>
          <a:prstGeom prst="rect">
            <a:avLst/>
          </a:prstGeom>
          <a:noFill/>
          <a:ln/>
        </p:spPr>
        <p:txBody>
          <a:bodyPr wrap="square" lIns="0" tIns="0" rIns="0" bIns="0" rtlCol="0" anchor="t">
            <a:spAutoFit/>
          </a:bodyPr>
          <a:lstStyle/>
          <a:p>
            <a:pPr marL="0" indent="0" algn="l">
              <a:lnSpc>
                <a:spcPts val="2700"/>
              </a:lnSpc>
              <a:buNone/>
            </a:pPr>
            <a:r>
              <a:rPr lang="en-US" sz="2016" b="1" dirty="0">
                <a:solidFill>
                  <a:srgbClr val="5D4037"/>
                </a:solidFill>
                <a:latin typeface="Montserrat" pitchFamily="34" charset="0"/>
                <a:ea typeface="Montserrat" pitchFamily="34" charset="-122"/>
                <a:cs typeface="Montserrat" pitchFamily="34" charset="-120"/>
              </a:rPr>
              <a:t>Technique 3 — Stimuler la zone pancréatique pour soutenir la digestion</a:t>
            </a:r>
            <a:endParaRPr lang="en-US" sz="2016" dirty="0"/>
          </a:p>
        </p:txBody>
      </p:sp>
      <p:sp>
        <p:nvSpPr>
          <p:cNvPr id="4" name="Text 1"/>
          <p:cNvSpPr/>
          <p:nvPr/>
        </p:nvSpPr>
        <p:spPr>
          <a:xfrm>
            <a:off x="571500" y="1243013"/>
            <a:ext cx="4243388" cy="226814"/>
          </a:xfrm>
          <a:prstGeom prst="rect">
            <a:avLst/>
          </a:prstGeom>
          <a:noFill/>
          <a:ln/>
        </p:spPr>
        <p:txBody>
          <a:bodyPr wrap="none" lIns="0" tIns="0" rIns="0" bIns="0" rtlCol="0" anchor="t">
            <a:spAutoFit/>
          </a:bodyPr>
          <a:lstStyle/>
          <a:p>
            <a:pPr marL="0" indent="0" algn="l">
              <a:lnSpc>
                <a:spcPts val="1800"/>
              </a:lnSpc>
              <a:buNone/>
            </a:pPr>
            <a:r>
              <a:rPr lang="en-US" sz="1295" b="1" kern="0" spc="1" dirty="0">
                <a:solidFill>
                  <a:srgbClr val="8D6E63"/>
                </a:solidFill>
                <a:latin typeface="Montserrat" pitchFamily="34" charset="0"/>
                <a:ea typeface="Montserrat" pitchFamily="34" charset="-122"/>
                <a:cs typeface="Montserrat" pitchFamily="34" charset="-120"/>
              </a:rPr>
              <a:t>PROTOCOLE PAS À PAS</a:t>
            </a:r>
            <a:endParaRPr lang="en-US" sz="1295" dirty="0"/>
          </a:p>
        </p:txBody>
      </p:sp>
      <p:sp>
        <p:nvSpPr>
          <p:cNvPr id="5" name="Shape 2"/>
          <p:cNvSpPr/>
          <p:nvPr/>
        </p:nvSpPr>
        <p:spPr>
          <a:xfrm>
            <a:off x="571500" y="1612702"/>
            <a:ext cx="257175" cy="257175"/>
          </a:xfrm>
          <a:prstGeom prst="rect">
            <a:avLst/>
          </a:prstGeom>
          <a:solidFill>
            <a:srgbClr val="5D4037"/>
          </a:solidFill>
          <a:ln/>
        </p:spPr>
        <p:txBody>
          <a:bodyPr/>
          <a:lstStyle/>
          <a:p>
            <a:endParaRPr lang="fr-FR"/>
          </a:p>
        </p:txBody>
      </p:sp>
      <p:sp>
        <p:nvSpPr>
          <p:cNvPr id="6" name="Text 3"/>
          <p:cNvSpPr/>
          <p:nvPr/>
        </p:nvSpPr>
        <p:spPr>
          <a:xfrm>
            <a:off x="571500" y="1612702"/>
            <a:ext cx="257175" cy="257175"/>
          </a:xfrm>
          <a:prstGeom prst="rect">
            <a:avLst/>
          </a:prstGeom>
          <a:noFill/>
          <a:ln/>
        </p:spPr>
        <p:txBody>
          <a:bodyPr wrap="square" lIns="0" tIns="0" rIns="0" bIns="0" rtlCol="0" anchor="ctr">
            <a:spAutoFit/>
          </a:bodyPr>
          <a:lstStyle/>
          <a:p>
            <a:pPr marL="0" indent="0" algn="ctr">
              <a:lnSpc>
                <a:spcPts val="1200"/>
              </a:lnSpc>
              <a:buNone/>
            </a:pPr>
            <a:r>
              <a:rPr lang="en-US" sz="885" b="1" dirty="0">
                <a:solidFill>
                  <a:srgbClr val="FAF3E0"/>
                </a:solidFill>
                <a:latin typeface="Montserrat" pitchFamily="34" charset="0"/>
                <a:ea typeface="Montserrat" pitchFamily="34" charset="-122"/>
                <a:cs typeface="Montserrat" pitchFamily="34" charset="-120"/>
              </a:rPr>
              <a:t>1</a:t>
            </a:r>
            <a:endParaRPr lang="en-US" sz="885" dirty="0"/>
          </a:p>
        </p:txBody>
      </p:sp>
      <p:sp>
        <p:nvSpPr>
          <p:cNvPr id="7" name="Text 4"/>
          <p:cNvSpPr/>
          <p:nvPr/>
        </p:nvSpPr>
        <p:spPr>
          <a:xfrm>
            <a:off x="935831" y="1612702"/>
            <a:ext cx="3879056" cy="395753"/>
          </a:xfrm>
          <a:prstGeom prst="rect">
            <a:avLst/>
          </a:prstGeom>
          <a:noFill/>
          <a:ln/>
        </p:spPr>
        <p:txBody>
          <a:bodyPr wrap="square" lIns="0" tIns="42545" rIns="0" bIns="0" rtlCol="0" anchor="t">
            <a:spAutoFit/>
          </a:bodyPr>
          <a:lstStyle/>
          <a:p>
            <a:pPr marL="0" indent="0" algn="l">
              <a:lnSpc>
                <a:spcPts val="1400"/>
              </a:lnSpc>
              <a:buNone/>
            </a:pPr>
            <a:r>
              <a:rPr lang="en-US" sz="885" b="1" dirty="0">
                <a:solidFill>
                  <a:srgbClr val="795548"/>
                </a:solidFill>
                <a:latin typeface="Montserrat" pitchFamily="34" charset="0"/>
                <a:ea typeface="Montserrat" pitchFamily="34" charset="-122"/>
                <a:cs typeface="Montserrat" pitchFamily="34" charset="-120"/>
              </a:rPr>
              <a:t>Placer les deux mains à plat sur l'abdomen, </a:t>
            </a:r>
            <a:r>
              <a:rPr lang="en-US" sz="885" b="1" dirty="0">
                <a:solidFill>
                  <a:srgbClr val="5D4037"/>
                </a:solidFill>
                <a:latin typeface="Montserrat" pitchFamily="34" charset="0"/>
                <a:ea typeface="Montserrat" pitchFamily="34" charset="-122"/>
                <a:cs typeface="Montserrat" pitchFamily="34" charset="-120"/>
              </a:rPr>
              <a:t>5 cm au-dessus de l'ombilic</a:t>
            </a:r>
            <a:r>
              <a:rPr lang="en-US" sz="885" b="1" dirty="0">
                <a:solidFill>
                  <a:srgbClr val="795548"/>
                </a:solidFill>
                <a:latin typeface="Montserrat" pitchFamily="34" charset="0"/>
                <a:ea typeface="Montserrat" pitchFamily="34" charset="-122"/>
                <a:cs typeface="Montserrat" pitchFamily="34" charset="-120"/>
              </a:rPr>
              <a:t>, en position horizontale.</a:t>
            </a:r>
            <a:endParaRPr lang="en-US" sz="885" dirty="0"/>
          </a:p>
        </p:txBody>
      </p:sp>
      <p:sp>
        <p:nvSpPr>
          <p:cNvPr id="8" name="Shape 5"/>
          <p:cNvSpPr/>
          <p:nvPr/>
        </p:nvSpPr>
        <p:spPr>
          <a:xfrm>
            <a:off x="571500" y="2115610"/>
            <a:ext cx="257175" cy="257175"/>
          </a:xfrm>
          <a:prstGeom prst="rect">
            <a:avLst/>
          </a:prstGeom>
          <a:solidFill>
            <a:srgbClr val="5D4037"/>
          </a:solidFill>
          <a:ln/>
        </p:spPr>
        <p:txBody>
          <a:bodyPr/>
          <a:lstStyle/>
          <a:p>
            <a:endParaRPr lang="fr-FR"/>
          </a:p>
        </p:txBody>
      </p:sp>
      <p:sp>
        <p:nvSpPr>
          <p:cNvPr id="9" name="Text 6"/>
          <p:cNvSpPr/>
          <p:nvPr/>
        </p:nvSpPr>
        <p:spPr>
          <a:xfrm>
            <a:off x="571500" y="2115610"/>
            <a:ext cx="257175" cy="257175"/>
          </a:xfrm>
          <a:prstGeom prst="rect">
            <a:avLst/>
          </a:prstGeom>
          <a:noFill/>
          <a:ln/>
        </p:spPr>
        <p:txBody>
          <a:bodyPr wrap="square" lIns="0" tIns="0" rIns="0" bIns="0" rtlCol="0" anchor="ctr">
            <a:spAutoFit/>
          </a:bodyPr>
          <a:lstStyle/>
          <a:p>
            <a:pPr marL="0" indent="0" algn="ctr">
              <a:lnSpc>
                <a:spcPts val="1200"/>
              </a:lnSpc>
              <a:buNone/>
            </a:pPr>
            <a:r>
              <a:rPr lang="en-US" sz="885" b="1" dirty="0">
                <a:solidFill>
                  <a:srgbClr val="FAF3E0"/>
                </a:solidFill>
                <a:latin typeface="Montserrat" pitchFamily="34" charset="0"/>
                <a:ea typeface="Montserrat" pitchFamily="34" charset="-122"/>
                <a:cs typeface="Montserrat" pitchFamily="34" charset="-120"/>
              </a:rPr>
              <a:t>2</a:t>
            </a:r>
            <a:endParaRPr lang="en-US" sz="885" dirty="0"/>
          </a:p>
        </p:txBody>
      </p:sp>
      <p:sp>
        <p:nvSpPr>
          <p:cNvPr id="10" name="Text 7"/>
          <p:cNvSpPr/>
          <p:nvPr/>
        </p:nvSpPr>
        <p:spPr>
          <a:xfrm>
            <a:off x="935831" y="2115610"/>
            <a:ext cx="3879056" cy="395753"/>
          </a:xfrm>
          <a:prstGeom prst="rect">
            <a:avLst/>
          </a:prstGeom>
          <a:noFill/>
          <a:ln/>
        </p:spPr>
        <p:txBody>
          <a:bodyPr wrap="square" lIns="0" tIns="42545" rIns="0" bIns="0" rtlCol="0" anchor="t">
            <a:spAutoFit/>
          </a:bodyPr>
          <a:lstStyle/>
          <a:p>
            <a:pPr marL="0" indent="0" algn="l">
              <a:lnSpc>
                <a:spcPts val="1400"/>
              </a:lnSpc>
              <a:buNone/>
            </a:pPr>
            <a:r>
              <a:rPr lang="en-US" sz="885" b="1" dirty="0">
                <a:solidFill>
                  <a:srgbClr val="795548"/>
                </a:solidFill>
                <a:latin typeface="Montserrat" pitchFamily="34" charset="0"/>
                <a:ea typeface="Montserrat" pitchFamily="34" charset="-122"/>
                <a:cs typeface="Montserrat" pitchFamily="34" charset="-120"/>
              </a:rPr>
              <a:t>La main gauche se place légèrement plus à gauche (pour cibler le corps et la queue du pancréas).</a:t>
            </a:r>
            <a:endParaRPr lang="en-US" sz="885" dirty="0"/>
          </a:p>
        </p:txBody>
      </p:sp>
      <p:sp>
        <p:nvSpPr>
          <p:cNvPr id="11" name="Shape 8"/>
          <p:cNvSpPr/>
          <p:nvPr/>
        </p:nvSpPr>
        <p:spPr>
          <a:xfrm>
            <a:off x="571500" y="2618519"/>
            <a:ext cx="257175" cy="257175"/>
          </a:xfrm>
          <a:prstGeom prst="rect">
            <a:avLst/>
          </a:prstGeom>
          <a:solidFill>
            <a:srgbClr val="5D4037"/>
          </a:solidFill>
          <a:ln/>
        </p:spPr>
        <p:txBody>
          <a:bodyPr/>
          <a:lstStyle/>
          <a:p>
            <a:endParaRPr lang="fr-FR"/>
          </a:p>
        </p:txBody>
      </p:sp>
      <p:sp>
        <p:nvSpPr>
          <p:cNvPr id="12" name="Text 9"/>
          <p:cNvSpPr/>
          <p:nvPr/>
        </p:nvSpPr>
        <p:spPr>
          <a:xfrm>
            <a:off x="571500" y="2618519"/>
            <a:ext cx="257175" cy="257175"/>
          </a:xfrm>
          <a:prstGeom prst="rect">
            <a:avLst/>
          </a:prstGeom>
          <a:noFill/>
          <a:ln/>
        </p:spPr>
        <p:txBody>
          <a:bodyPr wrap="square" lIns="0" tIns="0" rIns="0" bIns="0" rtlCol="0" anchor="ctr">
            <a:spAutoFit/>
          </a:bodyPr>
          <a:lstStyle/>
          <a:p>
            <a:pPr marL="0" indent="0" algn="ctr">
              <a:lnSpc>
                <a:spcPts val="1200"/>
              </a:lnSpc>
              <a:buNone/>
            </a:pPr>
            <a:r>
              <a:rPr lang="en-US" sz="885" b="1" dirty="0">
                <a:solidFill>
                  <a:srgbClr val="FAF3E0"/>
                </a:solidFill>
                <a:latin typeface="Montserrat" pitchFamily="34" charset="0"/>
                <a:ea typeface="Montserrat" pitchFamily="34" charset="-122"/>
                <a:cs typeface="Montserrat" pitchFamily="34" charset="-120"/>
              </a:rPr>
              <a:t>3</a:t>
            </a:r>
            <a:endParaRPr lang="en-US" sz="885" dirty="0"/>
          </a:p>
        </p:txBody>
      </p:sp>
      <p:sp>
        <p:nvSpPr>
          <p:cNvPr id="13" name="Text 10"/>
          <p:cNvSpPr/>
          <p:nvPr/>
        </p:nvSpPr>
        <p:spPr>
          <a:xfrm>
            <a:off x="935831" y="2618519"/>
            <a:ext cx="3879056" cy="395753"/>
          </a:xfrm>
          <a:prstGeom prst="rect">
            <a:avLst/>
          </a:prstGeom>
          <a:noFill/>
          <a:ln/>
        </p:spPr>
        <p:txBody>
          <a:bodyPr wrap="square" lIns="0" tIns="42545" rIns="0" bIns="0" rtlCol="0" anchor="t">
            <a:spAutoFit/>
          </a:bodyPr>
          <a:lstStyle/>
          <a:p>
            <a:pPr marL="0" indent="0" algn="l">
              <a:lnSpc>
                <a:spcPts val="1400"/>
              </a:lnSpc>
              <a:buNone/>
            </a:pPr>
            <a:r>
              <a:rPr lang="en-US" sz="885" b="1" dirty="0">
                <a:solidFill>
                  <a:srgbClr val="5D4037"/>
                </a:solidFill>
                <a:latin typeface="Montserrat" pitchFamily="34" charset="0"/>
                <a:ea typeface="Montserrat" pitchFamily="34" charset="-122"/>
                <a:cs typeface="Montserrat" pitchFamily="34" charset="-120"/>
              </a:rPr>
              <a:t>À l'expiration :</a:t>
            </a:r>
            <a:r>
              <a:rPr lang="en-US" sz="885" b="1" dirty="0">
                <a:solidFill>
                  <a:srgbClr val="795548"/>
                </a:solidFill>
                <a:latin typeface="Montserrat" pitchFamily="34" charset="0"/>
                <a:ea typeface="Montserrat" pitchFamily="34" charset="-122"/>
                <a:cs typeface="Montserrat" pitchFamily="34" charset="-120"/>
              </a:rPr>
              <a:t> exercer une pression douce et profonde vers l'arrière (en direction de la colonne vertébrale).</a:t>
            </a:r>
            <a:endParaRPr lang="en-US" sz="885" dirty="0"/>
          </a:p>
        </p:txBody>
      </p:sp>
      <p:sp>
        <p:nvSpPr>
          <p:cNvPr id="14" name="Shape 11"/>
          <p:cNvSpPr/>
          <p:nvPr/>
        </p:nvSpPr>
        <p:spPr>
          <a:xfrm>
            <a:off x="571500" y="3121428"/>
            <a:ext cx="257175" cy="257175"/>
          </a:xfrm>
          <a:prstGeom prst="rect">
            <a:avLst/>
          </a:prstGeom>
          <a:solidFill>
            <a:srgbClr val="5D4037"/>
          </a:solidFill>
          <a:ln/>
        </p:spPr>
        <p:txBody>
          <a:bodyPr/>
          <a:lstStyle/>
          <a:p>
            <a:endParaRPr lang="fr-FR"/>
          </a:p>
        </p:txBody>
      </p:sp>
      <p:sp>
        <p:nvSpPr>
          <p:cNvPr id="15" name="Text 12"/>
          <p:cNvSpPr/>
          <p:nvPr/>
        </p:nvSpPr>
        <p:spPr>
          <a:xfrm>
            <a:off x="571500" y="3121428"/>
            <a:ext cx="257175" cy="257175"/>
          </a:xfrm>
          <a:prstGeom prst="rect">
            <a:avLst/>
          </a:prstGeom>
          <a:noFill/>
          <a:ln/>
        </p:spPr>
        <p:txBody>
          <a:bodyPr wrap="square" lIns="0" tIns="0" rIns="0" bIns="0" rtlCol="0" anchor="ctr">
            <a:spAutoFit/>
          </a:bodyPr>
          <a:lstStyle/>
          <a:p>
            <a:pPr marL="0" indent="0" algn="ctr">
              <a:lnSpc>
                <a:spcPts val="1200"/>
              </a:lnSpc>
              <a:buNone/>
            </a:pPr>
            <a:r>
              <a:rPr lang="en-US" sz="885" b="1" dirty="0">
                <a:solidFill>
                  <a:srgbClr val="FAF3E0"/>
                </a:solidFill>
                <a:latin typeface="Montserrat" pitchFamily="34" charset="0"/>
                <a:ea typeface="Montserrat" pitchFamily="34" charset="-122"/>
                <a:cs typeface="Montserrat" pitchFamily="34" charset="-120"/>
              </a:rPr>
              <a:t>4</a:t>
            </a:r>
            <a:endParaRPr lang="en-US" sz="885" dirty="0"/>
          </a:p>
        </p:txBody>
      </p:sp>
      <p:sp>
        <p:nvSpPr>
          <p:cNvPr id="16" name="Text 13"/>
          <p:cNvSpPr/>
          <p:nvPr/>
        </p:nvSpPr>
        <p:spPr>
          <a:xfrm>
            <a:off x="935831" y="3121428"/>
            <a:ext cx="3579019" cy="215736"/>
          </a:xfrm>
          <a:prstGeom prst="rect">
            <a:avLst/>
          </a:prstGeom>
          <a:noFill/>
          <a:ln/>
        </p:spPr>
        <p:txBody>
          <a:bodyPr wrap="none" lIns="0" tIns="42545" rIns="0" bIns="0" rtlCol="0" anchor="t">
            <a:spAutoFit/>
          </a:bodyPr>
          <a:lstStyle/>
          <a:p>
            <a:pPr marL="0" indent="0" algn="l">
              <a:lnSpc>
                <a:spcPts val="1400"/>
              </a:lnSpc>
              <a:buNone/>
            </a:pPr>
            <a:r>
              <a:rPr lang="en-US" sz="885" b="1" dirty="0">
                <a:solidFill>
                  <a:srgbClr val="795548"/>
                </a:solidFill>
                <a:latin typeface="Montserrat" pitchFamily="34" charset="0"/>
                <a:ea typeface="Montserrat" pitchFamily="34" charset="-122"/>
                <a:cs typeface="Montserrat" pitchFamily="34" charset="-120"/>
              </a:rPr>
              <a:t>Maintenir la pression pendant 2 à 3 cycles respiratoires.</a:t>
            </a:r>
            <a:endParaRPr lang="en-US" sz="885" dirty="0"/>
          </a:p>
        </p:txBody>
      </p:sp>
      <p:sp>
        <p:nvSpPr>
          <p:cNvPr id="17" name="Shape 14"/>
          <p:cNvSpPr/>
          <p:nvPr/>
        </p:nvSpPr>
        <p:spPr>
          <a:xfrm>
            <a:off x="571500" y="3485759"/>
            <a:ext cx="257175" cy="257175"/>
          </a:xfrm>
          <a:prstGeom prst="rect">
            <a:avLst/>
          </a:prstGeom>
          <a:solidFill>
            <a:srgbClr val="5D4037"/>
          </a:solidFill>
          <a:ln/>
        </p:spPr>
        <p:txBody>
          <a:bodyPr/>
          <a:lstStyle/>
          <a:p>
            <a:endParaRPr lang="fr-FR"/>
          </a:p>
        </p:txBody>
      </p:sp>
      <p:sp>
        <p:nvSpPr>
          <p:cNvPr id="18" name="Text 15"/>
          <p:cNvSpPr/>
          <p:nvPr/>
        </p:nvSpPr>
        <p:spPr>
          <a:xfrm>
            <a:off x="571500" y="3485759"/>
            <a:ext cx="257175" cy="257175"/>
          </a:xfrm>
          <a:prstGeom prst="rect">
            <a:avLst/>
          </a:prstGeom>
          <a:noFill/>
          <a:ln/>
        </p:spPr>
        <p:txBody>
          <a:bodyPr wrap="square" lIns="0" tIns="0" rIns="0" bIns="0" rtlCol="0" anchor="ctr">
            <a:spAutoFit/>
          </a:bodyPr>
          <a:lstStyle/>
          <a:p>
            <a:pPr marL="0" indent="0" algn="ctr">
              <a:lnSpc>
                <a:spcPts val="1200"/>
              </a:lnSpc>
              <a:buNone/>
            </a:pPr>
            <a:r>
              <a:rPr lang="en-US" sz="885" b="1" dirty="0">
                <a:solidFill>
                  <a:srgbClr val="FAF3E0"/>
                </a:solidFill>
                <a:latin typeface="Montserrat" pitchFamily="34" charset="0"/>
                <a:ea typeface="Montserrat" pitchFamily="34" charset="-122"/>
                <a:cs typeface="Montserrat" pitchFamily="34" charset="-120"/>
              </a:rPr>
              <a:t>5</a:t>
            </a:r>
            <a:endParaRPr lang="en-US" sz="885" dirty="0"/>
          </a:p>
        </p:txBody>
      </p:sp>
      <p:sp>
        <p:nvSpPr>
          <p:cNvPr id="19" name="Text 16"/>
          <p:cNvSpPr/>
          <p:nvPr/>
        </p:nvSpPr>
        <p:spPr>
          <a:xfrm>
            <a:off x="935831" y="3485759"/>
            <a:ext cx="3879056" cy="395753"/>
          </a:xfrm>
          <a:prstGeom prst="rect">
            <a:avLst/>
          </a:prstGeom>
          <a:noFill/>
          <a:ln/>
        </p:spPr>
        <p:txBody>
          <a:bodyPr wrap="square" lIns="0" tIns="42545" rIns="0" bIns="0" rtlCol="0" anchor="t">
            <a:spAutoFit/>
          </a:bodyPr>
          <a:lstStyle/>
          <a:p>
            <a:pPr marL="0" indent="0" algn="l">
              <a:lnSpc>
                <a:spcPts val="1400"/>
              </a:lnSpc>
              <a:buNone/>
            </a:pPr>
            <a:r>
              <a:rPr lang="en-US" sz="885" b="1" dirty="0">
                <a:solidFill>
                  <a:srgbClr val="795548"/>
                </a:solidFill>
                <a:latin typeface="Montserrat" pitchFamily="34" charset="0"/>
                <a:ea typeface="Montserrat" pitchFamily="34" charset="-122"/>
                <a:cs typeface="Montserrat" pitchFamily="34" charset="-120"/>
              </a:rPr>
              <a:t>Effectuer de petits mouvements de </a:t>
            </a:r>
            <a:r>
              <a:rPr lang="en-US" sz="885" b="1" dirty="0">
                <a:solidFill>
                  <a:srgbClr val="5D4037"/>
                </a:solidFill>
                <a:latin typeface="Montserrat" pitchFamily="34" charset="0"/>
                <a:ea typeface="Montserrat" pitchFamily="34" charset="-122"/>
                <a:cs typeface="Montserrat" pitchFamily="34" charset="-120"/>
              </a:rPr>
              <a:t>pétrissage transversal</a:t>
            </a:r>
            <a:r>
              <a:rPr lang="en-US" sz="885" b="1" dirty="0">
                <a:solidFill>
                  <a:srgbClr val="795548"/>
                </a:solidFill>
                <a:latin typeface="Montserrat" pitchFamily="34" charset="0"/>
                <a:ea typeface="Montserrat" pitchFamily="34" charset="-122"/>
                <a:cs typeface="Montserrat" pitchFamily="34" charset="-120"/>
              </a:rPr>
              <a:t> (de droite à gauche) sur cette zone.</a:t>
            </a:r>
            <a:endParaRPr lang="en-US" sz="885" dirty="0"/>
          </a:p>
        </p:txBody>
      </p:sp>
      <p:sp>
        <p:nvSpPr>
          <p:cNvPr id="20" name="Shape 17"/>
          <p:cNvSpPr/>
          <p:nvPr/>
        </p:nvSpPr>
        <p:spPr>
          <a:xfrm>
            <a:off x="571500" y="3988668"/>
            <a:ext cx="257175" cy="257175"/>
          </a:xfrm>
          <a:prstGeom prst="rect">
            <a:avLst/>
          </a:prstGeom>
          <a:solidFill>
            <a:srgbClr val="5D4037"/>
          </a:solidFill>
          <a:ln/>
        </p:spPr>
        <p:txBody>
          <a:bodyPr/>
          <a:lstStyle/>
          <a:p>
            <a:endParaRPr lang="fr-FR"/>
          </a:p>
        </p:txBody>
      </p:sp>
      <p:sp>
        <p:nvSpPr>
          <p:cNvPr id="21" name="Text 18"/>
          <p:cNvSpPr/>
          <p:nvPr/>
        </p:nvSpPr>
        <p:spPr>
          <a:xfrm>
            <a:off x="571500" y="3988668"/>
            <a:ext cx="257175" cy="257175"/>
          </a:xfrm>
          <a:prstGeom prst="rect">
            <a:avLst/>
          </a:prstGeom>
          <a:noFill/>
          <a:ln/>
        </p:spPr>
        <p:txBody>
          <a:bodyPr wrap="square" lIns="0" tIns="0" rIns="0" bIns="0" rtlCol="0" anchor="ctr">
            <a:spAutoFit/>
          </a:bodyPr>
          <a:lstStyle/>
          <a:p>
            <a:pPr marL="0" indent="0" algn="ctr">
              <a:lnSpc>
                <a:spcPts val="1200"/>
              </a:lnSpc>
              <a:buNone/>
            </a:pPr>
            <a:r>
              <a:rPr lang="en-US" sz="885" b="1" dirty="0">
                <a:solidFill>
                  <a:srgbClr val="FAF3E0"/>
                </a:solidFill>
                <a:latin typeface="Montserrat" pitchFamily="34" charset="0"/>
                <a:ea typeface="Montserrat" pitchFamily="34" charset="-122"/>
                <a:cs typeface="Montserrat" pitchFamily="34" charset="-120"/>
              </a:rPr>
              <a:t>6</a:t>
            </a:r>
            <a:endParaRPr lang="en-US" sz="885" dirty="0"/>
          </a:p>
        </p:txBody>
      </p:sp>
      <p:sp>
        <p:nvSpPr>
          <p:cNvPr id="22" name="Text 19"/>
          <p:cNvSpPr/>
          <p:nvPr/>
        </p:nvSpPr>
        <p:spPr>
          <a:xfrm>
            <a:off x="935831" y="3988668"/>
            <a:ext cx="1418034" cy="215736"/>
          </a:xfrm>
          <a:prstGeom prst="rect">
            <a:avLst/>
          </a:prstGeom>
          <a:noFill/>
          <a:ln/>
        </p:spPr>
        <p:txBody>
          <a:bodyPr wrap="none" lIns="0" tIns="42545" rIns="0" bIns="0" rtlCol="0" anchor="t">
            <a:spAutoFit/>
          </a:bodyPr>
          <a:lstStyle/>
          <a:p>
            <a:pPr marL="0" indent="0" algn="l">
              <a:lnSpc>
                <a:spcPts val="1400"/>
              </a:lnSpc>
              <a:buNone/>
            </a:pPr>
            <a:r>
              <a:rPr lang="en-US" sz="885" b="1" dirty="0">
                <a:solidFill>
                  <a:srgbClr val="5D4037"/>
                </a:solidFill>
                <a:latin typeface="Montserrat" pitchFamily="34" charset="0"/>
                <a:ea typeface="Montserrat" pitchFamily="34" charset="-122"/>
                <a:cs typeface="Montserrat" pitchFamily="34" charset="-120"/>
              </a:rPr>
              <a:t>Durée :</a:t>
            </a:r>
            <a:r>
              <a:rPr lang="en-US" sz="885" b="1" dirty="0">
                <a:solidFill>
                  <a:srgbClr val="795548"/>
                </a:solidFill>
                <a:latin typeface="Montserrat" pitchFamily="34" charset="0"/>
                <a:ea typeface="Montserrat" pitchFamily="34" charset="-122"/>
                <a:cs typeface="Montserrat" pitchFamily="34" charset="-120"/>
              </a:rPr>
              <a:t> 3 à 5 minutes.</a:t>
            </a:r>
            <a:endParaRPr lang="en-US" sz="885" dirty="0"/>
          </a:p>
        </p:txBody>
      </p:sp>
      <p:sp>
        <p:nvSpPr>
          <p:cNvPr id="23" name="Shape 20"/>
          <p:cNvSpPr/>
          <p:nvPr/>
        </p:nvSpPr>
        <p:spPr>
          <a:xfrm>
            <a:off x="5100638" y="1243013"/>
            <a:ext cx="3471863" cy="2302073"/>
          </a:xfrm>
          <a:prstGeom prst="rect">
            <a:avLst/>
          </a:prstGeom>
          <a:solidFill>
            <a:srgbClr val="D7CCC8"/>
          </a:solidFill>
          <a:ln/>
        </p:spPr>
        <p:txBody>
          <a:bodyPr/>
          <a:lstStyle/>
          <a:p>
            <a:endParaRPr lang="fr-FR"/>
          </a:p>
        </p:txBody>
      </p:sp>
      <p:sp>
        <p:nvSpPr>
          <p:cNvPr id="24" name="Shape 21"/>
          <p:cNvSpPr/>
          <p:nvPr/>
        </p:nvSpPr>
        <p:spPr>
          <a:xfrm>
            <a:off x="5100638" y="1243013"/>
            <a:ext cx="3471863" cy="57150"/>
          </a:xfrm>
          <a:prstGeom prst="rect">
            <a:avLst/>
          </a:prstGeom>
          <a:solidFill>
            <a:srgbClr val="8D6E63"/>
          </a:solidFill>
          <a:ln/>
        </p:spPr>
        <p:txBody>
          <a:bodyPr/>
          <a:lstStyle/>
          <a:p>
            <a:endParaRPr lang="fr-FR"/>
          </a:p>
        </p:txBody>
      </p:sp>
      <p:pic>
        <p:nvPicPr>
          <p:cNvPr id="25" name="Image 1" descr="preencoded.png"/>
          <p:cNvPicPr>
            <a:picLocks noChangeAspect="1"/>
          </p:cNvPicPr>
          <p:nvPr/>
        </p:nvPicPr>
        <p:blipFill>
          <a:blip r:embed="rId4"/>
          <a:stretch>
            <a:fillRect/>
          </a:stretch>
        </p:blipFill>
        <p:spPr>
          <a:xfrm>
            <a:off x="5314950" y="1461790"/>
            <a:ext cx="225028" cy="200025"/>
          </a:xfrm>
          <a:prstGeom prst="rect">
            <a:avLst/>
          </a:prstGeom>
        </p:spPr>
      </p:pic>
      <p:sp>
        <p:nvSpPr>
          <p:cNvPr id="26" name="Text 22"/>
          <p:cNvSpPr/>
          <p:nvPr/>
        </p:nvSpPr>
        <p:spPr>
          <a:xfrm>
            <a:off x="5647134" y="1457325"/>
            <a:ext cx="1285875" cy="208955"/>
          </a:xfrm>
          <a:prstGeom prst="rect">
            <a:avLst/>
          </a:prstGeom>
          <a:noFill/>
          <a:ln/>
        </p:spPr>
        <p:txBody>
          <a:bodyPr wrap="none" lIns="0" tIns="0" rIns="0" bIns="0" rtlCol="0" anchor="t">
            <a:spAutoFit/>
          </a:bodyPr>
          <a:lstStyle/>
          <a:p>
            <a:pPr marL="0" indent="0" algn="l">
              <a:lnSpc>
                <a:spcPts val="1600"/>
              </a:lnSpc>
              <a:buNone/>
            </a:pPr>
            <a:r>
              <a:rPr lang="en-US" sz="1193" b="1" dirty="0">
                <a:solidFill>
                  <a:srgbClr val="5D4037"/>
                </a:solidFill>
                <a:latin typeface="Montserrat" pitchFamily="34" charset="0"/>
                <a:ea typeface="Montserrat" pitchFamily="34" charset="-122"/>
                <a:cs typeface="Montserrat" pitchFamily="34" charset="-120"/>
              </a:rPr>
              <a:t>Action réflexe</a:t>
            </a:r>
            <a:endParaRPr lang="en-US" sz="1193" dirty="0"/>
          </a:p>
        </p:txBody>
      </p:sp>
      <p:sp>
        <p:nvSpPr>
          <p:cNvPr id="27" name="Text 23"/>
          <p:cNvSpPr/>
          <p:nvPr/>
        </p:nvSpPr>
        <p:spPr>
          <a:xfrm>
            <a:off x="5314950" y="1773436"/>
            <a:ext cx="3043238" cy="1500188"/>
          </a:xfrm>
          <a:prstGeom prst="rect">
            <a:avLst/>
          </a:prstGeom>
          <a:noFill/>
          <a:ln/>
        </p:spPr>
        <p:txBody>
          <a:bodyPr wrap="square" lIns="0" tIns="0" rIns="0" bIns="0" rtlCol="0" anchor="t">
            <a:spAutoFit/>
          </a:bodyPr>
          <a:lstStyle/>
          <a:p>
            <a:pPr marL="0" indent="0" algn="l">
              <a:lnSpc>
                <a:spcPts val="1700"/>
              </a:lnSpc>
              <a:buNone/>
            </a:pPr>
            <a:r>
              <a:rPr lang="en-US" sz="987" b="1" dirty="0">
                <a:solidFill>
                  <a:srgbClr val="795548"/>
                </a:solidFill>
                <a:latin typeface="Montserrat" pitchFamily="34" charset="0"/>
                <a:ea typeface="Montserrat" pitchFamily="34" charset="-122"/>
                <a:cs typeface="Montserrat" pitchFamily="34" charset="-120"/>
              </a:rPr>
              <a:t>Le pancréas étant rétropéritonéal, il n'est pas directement accessible à la palpation. Cependant, une stimulation douce de sa zone de projection permet d'améliorer la circulation locale et de favoriser la sécrétion enzymatique par </a:t>
            </a:r>
            <a:r>
              <a:rPr lang="en-US" sz="987" b="1" dirty="0">
                <a:solidFill>
                  <a:srgbClr val="5D4037"/>
                </a:solidFill>
                <a:latin typeface="Montserrat" pitchFamily="34" charset="0"/>
                <a:ea typeface="Montserrat" pitchFamily="34" charset="-122"/>
                <a:cs typeface="Montserrat" pitchFamily="34" charset="-120"/>
              </a:rPr>
              <a:t>voie réflexe</a:t>
            </a:r>
            <a:r>
              <a:rPr lang="en-US" sz="987" b="1" dirty="0">
                <a:solidFill>
                  <a:srgbClr val="795548"/>
                </a:solidFill>
                <a:latin typeface="Montserrat" pitchFamily="34" charset="0"/>
                <a:ea typeface="Montserrat" pitchFamily="34" charset="-122"/>
                <a:cs typeface="Montserrat" pitchFamily="34" charset="-120"/>
              </a:rPr>
              <a:t> (réflexe viscéro-cutané).</a:t>
            </a:r>
            <a:endParaRPr lang="en-US" sz="987" dirty="0"/>
          </a:p>
        </p:txBody>
      </p:sp>
      <p:sp>
        <p:nvSpPr>
          <p:cNvPr id="28" name="Shape 24"/>
          <p:cNvSpPr/>
          <p:nvPr/>
        </p:nvSpPr>
        <p:spPr>
          <a:xfrm>
            <a:off x="5100638" y="3702248"/>
            <a:ext cx="3471863" cy="1601986"/>
          </a:xfrm>
          <a:prstGeom prst="rect">
            <a:avLst/>
          </a:prstGeom>
          <a:solidFill>
            <a:srgbClr val="5D4037"/>
          </a:solidFill>
          <a:ln/>
        </p:spPr>
        <p:txBody>
          <a:bodyPr/>
          <a:lstStyle/>
          <a:p>
            <a:endParaRPr lang="fr-FR"/>
          </a:p>
        </p:txBody>
      </p:sp>
      <p:pic>
        <p:nvPicPr>
          <p:cNvPr id="29" name="Image 2" descr="preencoded.png"/>
          <p:cNvPicPr>
            <a:picLocks noChangeAspect="1"/>
          </p:cNvPicPr>
          <p:nvPr/>
        </p:nvPicPr>
        <p:blipFill>
          <a:blip r:embed="rId5"/>
          <a:stretch>
            <a:fillRect/>
          </a:stretch>
        </p:blipFill>
        <p:spPr>
          <a:xfrm>
            <a:off x="5314950" y="3921026"/>
            <a:ext cx="200025" cy="200025"/>
          </a:xfrm>
          <a:prstGeom prst="rect">
            <a:avLst/>
          </a:prstGeom>
        </p:spPr>
      </p:pic>
      <p:sp>
        <p:nvSpPr>
          <p:cNvPr id="30" name="Text 25"/>
          <p:cNvSpPr/>
          <p:nvPr/>
        </p:nvSpPr>
        <p:spPr>
          <a:xfrm>
            <a:off x="5622131" y="3916561"/>
            <a:ext cx="1003697" cy="208955"/>
          </a:xfrm>
          <a:prstGeom prst="rect">
            <a:avLst/>
          </a:prstGeom>
          <a:noFill/>
          <a:ln/>
        </p:spPr>
        <p:txBody>
          <a:bodyPr wrap="none" lIns="0" tIns="0" rIns="0" bIns="0" rtlCol="0" anchor="t">
            <a:spAutoFit/>
          </a:bodyPr>
          <a:lstStyle/>
          <a:p>
            <a:pPr marL="0" indent="0" algn="l">
              <a:lnSpc>
                <a:spcPts val="1600"/>
              </a:lnSpc>
              <a:buNone/>
            </a:pPr>
            <a:r>
              <a:rPr lang="en-US" sz="1193" b="1" dirty="0">
                <a:solidFill>
                  <a:srgbClr val="FAF3E0"/>
                </a:solidFill>
                <a:latin typeface="Montserrat" pitchFamily="34" charset="0"/>
                <a:ea typeface="Montserrat" pitchFamily="34" charset="-122"/>
                <a:cs typeface="Montserrat" pitchFamily="34" charset="-120"/>
              </a:rPr>
              <a:t>Précaution</a:t>
            </a:r>
            <a:endParaRPr lang="en-US" sz="1193" dirty="0"/>
          </a:p>
        </p:txBody>
      </p:sp>
      <p:sp>
        <p:nvSpPr>
          <p:cNvPr id="31" name="Text 26"/>
          <p:cNvSpPr/>
          <p:nvPr/>
        </p:nvSpPr>
        <p:spPr>
          <a:xfrm>
            <a:off x="5314950" y="4232672"/>
            <a:ext cx="3043238" cy="857250"/>
          </a:xfrm>
          <a:prstGeom prst="rect">
            <a:avLst/>
          </a:prstGeom>
          <a:noFill/>
          <a:ln/>
        </p:spPr>
        <p:txBody>
          <a:bodyPr wrap="square" lIns="0" tIns="0" rIns="0" bIns="0" rtlCol="0" anchor="t">
            <a:spAutoFit/>
          </a:bodyPr>
          <a:lstStyle/>
          <a:p>
            <a:pPr marL="0" indent="0" algn="l">
              <a:lnSpc>
                <a:spcPts val="1700"/>
              </a:lnSpc>
              <a:buNone/>
            </a:pPr>
            <a:r>
              <a:rPr lang="en-US" sz="987" b="1" dirty="0">
                <a:solidFill>
                  <a:srgbClr val="FAF3E0"/>
                </a:solidFill>
                <a:latin typeface="Montserrat" pitchFamily="34" charset="0"/>
                <a:ea typeface="Montserrat" pitchFamily="34" charset="-122"/>
                <a:cs typeface="Montserrat" pitchFamily="34" charset="-120"/>
              </a:rPr>
              <a:t>Ne jamais exercer de pression forte et brusque. En cas de </a:t>
            </a:r>
            <a:r>
              <a:rPr lang="en-US" sz="987" b="1" dirty="0">
                <a:solidFill>
                  <a:srgbClr val="D7CCC8"/>
                </a:solidFill>
                <a:latin typeface="Montserrat" pitchFamily="34" charset="0"/>
                <a:ea typeface="Montserrat" pitchFamily="34" charset="-122"/>
                <a:cs typeface="Montserrat" pitchFamily="34" charset="-120"/>
              </a:rPr>
              <a:t>douleur irradiant vers le dos</a:t>
            </a:r>
            <a:r>
              <a:rPr lang="en-US" sz="987" b="1" dirty="0">
                <a:solidFill>
                  <a:srgbClr val="FAF3E0"/>
                </a:solidFill>
                <a:latin typeface="Montserrat" pitchFamily="34" charset="0"/>
                <a:ea typeface="Montserrat" pitchFamily="34" charset="-122"/>
                <a:cs typeface="Montserrat" pitchFamily="34" charset="-120"/>
              </a:rPr>
              <a:t>, arrêter immédiatement (possible pancréatite).</a:t>
            </a:r>
            <a:endParaRPr lang="en-US" sz="987"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11">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9144000" cy="5143500"/>
          </a:xfrm>
          <a:prstGeom prst="rect">
            <a:avLst/>
          </a:prstGeom>
        </p:spPr>
      </p:pic>
      <p:sp>
        <p:nvSpPr>
          <p:cNvPr id="3" name="Text 0"/>
          <p:cNvSpPr/>
          <p:nvPr/>
        </p:nvSpPr>
        <p:spPr>
          <a:xfrm>
            <a:off x="571500" y="414338"/>
            <a:ext cx="8001000" cy="685800"/>
          </a:xfrm>
          <a:prstGeom prst="rect">
            <a:avLst/>
          </a:prstGeom>
          <a:noFill/>
          <a:ln/>
        </p:spPr>
        <p:txBody>
          <a:bodyPr wrap="square" lIns="0" tIns="0" rIns="0" bIns="0" rtlCol="0" anchor="t">
            <a:spAutoFit/>
          </a:bodyPr>
          <a:lstStyle/>
          <a:p>
            <a:pPr marL="0" indent="0" algn="l">
              <a:lnSpc>
                <a:spcPts val="2700"/>
              </a:lnSpc>
              <a:buNone/>
            </a:pPr>
            <a:r>
              <a:rPr lang="en-US" sz="2016" b="1" dirty="0">
                <a:solidFill>
                  <a:srgbClr val="5D4037"/>
                </a:solidFill>
                <a:latin typeface="Montserrat" pitchFamily="34" charset="0"/>
                <a:ea typeface="Montserrat" pitchFamily="34" charset="-122"/>
                <a:cs typeface="Montserrat" pitchFamily="34" charset="-120"/>
              </a:rPr>
              <a:t>Technique 4 — Utiliser les vibrations pour apaiser l'estomac nerveux</a:t>
            </a:r>
            <a:endParaRPr lang="en-US" sz="2016" dirty="0"/>
          </a:p>
        </p:txBody>
      </p:sp>
      <p:sp>
        <p:nvSpPr>
          <p:cNvPr id="4" name="Text 1"/>
          <p:cNvSpPr/>
          <p:nvPr/>
        </p:nvSpPr>
        <p:spPr>
          <a:xfrm>
            <a:off x="571500" y="1243013"/>
            <a:ext cx="4243388" cy="226814"/>
          </a:xfrm>
          <a:prstGeom prst="rect">
            <a:avLst/>
          </a:prstGeom>
          <a:noFill/>
          <a:ln/>
        </p:spPr>
        <p:txBody>
          <a:bodyPr wrap="none" lIns="0" tIns="0" rIns="0" bIns="0" rtlCol="0" anchor="t">
            <a:spAutoFit/>
          </a:bodyPr>
          <a:lstStyle/>
          <a:p>
            <a:pPr marL="0" indent="0" algn="l">
              <a:lnSpc>
                <a:spcPts val="1800"/>
              </a:lnSpc>
              <a:buNone/>
            </a:pPr>
            <a:r>
              <a:rPr lang="en-US" sz="1295" b="1" kern="0" spc="1" dirty="0">
                <a:solidFill>
                  <a:srgbClr val="8D6E63"/>
                </a:solidFill>
                <a:latin typeface="Montserrat" pitchFamily="34" charset="0"/>
                <a:ea typeface="Montserrat" pitchFamily="34" charset="-122"/>
                <a:cs typeface="Montserrat" pitchFamily="34" charset="-120"/>
              </a:rPr>
              <a:t>PROTOCOLE PAS À PAS</a:t>
            </a:r>
            <a:endParaRPr lang="en-US" sz="1295" dirty="0"/>
          </a:p>
        </p:txBody>
      </p:sp>
      <p:sp>
        <p:nvSpPr>
          <p:cNvPr id="5" name="Shape 2"/>
          <p:cNvSpPr/>
          <p:nvPr/>
        </p:nvSpPr>
        <p:spPr>
          <a:xfrm>
            <a:off x="571500" y="1612702"/>
            <a:ext cx="257175" cy="257175"/>
          </a:xfrm>
          <a:prstGeom prst="rect">
            <a:avLst/>
          </a:prstGeom>
          <a:solidFill>
            <a:srgbClr val="5D4037"/>
          </a:solidFill>
          <a:ln/>
        </p:spPr>
        <p:txBody>
          <a:bodyPr/>
          <a:lstStyle/>
          <a:p>
            <a:endParaRPr lang="fr-FR"/>
          </a:p>
        </p:txBody>
      </p:sp>
      <p:sp>
        <p:nvSpPr>
          <p:cNvPr id="6" name="Text 3"/>
          <p:cNvSpPr/>
          <p:nvPr/>
        </p:nvSpPr>
        <p:spPr>
          <a:xfrm>
            <a:off x="571500" y="1612702"/>
            <a:ext cx="257175" cy="257175"/>
          </a:xfrm>
          <a:prstGeom prst="rect">
            <a:avLst/>
          </a:prstGeom>
          <a:noFill/>
          <a:ln/>
        </p:spPr>
        <p:txBody>
          <a:bodyPr wrap="square" lIns="0" tIns="0" rIns="0" bIns="0" rtlCol="0" anchor="ctr">
            <a:spAutoFit/>
          </a:bodyPr>
          <a:lstStyle/>
          <a:p>
            <a:pPr marL="0" indent="0" algn="ctr">
              <a:lnSpc>
                <a:spcPts val="1200"/>
              </a:lnSpc>
              <a:buNone/>
            </a:pPr>
            <a:r>
              <a:rPr lang="en-US" sz="885" b="1" dirty="0">
                <a:solidFill>
                  <a:srgbClr val="FAF3E0"/>
                </a:solidFill>
                <a:latin typeface="Montserrat" pitchFamily="34" charset="0"/>
                <a:ea typeface="Montserrat" pitchFamily="34" charset="-122"/>
                <a:cs typeface="Montserrat" pitchFamily="34" charset="-120"/>
              </a:rPr>
              <a:t>1</a:t>
            </a:r>
            <a:endParaRPr lang="en-US" sz="885" dirty="0"/>
          </a:p>
        </p:txBody>
      </p:sp>
      <p:sp>
        <p:nvSpPr>
          <p:cNvPr id="7" name="Text 4"/>
          <p:cNvSpPr/>
          <p:nvPr/>
        </p:nvSpPr>
        <p:spPr>
          <a:xfrm>
            <a:off x="935831" y="1612702"/>
            <a:ext cx="3854053" cy="215736"/>
          </a:xfrm>
          <a:prstGeom prst="rect">
            <a:avLst/>
          </a:prstGeom>
          <a:noFill/>
          <a:ln/>
        </p:spPr>
        <p:txBody>
          <a:bodyPr wrap="none" lIns="0" tIns="42545" rIns="0" bIns="0" rtlCol="0" anchor="t">
            <a:spAutoFit/>
          </a:bodyPr>
          <a:lstStyle/>
          <a:p>
            <a:pPr marL="0" indent="0" algn="l">
              <a:lnSpc>
                <a:spcPts val="1400"/>
              </a:lnSpc>
              <a:buNone/>
            </a:pPr>
            <a:r>
              <a:rPr lang="en-US" sz="885" b="1" dirty="0">
                <a:solidFill>
                  <a:srgbClr val="795548"/>
                </a:solidFill>
                <a:latin typeface="Montserrat" pitchFamily="34" charset="0"/>
                <a:ea typeface="Montserrat" pitchFamily="34" charset="-122"/>
                <a:cs typeface="Montserrat" pitchFamily="34" charset="-120"/>
              </a:rPr>
              <a:t>Placer les deux mains à plat sur l'épigastre, l'une sur l'autre.</a:t>
            </a:r>
            <a:endParaRPr lang="en-US" sz="885" dirty="0"/>
          </a:p>
        </p:txBody>
      </p:sp>
      <p:sp>
        <p:nvSpPr>
          <p:cNvPr id="8" name="Shape 5"/>
          <p:cNvSpPr/>
          <p:nvPr/>
        </p:nvSpPr>
        <p:spPr>
          <a:xfrm>
            <a:off x="571500" y="1955602"/>
            <a:ext cx="257175" cy="257175"/>
          </a:xfrm>
          <a:prstGeom prst="rect">
            <a:avLst/>
          </a:prstGeom>
          <a:solidFill>
            <a:srgbClr val="5D4037"/>
          </a:solidFill>
          <a:ln/>
        </p:spPr>
        <p:txBody>
          <a:bodyPr/>
          <a:lstStyle/>
          <a:p>
            <a:endParaRPr lang="fr-FR"/>
          </a:p>
        </p:txBody>
      </p:sp>
      <p:sp>
        <p:nvSpPr>
          <p:cNvPr id="9" name="Text 6"/>
          <p:cNvSpPr/>
          <p:nvPr/>
        </p:nvSpPr>
        <p:spPr>
          <a:xfrm>
            <a:off x="571500" y="1955602"/>
            <a:ext cx="257175" cy="257175"/>
          </a:xfrm>
          <a:prstGeom prst="rect">
            <a:avLst/>
          </a:prstGeom>
          <a:noFill/>
          <a:ln/>
        </p:spPr>
        <p:txBody>
          <a:bodyPr wrap="square" lIns="0" tIns="0" rIns="0" bIns="0" rtlCol="0" anchor="ctr">
            <a:spAutoFit/>
          </a:bodyPr>
          <a:lstStyle/>
          <a:p>
            <a:pPr marL="0" indent="0" algn="ctr">
              <a:lnSpc>
                <a:spcPts val="1200"/>
              </a:lnSpc>
              <a:buNone/>
            </a:pPr>
            <a:r>
              <a:rPr lang="en-US" sz="885" b="1" dirty="0">
                <a:solidFill>
                  <a:srgbClr val="FAF3E0"/>
                </a:solidFill>
                <a:latin typeface="Montserrat" pitchFamily="34" charset="0"/>
                <a:ea typeface="Montserrat" pitchFamily="34" charset="-122"/>
                <a:cs typeface="Montserrat" pitchFamily="34" charset="-120"/>
              </a:rPr>
              <a:t>2</a:t>
            </a:r>
            <a:endParaRPr lang="en-US" sz="885" dirty="0"/>
          </a:p>
        </p:txBody>
      </p:sp>
      <p:sp>
        <p:nvSpPr>
          <p:cNvPr id="10" name="Text 7"/>
          <p:cNvSpPr/>
          <p:nvPr/>
        </p:nvSpPr>
        <p:spPr>
          <a:xfrm>
            <a:off x="935831" y="1955602"/>
            <a:ext cx="3879056" cy="395753"/>
          </a:xfrm>
          <a:prstGeom prst="rect">
            <a:avLst/>
          </a:prstGeom>
          <a:noFill/>
          <a:ln/>
        </p:spPr>
        <p:txBody>
          <a:bodyPr wrap="square" lIns="0" tIns="42545" rIns="0" bIns="0" rtlCol="0" anchor="t">
            <a:spAutoFit/>
          </a:bodyPr>
          <a:lstStyle/>
          <a:p>
            <a:pPr marL="0" indent="0" algn="l">
              <a:lnSpc>
                <a:spcPts val="1400"/>
              </a:lnSpc>
              <a:buNone/>
            </a:pPr>
            <a:r>
              <a:rPr lang="en-US" sz="885" b="1" dirty="0">
                <a:solidFill>
                  <a:srgbClr val="795548"/>
                </a:solidFill>
                <a:latin typeface="Montserrat" pitchFamily="34" charset="0"/>
                <a:ea typeface="Montserrat" pitchFamily="34" charset="-122"/>
                <a:cs typeface="Montserrat" pitchFamily="34" charset="-120"/>
              </a:rPr>
              <a:t>Induire des </a:t>
            </a:r>
            <a:r>
              <a:rPr lang="en-US" sz="885" b="1" dirty="0">
                <a:solidFill>
                  <a:srgbClr val="5D4037"/>
                </a:solidFill>
                <a:latin typeface="Montserrat" pitchFamily="34" charset="0"/>
                <a:ea typeface="Montserrat" pitchFamily="34" charset="-122"/>
                <a:cs typeface="Montserrat" pitchFamily="34" charset="-120"/>
              </a:rPr>
              <a:t>vibrations douces et régulières</a:t>
            </a:r>
            <a:r>
              <a:rPr lang="en-US" sz="885" b="1" dirty="0">
                <a:solidFill>
                  <a:srgbClr val="795548"/>
                </a:solidFill>
                <a:latin typeface="Montserrat" pitchFamily="34" charset="0"/>
                <a:ea typeface="Montserrat" pitchFamily="34" charset="-122"/>
                <a:cs typeface="Montserrat" pitchFamily="34" charset="-120"/>
              </a:rPr>
              <a:t> avec les paumes (fréquence lente : 1 à 2 Hz).</a:t>
            </a:r>
            <a:endParaRPr lang="en-US" sz="885" dirty="0"/>
          </a:p>
        </p:txBody>
      </p:sp>
      <p:sp>
        <p:nvSpPr>
          <p:cNvPr id="11" name="Shape 8"/>
          <p:cNvSpPr/>
          <p:nvPr/>
        </p:nvSpPr>
        <p:spPr>
          <a:xfrm>
            <a:off x="571500" y="2437079"/>
            <a:ext cx="257175" cy="257175"/>
          </a:xfrm>
          <a:prstGeom prst="rect">
            <a:avLst/>
          </a:prstGeom>
          <a:solidFill>
            <a:srgbClr val="5D4037"/>
          </a:solidFill>
          <a:ln/>
        </p:spPr>
        <p:txBody>
          <a:bodyPr/>
          <a:lstStyle/>
          <a:p>
            <a:endParaRPr lang="fr-FR"/>
          </a:p>
        </p:txBody>
      </p:sp>
      <p:sp>
        <p:nvSpPr>
          <p:cNvPr id="12" name="Text 9"/>
          <p:cNvSpPr/>
          <p:nvPr/>
        </p:nvSpPr>
        <p:spPr>
          <a:xfrm>
            <a:off x="571500" y="2437079"/>
            <a:ext cx="257175" cy="257175"/>
          </a:xfrm>
          <a:prstGeom prst="rect">
            <a:avLst/>
          </a:prstGeom>
          <a:noFill/>
          <a:ln/>
        </p:spPr>
        <p:txBody>
          <a:bodyPr wrap="square" lIns="0" tIns="0" rIns="0" bIns="0" rtlCol="0" anchor="ctr">
            <a:spAutoFit/>
          </a:bodyPr>
          <a:lstStyle/>
          <a:p>
            <a:pPr marL="0" indent="0" algn="ctr">
              <a:lnSpc>
                <a:spcPts val="1200"/>
              </a:lnSpc>
              <a:buNone/>
            </a:pPr>
            <a:r>
              <a:rPr lang="en-US" sz="885" b="1" dirty="0">
                <a:solidFill>
                  <a:srgbClr val="FAF3E0"/>
                </a:solidFill>
                <a:latin typeface="Montserrat" pitchFamily="34" charset="0"/>
                <a:ea typeface="Montserrat" pitchFamily="34" charset="-122"/>
                <a:cs typeface="Montserrat" pitchFamily="34" charset="-120"/>
              </a:rPr>
              <a:t>3</a:t>
            </a:r>
            <a:endParaRPr lang="en-US" sz="885" dirty="0"/>
          </a:p>
        </p:txBody>
      </p:sp>
      <p:sp>
        <p:nvSpPr>
          <p:cNvPr id="13" name="Text 10"/>
          <p:cNvSpPr/>
          <p:nvPr/>
        </p:nvSpPr>
        <p:spPr>
          <a:xfrm>
            <a:off x="935831" y="2437079"/>
            <a:ext cx="3879056" cy="395753"/>
          </a:xfrm>
          <a:prstGeom prst="rect">
            <a:avLst/>
          </a:prstGeom>
          <a:noFill/>
          <a:ln/>
        </p:spPr>
        <p:txBody>
          <a:bodyPr wrap="square" lIns="0" tIns="42545" rIns="0" bIns="0" rtlCol="0" anchor="t">
            <a:spAutoFit/>
          </a:bodyPr>
          <a:lstStyle/>
          <a:p>
            <a:pPr marL="0" indent="0" algn="l">
              <a:lnSpc>
                <a:spcPts val="1400"/>
              </a:lnSpc>
              <a:buNone/>
            </a:pPr>
            <a:r>
              <a:rPr lang="en-US" sz="885" b="1" dirty="0">
                <a:solidFill>
                  <a:srgbClr val="795548"/>
                </a:solidFill>
                <a:latin typeface="Montserrat" pitchFamily="34" charset="0"/>
                <a:ea typeface="Montserrat" pitchFamily="34" charset="-122"/>
                <a:cs typeface="Montserrat" pitchFamily="34" charset="-120"/>
              </a:rPr>
              <a:t>Les vibrations doivent être ressenties en profondeur, pas seulement en surface.</a:t>
            </a:r>
            <a:endParaRPr lang="en-US" sz="885" dirty="0"/>
          </a:p>
        </p:txBody>
      </p:sp>
      <p:sp>
        <p:nvSpPr>
          <p:cNvPr id="14" name="Shape 11"/>
          <p:cNvSpPr/>
          <p:nvPr/>
        </p:nvSpPr>
        <p:spPr>
          <a:xfrm>
            <a:off x="571500" y="2918557"/>
            <a:ext cx="257175" cy="257175"/>
          </a:xfrm>
          <a:prstGeom prst="rect">
            <a:avLst/>
          </a:prstGeom>
          <a:solidFill>
            <a:srgbClr val="5D4037"/>
          </a:solidFill>
          <a:ln/>
        </p:spPr>
        <p:txBody>
          <a:bodyPr/>
          <a:lstStyle/>
          <a:p>
            <a:endParaRPr lang="fr-FR"/>
          </a:p>
        </p:txBody>
      </p:sp>
      <p:sp>
        <p:nvSpPr>
          <p:cNvPr id="15" name="Text 12"/>
          <p:cNvSpPr/>
          <p:nvPr/>
        </p:nvSpPr>
        <p:spPr>
          <a:xfrm>
            <a:off x="571500" y="2918557"/>
            <a:ext cx="257175" cy="257175"/>
          </a:xfrm>
          <a:prstGeom prst="rect">
            <a:avLst/>
          </a:prstGeom>
          <a:noFill/>
          <a:ln/>
        </p:spPr>
        <p:txBody>
          <a:bodyPr wrap="square" lIns="0" tIns="0" rIns="0" bIns="0" rtlCol="0" anchor="ctr">
            <a:spAutoFit/>
          </a:bodyPr>
          <a:lstStyle/>
          <a:p>
            <a:pPr marL="0" indent="0" algn="ctr">
              <a:lnSpc>
                <a:spcPts val="1200"/>
              </a:lnSpc>
              <a:buNone/>
            </a:pPr>
            <a:r>
              <a:rPr lang="en-US" sz="885" b="1" dirty="0">
                <a:solidFill>
                  <a:srgbClr val="FAF3E0"/>
                </a:solidFill>
                <a:latin typeface="Montserrat" pitchFamily="34" charset="0"/>
                <a:ea typeface="Montserrat" pitchFamily="34" charset="-122"/>
                <a:cs typeface="Montserrat" pitchFamily="34" charset="-120"/>
              </a:rPr>
              <a:t>4</a:t>
            </a:r>
            <a:endParaRPr lang="en-US" sz="885" dirty="0"/>
          </a:p>
        </p:txBody>
      </p:sp>
      <p:sp>
        <p:nvSpPr>
          <p:cNvPr id="16" name="Text 13"/>
          <p:cNvSpPr/>
          <p:nvPr/>
        </p:nvSpPr>
        <p:spPr>
          <a:xfrm>
            <a:off x="935831" y="2918557"/>
            <a:ext cx="3879056" cy="395753"/>
          </a:xfrm>
          <a:prstGeom prst="rect">
            <a:avLst/>
          </a:prstGeom>
          <a:noFill/>
          <a:ln/>
        </p:spPr>
        <p:txBody>
          <a:bodyPr wrap="square" lIns="0" tIns="42545" rIns="0" bIns="0" rtlCol="0" anchor="t">
            <a:spAutoFit/>
          </a:bodyPr>
          <a:lstStyle/>
          <a:p>
            <a:pPr marL="0" indent="0" algn="l">
              <a:lnSpc>
                <a:spcPts val="1400"/>
              </a:lnSpc>
              <a:buNone/>
            </a:pPr>
            <a:r>
              <a:rPr lang="en-US" sz="885" b="1" dirty="0">
                <a:solidFill>
                  <a:srgbClr val="5D4037"/>
                </a:solidFill>
                <a:latin typeface="Montserrat" pitchFamily="34" charset="0"/>
                <a:ea typeface="Montserrat" pitchFamily="34" charset="-122"/>
                <a:cs typeface="Montserrat" pitchFamily="34" charset="-120"/>
              </a:rPr>
              <a:t>Synchroniser avec la respiration :</a:t>
            </a:r>
            <a:r>
              <a:rPr lang="en-US" sz="885" b="1" dirty="0">
                <a:solidFill>
                  <a:srgbClr val="795548"/>
                </a:solidFill>
                <a:latin typeface="Montserrat" pitchFamily="34" charset="0"/>
                <a:ea typeface="Montserrat" pitchFamily="34" charset="-122"/>
                <a:cs typeface="Montserrat" pitchFamily="34" charset="-120"/>
              </a:rPr>
              <a:t> plus intenses à l'expiration, plus douces à l'inspiration.</a:t>
            </a:r>
            <a:endParaRPr lang="en-US" sz="885" dirty="0"/>
          </a:p>
        </p:txBody>
      </p:sp>
      <p:sp>
        <p:nvSpPr>
          <p:cNvPr id="17" name="Shape 14"/>
          <p:cNvSpPr/>
          <p:nvPr/>
        </p:nvSpPr>
        <p:spPr>
          <a:xfrm>
            <a:off x="571500" y="3400034"/>
            <a:ext cx="257175" cy="257175"/>
          </a:xfrm>
          <a:prstGeom prst="rect">
            <a:avLst/>
          </a:prstGeom>
          <a:solidFill>
            <a:srgbClr val="5D4037"/>
          </a:solidFill>
          <a:ln/>
        </p:spPr>
        <p:txBody>
          <a:bodyPr/>
          <a:lstStyle/>
          <a:p>
            <a:endParaRPr lang="fr-FR"/>
          </a:p>
        </p:txBody>
      </p:sp>
      <p:sp>
        <p:nvSpPr>
          <p:cNvPr id="18" name="Text 15"/>
          <p:cNvSpPr/>
          <p:nvPr/>
        </p:nvSpPr>
        <p:spPr>
          <a:xfrm>
            <a:off x="571500" y="3400034"/>
            <a:ext cx="257175" cy="257175"/>
          </a:xfrm>
          <a:prstGeom prst="rect">
            <a:avLst/>
          </a:prstGeom>
          <a:noFill/>
          <a:ln/>
        </p:spPr>
        <p:txBody>
          <a:bodyPr wrap="square" lIns="0" tIns="0" rIns="0" bIns="0" rtlCol="0" anchor="ctr">
            <a:spAutoFit/>
          </a:bodyPr>
          <a:lstStyle/>
          <a:p>
            <a:pPr marL="0" indent="0" algn="ctr">
              <a:lnSpc>
                <a:spcPts val="1200"/>
              </a:lnSpc>
              <a:buNone/>
            </a:pPr>
            <a:r>
              <a:rPr lang="en-US" sz="885" b="1" dirty="0">
                <a:solidFill>
                  <a:srgbClr val="FAF3E0"/>
                </a:solidFill>
                <a:latin typeface="Montserrat" pitchFamily="34" charset="0"/>
                <a:ea typeface="Montserrat" pitchFamily="34" charset="-122"/>
                <a:cs typeface="Montserrat" pitchFamily="34" charset="-120"/>
              </a:rPr>
              <a:t>5</a:t>
            </a:r>
            <a:endParaRPr lang="en-US" sz="885" dirty="0"/>
          </a:p>
        </p:txBody>
      </p:sp>
      <p:sp>
        <p:nvSpPr>
          <p:cNvPr id="19" name="Text 16"/>
          <p:cNvSpPr/>
          <p:nvPr/>
        </p:nvSpPr>
        <p:spPr>
          <a:xfrm>
            <a:off x="935831" y="3400034"/>
            <a:ext cx="1418034" cy="215736"/>
          </a:xfrm>
          <a:prstGeom prst="rect">
            <a:avLst/>
          </a:prstGeom>
          <a:noFill/>
          <a:ln/>
        </p:spPr>
        <p:txBody>
          <a:bodyPr wrap="none" lIns="0" tIns="42545" rIns="0" bIns="0" rtlCol="0" anchor="t">
            <a:spAutoFit/>
          </a:bodyPr>
          <a:lstStyle/>
          <a:p>
            <a:pPr marL="0" indent="0" algn="l">
              <a:lnSpc>
                <a:spcPts val="1400"/>
              </a:lnSpc>
              <a:buNone/>
            </a:pPr>
            <a:r>
              <a:rPr lang="en-US" sz="885" b="1" dirty="0">
                <a:solidFill>
                  <a:srgbClr val="5D4037"/>
                </a:solidFill>
                <a:latin typeface="Montserrat" pitchFamily="34" charset="0"/>
                <a:ea typeface="Montserrat" pitchFamily="34" charset="-122"/>
                <a:cs typeface="Montserrat" pitchFamily="34" charset="-120"/>
              </a:rPr>
              <a:t>Durée :</a:t>
            </a:r>
            <a:r>
              <a:rPr lang="en-US" sz="885" b="1" dirty="0">
                <a:solidFill>
                  <a:srgbClr val="795548"/>
                </a:solidFill>
                <a:latin typeface="Montserrat" pitchFamily="34" charset="0"/>
                <a:ea typeface="Montserrat" pitchFamily="34" charset="-122"/>
                <a:cs typeface="Montserrat" pitchFamily="34" charset="-120"/>
              </a:rPr>
              <a:t> 2 à 3 minutes.</a:t>
            </a:r>
            <a:endParaRPr lang="en-US" sz="885" dirty="0"/>
          </a:p>
        </p:txBody>
      </p:sp>
      <p:sp>
        <p:nvSpPr>
          <p:cNvPr id="20" name="Shape 17"/>
          <p:cNvSpPr/>
          <p:nvPr/>
        </p:nvSpPr>
        <p:spPr>
          <a:xfrm>
            <a:off x="5100638" y="1243013"/>
            <a:ext cx="3471863" cy="1700213"/>
          </a:xfrm>
          <a:prstGeom prst="rect">
            <a:avLst/>
          </a:prstGeom>
          <a:solidFill>
            <a:srgbClr val="EFEBE9"/>
          </a:solidFill>
          <a:ln/>
        </p:spPr>
        <p:txBody>
          <a:bodyPr/>
          <a:lstStyle/>
          <a:p>
            <a:endParaRPr lang="fr-FR"/>
          </a:p>
        </p:txBody>
      </p:sp>
      <p:sp>
        <p:nvSpPr>
          <p:cNvPr id="21" name="Shape 18"/>
          <p:cNvSpPr/>
          <p:nvPr/>
        </p:nvSpPr>
        <p:spPr>
          <a:xfrm>
            <a:off x="5100638" y="1243013"/>
            <a:ext cx="42863" cy="1700213"/>
          </a:xfrm>
          <a:prstGeom prst="rect">
            <a:avLst/>
          </a:prstGeom>
          <a:solidFill>
            <a:srgbClr val="8D6E63"/>
          </a:solidFill>
          <a:ln/>
        </p:spPr>
        <p:txBody>
          <a:bodyPr/>
          <a:lstStyle/>
          <a:p>
            <a:endParaRPr lang="fr-FR"/>
          </a:p>
        </p:txBody>
      </p:sp>
      <p:sp>
        <p:nvSpPr>
          <p:cNvPr id="22" name="Text 19"/>
          <p:cNvSpPr/>
          <p:nvPr/>
        </p:nvSpPr>
        <p:spPr>
          <a:xfrm>
            <a:off x="5100638" y="1243013"/>
            <a:ext cx="3471863" cy="1700213"/>
          </a:xfrm>
          <a:prstGeom prst="rect">
            <a:avLst/>
          </a:prstGeom>
          <a:noFill/>
          <a:ln/>
        </p:spPr>
        <p:txBody>
          <a:bodyPr wrap="square" lIns="170053" tIns="170053" rIns="170053" bIns="170053" rtlCol="0" anchor="t">
            <a:spAutoFit/>
          </a:bodyPr>
          <a:lstStyle/>
          <a:p>
            <a:pPr marL="0" indent="0" algn="l">
              <a:lnSpc>
                <a:spcPts val="1900"/>
              </a:lnSpc>
              <a:buNone/>
            </a:pPr>
            <a:r>
              <a:rPr lang="en-US" sz="1090" b="1" dirty="0">
                <a:solidFill>
                  <a:srgbClr val="795548"/>
                </a:solidFill>
                <a:latin typeface="Montserrat" pitchFamily="34" charset="0"/>
                <a:ea typeface="Montserrat" pitchFamily="34" charset="-122"/>
                <a:cs typeface="Montserrat" pitchFamily="34" charset="-120"/>
              </a:rPr>
              <a:t>Les vibrations abdominales douces constituent une technique complémentaire particulièrement efficace pour les patients présentant un "estomac nerveux" (hyperréactivité gastrique liée au stress).</a:t>
            </a:r>
            <a:endParaRPr lang="en-US" sz="1090" dirty="0"/>
          </a:p>
        </p:txBody>
      </p:sp>
      <p:sp>
        <p:nvSpPr>
          <p:cNvPr id="23" name="Shape 20"/>
          <p:cNvSpPr/>
          <p:nvPr/>
        </p:nvSpPr>
        <p:spPr>
          <a:xfrm>
            <a:off x="5100638" y="3234333"/>
            <a:ext cx="3471863" cy="1909167"/>
          </a:xfrm>
          <a:prstGeom prst="rect">
            <a:avLst/>
          </a:prstGeom>
          <a:solidFill>
            <a:srgbClr val="D7CCC8"/>
          </a:solidFill>
          <a:ln/>
        </p:spPr>
        <p:txBody>
          <a:bodyPr/>
          <a:lstStyle/>
          <a:p>
            <a:endParaRPr lang="fr-FR"/>
          </a:p>
        </p:txBody>
      </p:sp>
      <p:sp>
        <p:nvSpPr>
          <p:cNvPr id="24" name="Shape 21"/>
          <p:cNvSpPr/>
          <p:nvPr/>
        </p:nvSpPr>
        <p:spPr>
          <a:xfrm>
            <a:off x="5100638" y="3234333"/>
            <a:ext cx="3471863" cy="57150"/>
          </a:xfrm>
          <a:prstGeom prst="rect">
            <a:avLst/>
          </a:prstGeom>
          <a:solidFill>
            <a:srgbClr val="5D4037"/>
          </a:solidFill>
          <a:ln/>
        </p:spPr>
        <p:txBody>
          <a:bodyPr/>
          <a:lstStyle/>
          <a:p>
            <a:endParaRPr lang="fr-FR"/>
          </a:p>
        </p:txBody>
      </p:sp>
      <p:pic>
        <p:nvPicPr>
          <p:cNvPr id="25" name="Image 1" descr="preencoded.png"/>
          <p:cNvPicPr>
            <a:picLocks noChangeAspect="1"/>
          </p:cNvPicPr>
          <p:nvPr/>
        </p:nvPicPr>
        <p:blipFill>
          <a:blip r:embed="rId4"/>
          <a:stretch>
            <a:fillRect/>
          </a:stretch>
        </p:blipFill>
        <p:spPr>
          <a:xfrm>
            <a:off x="5243513" y="3438823"/>
            <a:ext cx="250031" cy="200025"/>
          </a:xfrm>
          <a:prstGeom prst="rect">
            <a:avLst/>
          </a:prstGeom>
        </p:spPr>
      </p:pic>
      <p:sp>
        <p:nvSpPr>
          <p:cNvPr id="26" name="Text 22"/>
          <p:cNvSpPr/>
          <p:nvPr/>
        </p:nvSpPr>
        <p:spPr>
          <a:xfrm>
            <a:off x="5600700" y="3434358"/>
            <a:ext cx="2305645" cy="208955"/>
          </a:xfrm>
          <a:prstGeom prst="rect">
            <a:avLst/>
          </a:prstGeom>
          <a:noFill/>
          <a:ln/>
        </p:spPr>
        <p:txBody>
          <a:bodyPr wrap="none" lIns="0" tIns="0" rIns="0" bIns="0" rtlCol="0" anchor="t">
            <a:spAutoFit/>
          </a:bodyPr>
          <a:lstStyle/>
          <a:p>
            <a:pPr marL="0" indent="0" algn="l">
              <a:lnSpc>
                <a:spcPts val="1600"/>
              </a:lnSpc>
              <a:buNone/>
            </a:pPr>
            <a:r>
              <a:rPr lang="en-US" sz="1193" b="1" dirty="0">
                <a:solidFill>
                  <a:srgbClr val="5D4037"/>
                </a:solidFill>
                <a:latin typeface="Montserrat" pitchFamily="34" charset="0"/>
                <a:ea typeface="Montserrat" pitchFamily="34" charset="-122"/>
                <a:cs typeface="Montserrat" pitchFamily="34" charset="-120"/>
              </a:rPr>
              <a:t>Pourquoi ça fonctionne ?</a:t>
            </a:r>
            <a:endParaRPr lang="en-US" sz="1193" dirty="0"/>
          </a:p>
        </p:txBody>
      </p:sp>
      <p:sp>
        <p:nvSpPr>
          <p:cNvPr id="27" name="Text 23"/>
          <p:cNvSpPr/>
          <p:nvPr/>
        </p:nvSpPr>
        <p:spPr>
          <a:xfrm>
            <a:off x="5243513" y="3714750"/>
            <a:ext cx="3186113" cy="1285875"/>
          </a:xfrm>
          <a:prstGeom prst="rect">
            <a:avLst/>
          </a:prstGeom>
          <a:noFill/>
          <a:ln/>
        </p:spPr>
        <p:txBody>
          <a:bodyPr wrap="square" lIns="0" tIns="0" rIns="0" bIns="0" rtlCol="0" anchor="t">
            <a:spAutoFit/>
          </a:bodyPr>
          <a:lstStyle/>
          <a:p>
            <a:pPr marL="0" indent="0" algn="l">
              <a:lnSpc>
                <a:spcPts val="1700"/>
              </a:lnSpc>
              <a:buNone/>
            </a:pPr>
            <a:r>
              <a:rPr lang="en-US" sz="987" b="1" dirty="0">
                <a:solidFill>
                  <a:srgbClr val="5D4037"/>
                </a:solidFill>
                <a:latin typeface="Montserrat" pitchFamily="34" charset="0"/>
                <a:ea typeface="Montserrat" pitchFamily="34" charset="-122"/>
                <a:cs typeface="Montserrat" pitchFamily="34" charset="-120"/>
              </a:rPr>
              <a:t>Les vibrations mécaniques stimulent les mécanorécepteurs de la paroi gastrique, qui envoient des signaux inhibiteurs au système nerveux sympathique via le nerf vague. Cela réduit l'hypertonicité gastrique et favorise la détente.</a:t>
            </a:r>
            <a:endParaRPr lang="en-US" sz="987"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12">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9144000" cy="5143500"/>
          </a:xfrm>
          <a:prstGeom prst="rect">
            <a:avLst/>
          </a:prstGeom>
        </p:spPr>
      </p:pic>
      <p:sp>
        <p:nvSpPr>
          <p:cNvPr id="3" name="Text 0"/>
          <p:cNvSpPr/>
          <p:nvPr/>
        </p:nvSpPr>
        <p:spPr>
          <a:xfrm>
            <a:off x="571500" y="414338"/>
            <a:ext cx="8001000" cy="685800"/>
          </a:xfrm>
          <a:prstGeom prst="rect">
            <a:avLst/>
          </a:prstGeom>
          <a:noFill/>
          <a:ln/>
        </p:spPr>
        <p:txBody>
          <a:bodyPr wrap="square" lIns="0" tIns="0" rIns="0" bIns="0" rtlCol="0" anchor="t">
            <a:spAutoFit/>
          </a:bodyPr>
          <a:lstStyle/>
          <a:p>
            <a:pPr marL="0" indent="0" algn="l">
              <a:lnSpc>
                <a:spcPts val="2700"/>
              </a:lnSpc>
              <a:buNone/>
            </a:pPr>
            <a:r>
              <a:rPr lang="en-US" sz="2016" b="1" dirty="0">
                <a:solidFill>
                  <a:srgbClr val="5D4037"/>
                </a:solidFill>
                <a:latin typeface="Montserrat" pitchFamily="34" charset="0"/>
                <a:ea typeface="Montserrat" pitchFamily="34" charset="-122"/>
                <a:cs typeface="Montserrat" pitchFamily="34" charset="-120"/>
              </a:rPr>
              <a:t>Les sensations normales lors du massage gastro-pancréatique</a:t>
            </a:r>
            <a:endParaRPr lang="en-US" sz="2016" dirty="0"/>
          </a:p>
        </p:txBody>
      </p:sp>
      <p:sp>
        <p:nvSpPr>
          <p:cNvPr id="4" name="Shape 1"/>
          <p:cNvSpPr/>
          <p:nvPr/>
        </p:nvSpPr>
        <p:spPr>
          <a:xfrm>
            <a:off x="571500" y="1243013"/>
            <a:ext cx="3857625" cy="3757613"/>
          </a:xfrm>
          <a:prstGeom prst="rect">
            <a:avLst/>
          </a:prstGeom>
          <a:solidFill>
            <a:srgbClr val="D7CCC8"/>
          </a:solidFill>
          <a:ln/>
        </p:spPr>
        <p:txBody>
          <a:bodyPr/>
          <a:lstStyle/>
          <a:p>
            <a:endParaRPr lang="fr-FR"/>
          </a:p>
        </p:txBody>
      </p:sp>
      <p:sp>
        <p:nvSpPr>
          <p:cNvPr id="5" name="Shape 2"/>
          <p:cNvSpPr/>
          <p:nvPr/>
        </p:nvSpPr>
        <p:spPr>
          <a:xfrm>
            <a:off x="571500" y="1243013"/>
            <a:ext cx="3857625" cy="57150"/>
          </a:xfrm>
          <a:prstGeom prst="rect">
            <a:avLst/>
          </a:prstGeom>
          <a:solidFill>
            <a:srgbClr val="8D6E63"/>
          </a:solidFill>
          <a:ln/>
        </p:spPr>
        <p:txBody>
          <a:bodyPr/>
          <a:lstStyle/>
          <a:p>
            <a:endParaRPr lang="fr-FR"/>
          </a:p>
        </p:txBody>
      </p:sp>
      <p:pic>
        <p:nvPicPr>
          <p:cNvPr id="6" name="Image 1" descr="preencoded.png"/>
          <p:cNvPicPr>
            <a:picLocks noChangeAspect="1"/>
          </p:cNvPicPr>
          <p:nvPr/>
        </p:nvPicPr>
        <p:blipFill>
          <a:blip r:embed="rId4"/>
          <a:stretch>
            <a:fillRect/>
          </a:stretch>
        </p:blipFill>
        <p:spPr>
          <a:xfrm>
            <a:off x="785813" y="1457325"/>
            <a:ext cx="235744" cy="228600"/>
          </a:xfrm>
          <a:prstGeom prst="rect">
            <a:avLst/>
          </a:prstGeom>
        </p:spPr>
      </p:pic>
      <p:sp>
        <p:nvSpPr>
          <p:cNvPr id="7" name="Text 3"/>
          <p:cNvSpPr/>
          <p:nvPr/>
        </p:nvSpPr>
        <p:spPr>
          <a:xfrm>
            <a:off x="1128713" y="1458218"/>
            <a:ext cx="2575322" cy="226814"/>
          </a:xfrm>
          <a:prstGeom prst="rect">
            <a:avLst/>
          </a:prstGeom>
          <a:noFill/>
          <a:ln/>
        </p:spPr>
        <p:txBody>
          <a:bodyPr wrap="none" lIns="0" tIns="0" rIns="0" bIns="0" rtlCol="0" anchor="t">
            <a:spAutoFit/>
          </a:bodyPr>
          <a:lstStyle/>
          <a:p>
            <a:pPr marL="0" indent="0" algn="l">
              <a:lnSpc>
                <a:spcPts val="1800"/>
              </a:lnSpc>
              <a:buNone/>
            </a:pPr>
            <a:r>
              <a:rPr lang="en-US" sz="1295" b="1" kern="0" spc="1" dirty="0">
                <a:solidFill>
                  <a:srgbClr val="5D4037"/>
                </a:solidFill>
                <a:latin typeface="Montserrat" pitchFamily="34" charset="0"/>
                <a:ea typeface="Montserrat" pitchFamily="34" charset="-122"/>
                <a:cs typeface="Montserrat" pitchFamily="34" charset="-120"/>
              </a:rPr>
              <a:t>SENSATIONS NORMALES</a:t>
            </a:r>
            <a:endParaRPr lang="en-US" sz="1295" dirty="0"/>
          </a:p>
        </p:txBody>
      </p:sp>
      <p:pic>
        <p:nvPicPr>
          <p:cNvPr id="8" name="Image 2" descr="preencoded.png"/>
          <p:cNvPicPr>
            <a:picLocks noChangeAspect="1"/>
          </p:cNvPicPr>
          <p:nvPr/>
        </p:nvPicPr>
        <p:blipFill>
          <a:blip r:embed="rId5"/>
          <a:stretch>
            <a:fillRect/>
          </a:stretch>
        </p:blipFill>
        <p:spPr>
          <a:xfrm>
            <a:off x="785813" y="1878806"/>
            <a:ext cx="150019" cy="171450"/>
          </a:xfrm>
          <a:prstGeom prst="rect">
            <a:avLst/>
          </a:prstGeom>
        </p:spPr>
      </p:pic>
      <p:sp>
        <p:nvSpPr>
          <p:cNvPr id="9" name="Text 4"/>
          <p:cNvSpPr/>
          <p:nvPr/>
        </p:nvSpPr>
        <p:spPr>
          <a:xfrm>
            <a:off x="1042988" y="1864519"/>
            <a:ext cx="2625328" cy="200025"/>
          </a:xfrm>
          <a:prstGeom prst="rect">
            <a:avLst/>
          </a:prstGeom>
          <a:noFill/>
          <a:ln/>
        </p:spPr>
        <p:txBody>
          <a:bodyPr wrap="none" lIns="0" tIns="0" rIns="0" bIns="0" rtlCol="0" anchor="t">
            <a:spAutoFit/>
          </a:bodyPr>
          <a:lstStyle/>
          <a:p>
            <a:pPr marL="0" indent="0" algn="l">
              <a:lnSpc>
                <a:spcPts val="1600"/>
              </a:lnSpc>
              <a:buNone/>
            </a:pPr>
            <a:r>
              <a:rPr lang="en-US" sz="987" b="1" dirty="0">
                <a:solidFill>
                  <a:srgbClr val="795548"/>
                </a:solidFill>
                <a:latin typeface="Montserrat" pitchFamily="34" charset="0"/>
                <a:ea typeface="Montserrat" pitchFamily="34" charset="-122"/>
                <a:cs typeface="Montserrat" pitchFamily="34" charset="-120"/>
              </a:rPr>
              <a:t>Chaleur progressive dans l'épigastre</a:t>
            </a:r>
            <a:endParaRPr lang="en-US" sz="987" dirty="0"/>
          </a:p>
        </p:txBody>
      </p:sp>
      <p:pic>
        <p:nvPicPr>
          <p:cNvPr id="10" name="Image 3" descr="preencoded.png"/>
          <p:cNvPicPr>
            <a:picLocks noChangeAspect="1"/>
          </p:cNvPicPr>
          <p:nvPr/>
        </p:nvPicPr>
        <p:blipFill>
          <a:blip r:embed="rId6"/>
          <a:stretch>
            <a:fillRect/>
          </a:stretch>
        </p:blipFill>
        <p:spPr>
          <a:xfrm>
            <a:off x="785813" y="2185988"/>
            <a:ext cx="171450" cy="171450"/>
          </a:xfrm>
          <a:prstGeom prst="rect">
            <a:avLst/>
          </a:prstGeom>
        </p:spPr>
      </p:pic>
      <p:sp>
        <p:nvSpPr>
          <p:cNvPr id="11" name="Text 5"/>
          <p:cNvSpPr/>
          <p:nvPr/>
        </p:nvSpPr>
        <p:spPr>
          <a:xfrm>
            <a:off x="1064419" y="2171700"/>
            <a:ext cx="3150394" cy="400050"/>
          </a:xfrm>
          <a:prstGeom prst="rect">
            <a:avLst/>
          </a:prstGeom>
          <a:noFill/>
          <a:ln/>
        </p:spPr>
        <p:txBody>
          <a:bodyPr wrap="square" lIns="0" tIns="0" rIns="0" bIns="0" rtlCol="0" anchor="t">
            <a:spAutoFit/>
          </a:bodyPr>
          <a:lstStyle/>
          <a:p>
            <a:pPr marL="0" indent="0" algn="l">
              <a:lnSpc>
                <a:spcPts val="1600"/>
              </a:lnSpc>
              <a:buNone/>
            </a:pPr>
            <a:r>
              <a:rPr lang="en-US" sz="987" b="1" dirty="0">
                <a:solidFill>
                  <a:srgbClr val="795548"/>
                </a:solidFill>
                <a:latin typeface="Montserrat" pitchFamily="34" charset="0"/>
                <a:ea typeface="Montserrat" pitchFamily="34" charset="-122"/>
                <a:cs typeface="Montserrat" pitchFamily="34" charset="-120"/>
              </a:rPr>
              <a:t>Relâchement des tensions musculaires de la sangle abdominale</a:t>
            </a:r>
            <a:endParaRPr lang="en-US" sz="987" dirty="0"/>
          </a:p>
        </p:txBody>
      </p:sp>
      <p:pic>
        <p:nvPicPr>
          <p:cNvPr id="12" name="Image 4" descr="preencoded.png"/>
          <p:cNvPicPr>
            <a:picLocks noChangeAspect="1"/>
          </p:cNvPicPr>
          <p:nvPr/>
        </p:nvPicPr>
        <p:blipFill>
          <a:blip r:embed="rId7"/>
          <a:stretch>
            <a:fillRect/>
          </a:stretch>
        </p:blipFill>
        <p:spPr>
          <a:xfrm>
            <a:off x="785813" y="2693194"/>
            <a:ext cx="192881" cy="171450"/>
          </a:xfrm>
          <a:prstGeom prst="rect">
            <a:avLst/>
          </a:prstGeom>
        </p:spPr>
      </p:pic>
      <p:sp>
        <p:nvSpPr>
          <p:cNvPr id="13" name="Text 6"/>
          <p:cNvSpPr/>
          <p:nvPr/>
        </p:nvSpPr>
        <p:spPr>
          <a:xfrm>
            <a:off x="1085850" y="2678906"/>
            <a:ext cx="3128963" cy="400050"/>
          </a:xfrm>
          <a:prstGeom prst="rect">
            <a:avLst/>
          </a:prstGeom>
          <a:noFill/>
          <a:ln/>
        </p:spPr>
        <p:txBody>
          <a:bodyPr wrap="square" lIns="0" tIns="0" rIns="0" bIns="0" rtlCol="0" anchor="t">
            <a:spAutoFit/>
          </a:bodyPr>
          <a:lstStyle/>
          <a:p>
            <a:pPr marL="0" indent="0" algn="l">
              <a:lnSpc>
                <a:spcPts val="1600"/>
              </a:lnSpc>
              <a:buNone/>
            </a:pPr>
            <a:r>
              <a:rPr lang="en-US" sz="987" b="1" dirty="0">
                <a:solidFill>
                  <a:srgbClr val="795548"/>
                </a:solidFill>
                <a:latin typeface="Montserrat" pitchFamily="34" charset="0"/>
                <a:ea typeface="Montserrat" pitchFamily="34" charset="-122"/>
                <a:cs typeface="Montserrat" pitchFamily="34" charset="-120"/>
              </a:rPr>
              <a:t>Gargouillis (reprise du péristaltisme gastrique)</a:t>
            </a:r>
            <a:endParaRPr lang="en-US" sz="987" dirty="0"/>
          </a:p>
        </p:txBody>
      </p:sp>
      <p:pic>
        <p:nvPicPr>
          <p:cNvPr id="14" name="Image 5" descr="preencoded.png"/>
          <p:cNvPicPr>
            <a:picLocks noChangeAspect="1"/>
          </p:cNvPicPr>
          <p:nvPr/>
        </p:nvPicPr>
        <p:blipFill>
          <a:blip r:embed="rId8"/>
          <a:stretch>
            <a:fillRect/>
          </a:stretch>
        </p:blipFill>
        <p:spPr>
          <a:xfrm>
            <a:off x="785813" y="3200400"/>
            <a:ext cx="150019" cy="171450"/>
          </a:xfrm>
          <a:prstGeom prst="rect">
            <a:avLst/>
          </a:prstGeom>
        </p:spPr>
      </p:pic>
      <p:sp>
        <p:nvSpPr>
          <p:cNvPr id="15" name="Text 7"/>
          <p:cNvSpPr/>
          <p:nvPr/>
        </p:nvSpPr>
        <p:spPr>
          <a:xfrm>
            <a:off x="1042988" y="3186113"/>
            <a:ext cx="3171825" cy="400050"/>
          </a:xfrm>
          <a:prstGeom prst="rect">
            <a:avLst/>
          </a:prstGeom>
          <a:noFill/>
          <a:ln/>
        </p:spPr>
        <p:txBody>
          <a:bodyPr wrap="square" lIns="0" tIns="0" rIns="0" bIns="0" rtlCol="0" anchor="t">
            <a:spAutoFit/>
          </a:bodyPr>
          <a:lstStyle/>
          <a:p>
            <a:pPr marL="0" indent="0" algn="l">
              <a:lnSpc>
                <a:spcPts val="1600"/>
              </a:lnSpc>
              <a:buNone/>
            </a:pPr>
            <a:r>
              <a:rPr lang="en-US" sz="987" b="1" dirty="0">
                <a:solidFill>
                  <a:srgbClr val="795548"/>
                </a:solidFill>
                <a:latin typeface="Montserrat" pitchFamily="34" charset="0"/>
                <a:ea typeface="Montserrat" pitchFamily="34" charset="-122"/>
                <a:cs typeface="Montserrat" pitchFamily="34" charset="-120"/>
              </a:rPr>
              <a:t>Légère sensation de faim ou d'appétit (normalisation de la ghréline)</a:t>
            </a:r>
            <a:endParaRPr lang="en-US" sz="987" dirty="0"/>
          </a:p>
        </p:txBody>
      </p:sp>
      <p:pic>
        <p:nvPicPr>
          <p:cNvPr id="16" name="Image 6" descr="preencoded.png"/>
          <p:cNvPicPr>
            <a:picLocks noChangeAspect="1"/>
          </p:cNvPicPr>
          <p:nvPr/>
        </p:nvPicPr>
        <p:blipFill>
          <a:blip r:embed="rId9"/>
          <a:stretch>
            <a:fillRect/>
          </a:stretch>
        </p:blipFill>
        <p:spPr>
          <a:xfrm>
            <a:off x="785813" y="3707606"/>
            <a:ext cx="171450" cy="171450"/>
          </a:xfrm>
          <a:prstGeom prst="rect">
            <a:avLst/>
          </a:prstGeom>
        </p:spPr>
      </p:pic>
      <p:sp>
        <p:nvSpPr>
          <p:cNvPr id="17" name="Text 8"/>
          <p:cNvSpPr/>
          <p:nvPr/>
        </p:nvSpPr>
        <p:spPr>
          <a:xfrm>
            <a:off x="1064419" y="3693319"/>
            <a:ext cx="3123605" cy="200025"/>
          </a:xfrm>
          <a:prstGeom prst="rect">
            <a:avLst/>
          </a:prstGeom>
          <a:noFill/>
          <a:ln/>
        </p:spPr>
        <p:txBody>
          <a:bodyPr wrap="none" lIns="0" tIns="0" rIns="0" bIns="0" rtlCol="0" anchor="t">
            <a:spAutoFit/>
          </a:bodyPr>
          <a:lstStyle/>
          <a:p>
            <a:pPr marL="0" indent="0" algn="l">
              <a:lnSpc>
                <a:spcPts val="1600"/>
              </a:lnSpc>
              <a:buNone/>
            </a:pPr>
            <a:r>
              <a:rPr lang="en-US" sz="987" b="1" dirty="0">
                <a:solidFill>
                  <a:srgbClr val="795548"/>
                </a:solidFill>
                <a:latin typeface="Montserrat" pitchFamily="34" charset="0"/>
                <a:ea typeface="Montserrat" pitchFamily="34" charset="-122"/>
                <a:cs typeface="Montserrat" pitchFamily="34" charset="-120"/>
              </a:rPr>
              <a:t>Sensation de calme et de détente générale</a:t>
            </a:r>
            <a:endParaRPr lang="en-US" sz="987" dirty="0"/>
          </a:p>
        </p:txBody>
      </p:sp>
      <p:pic>
        <p:nvPicPr>
          <p:cNvPr id="18" name="Image 7" descr="preencoded.png"/>
          <p:cNvPicPr>
            <a:picLocks noChangeAspect="1"/>
          </p:cNvPicPr>
          <p:nvPr/>
        </p:nvPicPr>
        <p:blipFill>
          <a:blip r:embed="rId10"/>
          <a:stretch>
            <a:fillRect/>
          </a:stretch>
        </p:blipFill>
        <p:spPr>
          <a:xfrm>
            <a:off x="785813" y="4014788"/>
            <a:ext cx="171450" cy="171450"/>
          </a:xfrm>
          <a:prstGeom prst="rect">
            <a:avLst/>
          </a:prstGeom>
        </p:spPr>
      </p:pic>
      <p:sp>
        <p:nvSpPr>
          <p:cNvPr id="19" name="Text 9"/>
          <p:cNvSpPr/>
          <p:nvPr/>
        </p:nvSpPr>
        <p:spPr>
          <a:xfrm>
            <a:off x="1064419" y="4000500"/>
            <a:ext cx="3150394" cy="400050"/>
          </a:xfrm>
          <a:prstGeom prst="rect">
            <a:avLst/>
          </a:prstGeom>
          <a:noFill/>
          <a:ln/>
        </p:spPr>
        <p:txBody>
          <a:bodyPr wrap="square" lIns="0" tIns="0" rIns="0" bIns="0" rtlCol="0" anchor="t">
            <a:spAutoFit/>
          </a:bodyPr>
          <a:lstStyle/>
          <a:p>
            <a:pPr marL="0" indent="0" algn="l">
              <a:lnSpc>
                <a:spcPts val="1600"/>
              </a:lnSpc>
              <a:buNone/>
            </a:pPr>
            <a:r>
              <a:rPr lang="en-US" sz="987" b="1" dirty="0">
                <a:solidFill>
                  <a:srgbClr val="795548"/>
                </a:solidFill>
                <a:latin typeface="Montserrat" pitchFamily="34" charset="0"/>
                <a:ea typeface="Montserrat" pitchFamily="34" charset="-122"/>
                <a:cs typeface="Montserrat" pitchFamily="34" charset="-120"/>
              </a:rPr>
              <a:t>Parfois, éructations (rots) : signe de libération de gaz gastriques</a:t>
            </a:r>
            <a:endParaRPr lang="en-US" sz="987" dirty="0"/>
          </a:p>
        </p:txBody>
      </p:sp>
      <p:sp>
        <p:nvSpPr>
          <p:cNvPr id="20" name="Shape 10"/>
          <p:cNvSpPr/>
          <p:nvPr/>
        </p:nvSpPr>
        <p:spPr>
          <a:xfrm>
            <a:off x="4714875" y="1243013"/>
            <a:ext cx="3857625" cy="3757613"/>
          </a:xfrm>
          <a:prstGeom prst="rect">
            <a:avLst/>
          </a:prstGeom>
          <a:solidFill>
            <a:srgbClr val="EFEBE9"/>
          </a:solidFill>
          <a:ln/>
        </p:spPr>
        <p:txBody>
          <a:bodyPr/>
          <a:lstStyle/>
          <a:p>
            <a:endParaRPr lang="fr-FR"/>
          </a:p>
        </p:txBody>
      </p:sp>
      <p:sp>
        <p:nvSpPr>
          <p:cNvPr id="21" name="Shape 11"/>
          <p:cNvSpPr/>
          <p:nvPr/>
        </p:nvSpPr>
        <p:spPr>
          <a:xfrm>
            <a:off x="4714875" y="1243013"/>
            <a:ext cx="3857625" cy="57150"/>
          </a:xfrm>
          <a:prstGeom prst="rect">
            <a:avLst/>
          </a:prstGeom>
          <a:solidFill>
            <a:srgbClr val="5D4037"/>
          </a:solidFill>
          <a:ln/>
        </p:spPr>
        <p:txBody>
          <a:bodyPr/>
          <a:lstStyle/>
          <a:p>
            <a:endParaRPr lang="fr-FR"/>
          </a:p>
        </p:txBody>
      </p:sp>
      <p:pic>
        <p:nvPicPr>
          <p:cNvPr id="22" name="Image 8" descr="preencoded.png"/>
          <p:cNvPicPr>
            <a:picLocks noChangeAspect="1"/>
          </p:cNvPicPr>
          <p:nvPr/>
        </p:nvPicPr>
        <p:blipFill>
          <a:blip r:embed="rId11"/>
          <a:stretch>
            <a:fillRect/>
          </a:stretch>
        </p:blipFill>
        <p:spPr>
          <a:xfrm>
            <a:off x="4929188" y="1457325"/>
            <a:ext cx="235744" cy="228600"/>
          </a:xfrm>
          <a:prstGeom prst="rect">
            <a:avLst/>
          </a:prstGeom>
        </p:spPr>
      </p:pic>
      <p:sp>
        <p:nvSpPr>
          <p:cNvPr id="23" name="Text 12"/>
          <p:cNvSpPr/>
          <p:nvPr/>
        </p:nvSpPr>
        <p:spPr>
          <a:xfrm>
            <a:off x="5272088" y="1458218"/>
            <a:ext cx="1912739" cy="226814"/>
          </a:xfrm>
          <a:prstGeom prst="rect">
            <a:avLst/>
          </a:prstGeom>
          <a:noFill/>
          <a:ln/>
        </p:spPr>
        <p:txBody>
          <a:bodyPr wrap="none" lIns="0" tIns="0" rIns="0" bIns="0" rtlCol="0" anchor="t">
            <a:spAutoFit/>
          </a:bodyPr>
          <a:lstStyle/>
          <a:p>
            <a:pPr marL="0" indent="0" algn="l">
              <a:lnSpc>
                <a:spcPts val="1800"/>
              </a:lnSpc>
              <a:buNone/>
            </a:pPr>
            <a:r>
              <a:rPr lang="en-US" sz="1295" b="1" kern="0" spc="1" dirty="0">
                <a:solidFill>
                  <a:srgbClr val="5D4037"/>
                </a:solidFill>
                <a:latin typeface="Montserrat" pitchFamily="34" charset="0"/>
                <a:ea typeface="Montserrat" pitchFamily="34" charset="-122"/>
                <a:cs typeface="Montserrat" pitchFamily="34" charset="-120"/>
              </a:rPr>
              <a:t>SIGNAUX D'ARRÊT</a:t>
            </a:r>
            <a:endParaRPr lang="en-US" sz="1295" dirty="0"/>
          </a:p>
        </p:txBody>
      </p:sp>
      <p:pic>
        <p:nvPicPr>
          <p:cNvPr id="24" name="Image 9" descr="preencoded.png"/>
          <p:cNvPicPr>
            <a:picLocks noChangeAspect="1"/>
          </p:cNvPicPr>
          <p:nvPr/>
        </p:nvPicPr>
        <p:blipFill>
          <a:blip r:embed="rId12"/>
          <a:stretch>
            <a:fillRect/>
          </a:stretch>
        </p:blipFill>
        <p:spPr>
          <a:xfrm>
            <a:off x="4929188" y="1878806"/>
            <a:ext cx="171450" cy="171450"/>
          </a:xfrm>
          <a:prstGeom prst="rect">
            <a:avLst/>
          </a:prstGeom>
        </p:spPr>
      </p:pic>
      <p:sp>
        <p:nvSpPr>
          <p:cNvPr id="25" name="Text 13"/>
          <p:cNvSpPr/>
          <p:nvPr/>
        </p:nvSpPr>
        <p:spPr>
          <a:xfrm>
            <a:off x="5207794" y="1864519"/>
            <a:ext cx="2216348" cy="200025"/>
          </a:xfrm>
          <a:prstGeom prst="rect">
            <a:avLst/>
          </a:prstGeom>
          <a:noFill/>
          <a:ln/>
        </p:spPr>
        <p:txBody>
          <a:bodyPr wrap="none" lIns="0" tIns="0" rIns="0" bIns="0" rtlCol="0" anchor="t">
            <a:spAutoFit/>
          </a:bodyPr>
          <a:lstStyle/>
          <a:p>
            <a:pPr marL="0" indent="0" algn="l">
              <a:lnSpc>
                <a:spcPts val="1600"/>
              </a:lnSpc>
              <a:buNone/>
            </a:pPr>
            <a:r>
              <a:rPr lang="en-US" sz="987" b="1" dirty="0">
                <a:solidFill>
                  <a:srgbClr val="795548"/>
                </a:solidFill>
                <a:latin typeface="Montserrat" pitchFamily="34" charset="0"/>
                <a:ea typeface="Montserrat" pitchFamily="34" charset="-122"/>
                <a:cs typeface="Montserrat" pitchFamily="34" charset="-120"/>
              </a:rPr>
              <a:t>Douleur aiguë dans l'épigastre</a:t>
            </a:r>
            <a:endParaRPr lang="en-US" sz="987" dirty="0"/>
          </a:p>
        </p:txBody>
      </p:sp>
      <p:pic>
        <p:nvPicPr>
          <p:cNvPr id="26" name="Image 10" descr="preencoded.png"/>
          <p:cNvPicPr>
            <a:picLocks noChangeAspect="1"/>
          </p:cNvPicPr>
          <p:nvPr/>
        </p:nvPicPr>
        <p:blipFill>
          <a:blip r:embed="rId12"/>
          <a:stretch>
            <a:fillRect/>
          </a:stretch>
        </p:blipFill>
        <p:spPr>
          <a:xfrm>
            <a:off x="4929188" y="2185988"/>
            <a:ext cx="171450" cy="171450"/>
          </a:xfrm>
          <a:prstGeom prst="rect">
            <a:avLst/>
          </a:prstGeom>
        </p:spPr>
      </p:pic>
      <p:sp>
        <p:nvSpPr>
          <p:cNvPr id="27" name="Text 14"/>
          <p:cNvSpPr/>
          <p:nvPr/>
        </p:nvSpPr>
        <p:spPr>
          <a:xfrm>
            <a:off x="5207794" y="2171700"/>
            <a:ext cx="3150394" cy="400050"/>
          </a:xfrm>
          <a:prstGeom prst="rect">
            <a:avLst/>
          </a:prstGeom>
          <a:noFill/>
          <a:ln/>
        </p:spPr>
        <p:txBody>
          <a:bodyPr wrap="square" lIns="0" tIns="0" rIns="0" bIns="0" rtlCol="0" anchor="t">
            <a:spAutoFit/>
          </a:bodyPr>
          <a:lstStyle/>
          <a:p>
            <a:pPr marL="0" indent="0" algn="l">
              <a:lnSpc>
                <a:spcPts val="1600"/>
              </a:lnSpc>
              <a:buNone/>
            </a:pPr>
            <a:r>
              <a:rPr lang="en-US" sz="987" b="1" dirty="0">
                <a:solidFill>
                  <a:srgbClr val="795548"/>
                </a:solidFill>
                <a:latin typeface="Montserrat" pitchFamily="34" charset="0"/>
                <a:ea typeface="Montserrat" pitchFamily="34" charset="-122"/>
                <a:cs typeface="Montserrat" pitchFamily="34" charset="-120"/>
              </a:rPr>
              <a:t>Douleur irradiant vers le dos (possible pancréatite)</a:t>
            </a:r>
            <a:endParaRPr lang="en-US" sz="987" dirty="0"/>
          </a:p>
        </p:txBody>
      </p:sp>
      <p:pic>
        <p:nvPicPr>
          <p:cNvPr id="28" name="Image 11" descr="preencoded.png"/>
          <p:cNvPicPr>
            <a:picLocks noChangeAspect="1"/>
          </p:cNvPicPr>
          <p:nvPr/>
        </p:nvPicPr>
        <p:blipFill>
          <a:blip r:embed="rId12"/>
          <a:stretch>
            <a:fillRect/>
          </a:stretch>
        </p:blipFill>
        <p:spPr>
          <a:xfrm>
            <a:off x="4929188" y="2693194"/>
            <a:ext cx="171450" cy="171450"/>
          </a:xfrm>
          <a:prstGeom prst="rect">
            <a:avLst/>
          </a:prstGeom>
        </p:spPr>
      </p:pic>
      <p:sp>
        <p:nvSpPr>
          <p:cNvPr id="29" name="Text 15"/>
          <p:cNvSpPr/>
          <p:nvPr/>
        </p:nvSpPr>
        <p:spPr>
          <a:xfrm>
            <a:off x="5207794" y="2678906"/>
            <a:ext cx="2225278" cy="200025"/>
          </a:xfrm>
          <a:prstGeom prst="rect">
            <a:avLst/>
          </a:prstGeom>
          <a:noFill/>
          <a:ln/>
        </p:spPr>
        <p:txBody>
          <a:bodyPr wrap="none" lIns="0" tIns="0" rIns="0" bIns="0" rtlCol="0" anchor="t">
            <a:spAutoFit/>
          </a:bodyPr>
          <a:lstStyle/>
          <a:p>
            <a:pPr marL="0" indent="0" algn="l">
              <a:lnSpc>
                <a:spcPts val="1600"/>
              </a:lnSpc>
              <a:buNone/>
            </a:pPr>
            <a:r>
              <a:rPr lang="en-US" sz="987" b="1" dirty="0">
                <a:solidFill>
                  <a:srgbClr val="795548"/>
                </a:solidFill>
                <a:latin typeface="Montserrat" pitchFamily="34" charset="0"/>
                <a:ea typeface="Montserrat" pitchFamily="34" charset="-122"/>
                <a:cs typeface="Montserrat" pitchFamily="34" charset="-120"/>
              </a:rPr>
              <a:t>Nausées intenses et soudaines</a:t>
            </a:r>
            <a:endParaRPr lang="en-US" sz="987" dirty="0"/>
          </a:p>
        </p:txBody>
      </p:sp>
      <p:pic>
        <p:nvPicPr>
          <p:cNvPr id="30" name="Image 12" descr="preencoded.png"/>
          <p:cNvPicPr>
            <a:picLocks noChangeAspect="1"/>
          </p:cNvPicPr>
          <p:nvPr/>
        </p:nvPicPr>
        <p:blipFill>
          <a:blip r:embed="rId12"/>
          <a:stretch>
            <a:fillRect/>
          </a:stretch>
        </p:blipFill>
        <p:spPr>
          <a:xfrm>
            <a:off x="4929188" y="3000375"/>
            <a:ext cx="171450" cy="171450"/>
          </a:xfrm>
          <a:prstGeom prst="rect">
            <a:avLst/>
          </a:prstGeom>
        </p:spPr>
      </p:pic>
      <p:sp>
        <p:nvSpPr>
          <p:cNvPr id="31" name="Text 16"/>
          <p:cNvSpPr/>
          <p:nvPr/>
        </p:nvSpPr>
        <p:spPr>
          <a:xfrm>
            <a:off x="5207794" y="2986088"/>
            <a:ext cx="3150394" cy="400050"/>
          </a:xfrm>
          <a:prstGeom prst="rect">
            <a:avLst/>
          </a:prstGeom>
          <a:noFill/>
          <a:ln/>
        </p:spPr>
        <p:txBody>
          <a:bodyPr wrap="square" lIns="0" tIns="0" rIns="0" bIns="0" rtlCol="0" anchor="t">
            <a:spAutoFit/>
          </a:bodyPr>
          <a:lstStyle/>
          <a:p>
            <a:pPr marL="0" indent="0" algn="l">
              <a:lnSpc>
                <a:spcPts val="1600"/>
              </a:lnSpc>
              <a:buNone/>
            </a:pPr>
            <a:r>
              <a:rPr lang="en-US" sz="987" b="1" dirty="0">
                <a:solidFill>
                  <a:srgbClr val="795548"/>
                </a:solidFill>
                <a:latin typeface="Montserrat" pitchFamily="34" charset="0"/>
                <a:ea typeface="Montserrat" pitchFamily="34" charset="-122"/>
                <a:cs typeface="Montserrat" pitchFamily="34" charset="-120"/>
              </a:rPr>
              <a:t>Sensation de brûlure gastrique intense (reflux acide)</a:t>
            </a:r>
            <a:endParaRPr lang="en-US" sz="987"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 13">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9144000" cy="5143500"/>
          </a:xfrm>
          <a:prstGeom prst="rect">
            <a:avLst/>
          </a:prstGeom>
        </p:spPr>
      </p:pic>
      <p:sp>
        <p:nvSpPr>
          <p:cNvPr id="3" name="Text 0"/>
          <p:cNvSpPr/>
          <p:nvPr/>
        </p:nvSpPr>
        <p:spPr>
          <a:xfrm>
            <a:off x="571500" y="414338"/>
            <a:ext cx="8001000" cy="342900"/>
          </a:xfrm>
          <a:prstGeom prst="rect">
            <a:avLst/>
          </a:prstGeom>
          <a:noFill/>
          <a:ln/>
        </p:spPr>
        <p:txBody>
          <a:bodyPr wrap="none" lIns="0" tIns="0" rIns="0" bIns="0" rtlCol="0" anchor="t">
            <a:spAutoFit/>
          </a:bodyPr>
          <a:lstStyle/>
          <a:p>
            <a:pPr marL="0" indent="0" algn="l">
              <a:lnSpc>
                <a:spcPts val="2700"/>
              </a:lnSpc>
              <a:buNone/>
            </a:pPr>
            <a:r>
              <a:rPr lang="en-US" sz="2016" b="1" dirty="0">
                <a:solidFill>
                  <a:srgbClr val="5D4037"/>
                </a:solidFill>
                <a:latin typeface="Montserrat" pitchFamily="34" charset="0"/>
                <a:ea typeface="Montserrat" pitchFamily="34" charset="-122"/>
                <a:cs typeface="Montserrat" pitchFamily="34" charset="-120"/>
              </a:rPr>
              <a:t>Quand ne pas masser la zone gastro-pancréatique ?</a:t>
            </a:r>
            <a:endParaRPr lang="en-US" sz="2016" dirty="0"/>
          </a:p>
        </p:txBody>
      </p:sp>
      <p:sp>
        <p:nvSpPr>
          <p:cNvPr id="4" name="Shape 1"/>
          <p:cNvSpPr/>
          <p:nvPr/>
        </p:nvSpPr>
        <p:spPr>
          <a:xfrm>
            <a:off x="571500" y="900113"/>
            <a:ext cx="3857625" cy="4100513"/>
          </a:xfrm>
          <a:prstGeom prst="rect">
            <a:avLst/>
          </a:prstGeom>
          <a:solidFill>
            <a:srgbClr val="5D4037"/>
          </a:solidFill>
          <a:ln/>
        </p:spPr>
        <p:txBody>
          <a:bodyPr/>
          <a:lstStyle/>
          <a:p>
            <a:endParaRPr lang="fr-FR"/>
          </a:p>
        </p:txBody>
      </p:sp>
      <p:sp>
        <p:nvSpPr>
          <p:cNvPr id="5" name="Shape 2"/>
          <p:cNvSpPr/>
          <p:nvPr/>
        </p:nvSpPr>
        <p:spPr>
          <a:xfrm>
            <a:off x="571500" y="900113"/>
            <a:ext cx="3857625" cy="57150"/>
          </a:xfrm>
          <a:prstGeom prst="rect">
            <a:avLst/>
          </a:prstGeom>
          <a:solidFill>
            <a:srgbClr val="8D6E63"/>
          </a:solidFill>
          <a:ln/>
        </p:spPr>
        <p:txBody>
          <a:bodyPr/>
          <a:lstStyle/>
          <a:p>
            <a:endParaRPr lang="fr-FR"/>
          </a:p>
        </p:txBody>
      </p:sp>
      <p:pic>
        <p:nvPicPr>
          <p:cNvPr id="6" name="Image 1" descr="preencoded.png"/>
          <p:cNvPicPr>
            <a:picLocks noChangeAspect="1"/>
          </p:cNvPicPr>
          <p:nvPr/>
        </p:nvPicPr>
        <p:blipFill>
          <a:blip r:embed="rId4"/>
          <a:stretch>
            <a:fillRect/>
          </a:stretch>
        </p:blipFill>
        <p:spPr>
          <a:xfrm>
            <a:off x="785813" y="1226939"/>
            <a:ext cx="235744" cy="228600"/>
          </a:xfrm>
          <a:prstGeom prst="rect">
            <a:avLst/>
          </a:prstGeom>
        </p:spPr>
      </p:pic>
      <p:sp>
        <p:nvSpPr>
          <p:cNvPr id="7" name="Text 3"/>
          <p:cNvSpPr/>
          <p:nvPr/>
        </p:nvSpPr>
        <p:spPr>
          <a:xfrm>
            <a:off x="1128713" y="1114425"/>
            <a:ext cx="3086100" cy="453628"/>
          </a:xfrm>
          <a:prstGeom prst="rect">
            <a:avLst/>
          </a:prstGeom>
          <a:noFill/>
          <a:ln/>
        </p:spPr>
        <p:txBody>
          <a:bodyPr wrap="square" lIns="0" tIns="0" rIns="0" bIns="0" rtlCol="0" anchor="t">
            <a:spAutoFit/>
          </a:bodyPr>
          <a:lstStyle/>
          <a:p>
            <a:pPr marL="0" indent="0" algn="l">
              <a:lnSpc>
                <a:spcPts val="1800"/>
              </a:lnSpc>
              <a:buNone/>
            </a:pPr>
            <a:r>
              <a:rPr lang="en-US" sz="1295" b="1" kern="0" spc="1" dirty="0">
                <a:solidFill>
                  <a:srgbClr val="FAF3E0"/>
                </a:solidFill>
                <a:latin typeface="Montserrat" pitchFamily="34" charset="0"/>
                <a:ea typeface="Montserrat" pitchFamily="34" charset="-122"/>
                <a:cs typeface="Montserrat" pitchFamily="34" charset="-120"/>
              </a:rPr>
              <a:t>CONTRE-INDICATIONS ABSOLUES</a:t>
            </a:r>
            <a:endParaRPr lang="en-US" sz="1295" dirty="0"/>
          </a:p>
        </p:txBody>
      </p:sp>
      <p:pic>
        <p:nvPicPr>
          <p:cNvPr id="8" name="Image 2" descr="preencoded.png"/>
          <p:cNvPicPr>
            <a:picLocks noChangeAspect="1"/>
          </p:cNvPicPr>
          <p:nvPr/>
        </p:nvPicPr>
        <p:blipFill>
          <a:blip r:embed="rId5"/>
          <a:stretch>
            <a:fillRect/>
          </a:stretch>
        </p:blipFill>
        <p:spPr>
          <a:xfrm>
            <a:off x="785813" y="1760934"/>
            <a:ext cx="107156" cy="171450"/>
          </a:xfrm>
          <a:prstGeom prst="rect">
            <a:avLst/>
          </a:prstGeom>
        </p:spPr>
      </p:pic>
      <p:sp>
        <p:nvSpPr>
          <p:cNvPr id="9" name="Text 4"/>
          <p:cNvSpPr/>
          <p:nvPr/>
        </p:nvSpPr>
        <p:spPr>
          <a:xfrm>
            <a:off x="1000125" y="1746647"/>
            <a:ext cx="3214688" cy="400050"/>
          </a:xfrm>
          <a:prstGeom prst="rect">
            <a:avLst/>
          </a:prstGeom>
          <a:noFill/>
          <a:ln/>
        </p:spPr>
        <p:txBody>
          <a:bodyPr wrap="square" lIns="0" tIns="0" rIns="0" bIns="0" rtlCol="0" anchor="t">
            <a:spAutoFit/>
          </a:bodyPr>
          <a:lstStyle/>
          <a:p>
            <a:pPr marL="0" indent="0" algn="l">
              <a:lnSpc>
                <a:spcPts val="1600"/>
              </a:lnSpc>
              <a:buNone/>
            </a:pPr>
            <a:r>
              <a:rPr lang="en-US" sz="987" b="1" dirty="0">
                <a:solidFill>
                  <a:srgbClr val="FFFFFF"/>
                </a:solidFill>
                <a:latin typeface="Montserrat" pitchFamily="34" charset="0"/>
                <a:ea typeface="Montserrat" pitchFamily="34" charset="-122"/>
                <a:cs typeface="Montserrat" pitchFamily="34" charset="-120"/>
              </a:rPr>
              <a:t>Ulcère gastroduodénal</a:t>
            </a:r>
            <a:r>
              <a:rPr lang="en-US" sz="987" b="1" dirty="0">
                <a:solidFill>
                  <a:srgbClr val="FAF3E0"/>
                </a:solidFill>
                <a:latin typeface="Montserrat" pitchFamily="34" charset="0"/>
                <a:ea typeface="Montserrat" pitchFamily="34" charset="-122"/>
                <a:cs typeface="Montserrat" pitchFamily="34" charset="-120"/>
              </a:rPr>
              <a:t> en phase aiguë (risque de perforation ou d'hémorragie).</a:t>
            </a:r>
            <a:endParaRPr lang="en-US" sz="987" dirty="0"/>
          </a:p>
        </p:txBody>
      </p:sp>
      <p:pic>
        <p:nvPicPr>
          <p:cNvPr id="10" name="Image 3" descr="preencoded.png"/>
          <p:cNvPicPr>
            <a:picLocks noChangeAspect="1"/>
          </p:cNvPicPr>
          <p:nvPr/>
        </p:nvPicPr>
        <p:blipFill>
          <a:blip r:embed="rId5"/>
          <a:stretch>
            <a:fillRect/>
          </a:stretch>
        </p:blipFill>
        <p:spPr>
          <a:xfrm>
            <a:off x="785813" y="2303859"/>
            <a:ext cx="107156" cy="171450"/>
          </a:xfrm>
          <a:prstGeom prst="rect">
            <a:avLst/>
          </a:prstGeom>
        </p:spPr>
      </p:pic>
      <p:sp>
        <p:nvSpPr>
          <p:cNvPr id="11" name="Text 5"/>
          <p:cNvSpPr/>
          <p:nvPr/>
        </p:nvSpPr>
        <p:spPr>
          <a:xfrm>
            <a:off x="1000125" y="2289572"/>
            <a:ext cx="3214688" cy="400050"/>
          </a:xfrm>
          <a:prstGeom prst="rect">
            <a:avLst/>
          </a:prstGeom>
          <a:noFill/>
          <a:ln/>
        </p:spPr>
        <p:txBody>
          <a:bodyPr wrap="square" lIns="0" tIns="0" rIns="0" bIns="0" rtlCol="0" anchor="t">
            <a:spAutoFit/>
          </a:bodyPr>
          <a:lstStyle/>
          <a:p>
            <a:pPr marL="0" indent="0" algn="l">
              <a:lnSpc>
                <a:spcPts val="1600"/>
              </a:lnSpc>
              <a:buNone/>
            </a:pPr>
            <a:r>
              <a:rPr lang="en-US" sz="987" b="1" dirty="0">
                <a:solidFill>
                  <a:srgbClr val="FFFFFF"/>
                </a:solidFill>
                <a:latin typeface="Montserrat" pitchFamily="34" charset="0"/>
                <a:ea typeface="Montserrat" pitchFamily="34" charset="-122"/>
                <a:cs typeface="Montserrat" pitchFamily="34" charset="-120"/>
              </a:rPr>
              <a:t>Pancréatite</a:t>
            </a:r>
            <a:r>
              <a:rPr lang="en-US" sz="987" b="1" dirty="0">
                <a:solidFill>
                  <a:srgbClr val="FAF3E0"/>
                </a:solidFill>
                <a:latin typeface="Montserrat" pitchFamily="34" charset="0"/>
                <a:ea typeface="Montserrat" pitchFamily="34" charset="-122"/>
                <a:cs typeface="Montserrat" pitchFamily="34" charset="-120"/>
              </a:rPr>
              <a:t> aiguë ou chronique sévère (inflammation majeure).</a:t>
            </a:r>
            <a:endParaRPr lang="en-US" sz="987" dirty="0"/>
          </a:p>
        </p:txBody>
      </p:sp>
      <p:pic>
        <p:nvPicPr>
          <p:cNvPr id="12" name="Image 4" descr="preencoded.png"/>
          <p:cNvPicPr>
            <a:picLocks noChangeAspect="1"/>
          </p:cNvPicPr>
          <p:nvPr/>
        </p:nvPicPr>
        <p:blipFill>
          <a:blip r:embed="rId5"/>
          <a:stretch>
            <a:fillRect/>
          </a:stretch>
        </p:blipFill>
        <p:spPr>
          <a:xfrm>
            <a:off x="785813" y="2846784"/>
            <a:ext cx="107156" cy="171450"/>
          </a:xfrm>
          <a:prstGeom prst="rect">
            <a:avLst/>
          </a:prstGeom>
        </p:spPr>
      </p:pic>
      <p:sp>
        <p:nvSpPr>
          <p:cNvPr id="13" name="Text 6"/>
          <p:cNvSpPr/>
          <p:nvPr/>
        </p:nvSpPr>
        <p:spPr>
          <a:xfrm>
            <a:off x="1000125" y="2832497"/>
            <a:ext cx="2687836" cy="200025"/>
          </a:xfrm>
          <a:prstGeom prst="rect">
            <a:avLst/>
          </a:prstGeom>
          <a:noFill/>
          <a:ln/>
        </p:spPr>
        <p:txBody>
          <a:bodyPr wrap="none" lIns="0" tIns="0" rIns="0" bIns="0" rtlCol="0" anchor="t">
            <a:spAutoFit/>
          </a:bodyPr>
          <a:lstStyle/>
          <a:p>
            <a:pPr marL="0" indent="0" algn="l">
              <a:lnSpc>
                <a:spcPts val="1600"/>
              </a:lnSpc>
              <a:buNone/>
            </a:pPr>
            <a:r>
              <a:rPr lang="en-US" sz="987" b="1" dirty="0">
                <a:solidFill>
                  <a:srgbClr val="FFFFFF"/>
                </a:solidFill>
                <a:latin typeface="Montserrat" pitchFamily="34" charset="0"/>
                <a:ea typeface="Montserrat" pitchFamily="34" charset="-122"/>
                <a:cs typeface="Montserrat" pitchFamily="34" charset="-120"/>
              </a:rPr>
              <a:t>Cancer</a:t>
            </a:r>
            <a:r>
              <a:rPr lang="en-US" sz="987" b="1" dirty="0">
                <a:solidFill>
                  <a:srgbClr val="FAF3E0"/>
                </a:solidFill>
                <a:latin typeface="Montserrat" pitchFamily="34" charset="0"/>
                <a:ea typeface="Montserrat" pitchFamily="34" charset="-122"/>
                <a:cs typeface="Montserrat" pitchFamily="34" charset="-120"/>
              </a:rPr>
              <a:t> de l'estomac ou du pancréas.</a:t>
            </a:r>
            <a:endParaRPr lang="en-US" sz="987" dirty="0"/>
          </a:p>
        </p:txBody>
      </p:sp>
      <p:pic>
        <p:nvPicPr>
          <p:cNvPr id="14" name="Image 5" descr="preencoded.png"/>
          <p:cNvPicPr>
            <a:picLocks noChangeAspect="1"/>
          </p:cNvPicPr>
          <p:nvPr/>
        </p:nvPicPr>
        <p:blipFill>
          <a:blip r:embed="rId5"/>
          <a:stretch>
            <a:fillRect/>
          </a:stretch>
        </p:blipFill>
        <p:spPr>
          <a:xfrm>
            <a:off x="785813" y="3189684"/>
            <a:ext cx="107156" cy="171450"/>
          </a:xfrm>
          <a:prstGeom prst="rect">
            <a:avLst/>
          </a:prstGeom>
        </p:spPr>
      </p:pic>
      <p:sp>
        <p:nvSpPr>
          <p:cNvPr id="15" name="Text 7"/>
          <p:cNvSpPr/>
          <p:nvPr/>
        </p:nvSpPr>
        <p:spPr>
          <a:xfrm>
            <a:off x="1000125" y="3175397"/>
            <a:ext cx="3214688" cy="400050"/>
          </a:xfrm>
          <a:prstGeom prst="rect">
            <a:avLst/>
          </a:prstGeom>
          <a:noFill/>
          <a:ln/>
        </p:spPr>
        <p:txBody>
          <a:bodyPr wrap="square" lIns="0" tIns="0" rIns="0" bIns="0" rtlCol="0" anchor="t">
            <a:spAutoFit/>
          </a:bodyPr>
          <a:lstStyle/>
          <a:p>
            <a:pPr marL="0" indent="0" algn="l">
              <a:lnSpc>
                <a:spcPts val="1600"/>
              </a:lnSpc>
              <a:buNone/>
            </a:pPr>
            <a:r>
              <a:rPr lang="en-US" sz="987" b="1" dirty="0">
                <a:solidFill>
                  <a:srgbClr val="FFFFFF"/>
                </a:solidFill>
                <a:latin typeface="Montserrat" pitchFamily="34" charset="0"/>
                <a:ea typeface="Montserrat" pitchFamily="34" charset="-122"/>
                <a:cs typeface="Montserrat" pitchFamily="34" charset="-120"/>
              </a:rPr>
              <a:t>Hernie hiatale</a:t>
            </a:r>
            <a:r>
              <a:rPr lang="en-US" sz="987" b="1" dirty="0">
                <a:solidFill>
                  <a:srgbClr val="FAF3E0"/>
                </a:solidFill>
                <a:latin typeface="Montserrat" pitchFamily="34" charset="0"/>
                <a:ea typeface="Montserrat" pitchFamily="34" charset="-122"/>
                <a:cs typeface="Montserrat" pitchFamily="34" charset="-120"/>
              </a:rPr>
              <a:t> sévère non traitée (risque d'aggravation).</a:t>
            </a:r>
            <a:endParaRPr lang="en-US" sz="987" dirty="0"/>
          </a:p>
        </p:txBody>
      </p:sp>
      <p:pic>
        <p:nvPicPr>
          <p:cNvPr id="16" name="Image 6" descr="preencoded.png"/>
          <p:cNvPicPr>
            <a:picLocks noChangeAspect="1"/>
          </p:cNvPicPr>
          <p:nvPr/>
        </p:nvPicPr>
        <p:blipFill>
          <a:blip r:embed="rId5"/>
          <a:stretch>
            <a:fillRect/>
          </a:stretch>
        </p:blipFill>
        <p:spPr>
          <a:xfrm>
            <a:off x="785813" y="3732609"/>
            <a:ext cx="107156" cy="171450"/>
          </a:xfrm>
          <a:prstGeom prst="rect">
            <a:avLst/>
          </a:prstGeom>
        </p:spPr>
      </p:pic>
      <p:sp>
        <p:nvSpPr>
          <p:cNvPr id="17" name="Text 8"/>
          <p:cNvSpPr/>
          <p:nvPr/>
        </p:nvSpPr>
        <p:spPr>
          <a:xfrm>
            <a:off x="1000125" y="3718322"/>
            <a:ext cx="3214688" cy="400050"/>
          </a:xfrm>
          <a:prstGeom prst="rect">
            <a:avLst/>
          </a:prstGeom>
          <a:noFill/>
          <a:ln/>
        </p:spPr>
        <p:txBody>
          <a:bodyPr wrap="square" lIns="0" tIns="0" rIns="0" bIns="0" rtlCol="0" anchor="t">
            <a:spAutoFit/>
          </a:bodyPr>
          <a:lstStyle/>
          <a:p>
            <a:pPr marL="0" indent="0" algn="l">
              <a:lnSpc>
                <a:spcPts val="1600"/>
              </a:lnSpc>
              <a:buNone/>
            </a:pPr>
            <a:r>
              <a:rPr lang="en-US" sz="987" b="1" dirty="0">
                <a:solidFill>
                  <a:srgbClr val="FFFFFF"/>
                </a:solidFill>
                <a:latin typeface="Montserrat" pitchFamily="34" charset="0"/>
                <a:ea typeface="Montserrat" pitchFamily="34" charset="-122"/>
                <a:cs typeface="Montserrat" pitchFamily="34" charset="-120"/>
              </a:rPr>
              <a:t>Post-opératoire récent</a:t>
            </a:r>
            <a:r>
              <a:rPr lang="en-US" sz="987" b="1" dirty="0">
                <a:solidFill>
                  <a:srgbClr val="FAF3E0"/>
                </a:solidFill>
                <a:latin typeface="Montserrat" pitchFamily="34" charset="0"/>
                <a:ea typeface="Montserrat" pitchFamily="34" charset="-122"/>
                <a:cs typeface="Montserrat" pitchFamily="34" charset="-120"/>
              </a:rPr>
              <a:t> (chirurgie bariatrique, gastrectomie, etc.).</a:t>
            </a:r>
            <a:endParaRPr lang="en-US" sz="987" dirty="0"/>
          </a:p>
        </p:txBody>
      </p:sp>
      <p:sp>
        <p:nvSpPr>
          <p:cNvPr id="18" name="Shape 9"/>
          <p:cNvSpPr/>
          <p:nvPr/>
        </p:nvSpPr>
        <p:spPr>
          <a:xfrm>
            <a:off x="4714875" y="900113"/>
            <a:ext cx="3857625" cy="4100513"/>
          </a:xfrm>
          <a:prstGeom prst="rect">
            <a:avLst/>
          </a:prstGeom>
          <a:solidFill>
            <a:srgbClr val="D7CCC8"/>
          </a:solidFill>
          <a:ln/>
        </p:spPr>
        <p:txBody>
          <a:bodyPr/>
          <a:lstStyle/>
          <a:p>
            <a:endParaRPr lang="fr-FR"/>
          </a:p>
        </p:txBody>
      </p:sp>
      <p:sp>
        <p:nvSpPr>
          <p:cNvPr id="19" name="Shape 10"/>
          <p:cNvSpPr/>
          <p:nvPr/>
        </p:nvSpPr>
        <p:spPr>
          <a:xfrm>
            <a:off x="4714875" y="900113"/>
            <a:ext cx="3857625" cy="57150"/>
          </a:xfrm>
          <a:prstGeom prst="rect">
            <a:avLst/>
          </a:prstGeom>
          <a:solidFill>
            <a:srgbClr val="5D4037"/>
          </a:solidFill>
          <a:ln/>
        </p:spPr>
        <p:txBody>
          <a:bodyPr/>
          <a:lstStyle/>
          <a:p>
            <a:endParaRPr lang="fr-FR"/>
          </a:p>
        </p:txBody>
      </p:sp>
      <p:pic>
        <p:nvPicPr>
          <p:cNvPr id="20" name="Image 7" descr="preencoded.png"/>
          <p:cNvPicPr>
            <a:picLocks noChangeAspect="1"/>
          </p:cNvPicPr>
          <p:nvPr/>
        </p:nvPicPr>
        <p:blipFill>
          <a:blip r:embed="rId6"/>
          <a:stretch>
            <a:fillRect/>
          </a:stretch>
        </p:blipFill>
        <p:spPr>
          <a:xfrm>
            <a:off x="4929188" y="1226939"/>
            <a:ext cx="235744" cy="228600"/>
          </a:xfrm>
          <a:prstGeom prst="rect">
            <a:avLst/>
          </a:prstGeom>
        </p:spPr>
      </p:pic>
      <p:sp>
        <p:nvSpPr>
          <p:cNvPr id="21" name="Text 11"/>
          <p:cNvSpPr/>
          <p:nvPr/>
        </p:nvSpPr>
        <p:spPr>
          <a:xfrm>
            <a:off x="5272088" y="1114425"/>
            <a:ext cx="3086100" cy="453628"/>
          </a:xfrm>
          <a:prstGeom prst="rect">
            <a:avLst/>
          </a:prstGeom>
          <a:noFill/>
          <a:ln/>
        </p:spPr>
        <p:txBody>
          <a:bodyPr wrap="square" lIns="0" tIns="0" rIns="0" bIns="0" rtlCol="0" anchor="t">
            <a:spAutoFit/>
          </a:bodyPr>
          <a:lstStyle/>
          <a:p>
            <a:pPr marL="0" indent="0" algn="l">
              <a:lnSpc>
                <a:spcPts val="1800"/>
              </a:lnSpc>
              <a:buNone/>
            </a:pPr>
            <a:r>
              <a:rPr lang="en-US" sz="1295" b="1" kern="0" spc="1" dirty="0">
                <a:solidFill>
                  <a:srgbClr val="5D4037"/>
                </a:solidFill>
                <a:latin typeface="Montserrat" pitchFamily="34" charset="0"/>
                <a:ea typeface="Montserrat" pitchFamily="34" charset="-122"/>
                <a:cs typeface="Montserrat" pitchFamily="34" charset="-120"/>
              </a:rPr>
              <a:t>PRÉCAUTIONS PARTICULIÈRES</a:t>
            </a:r>
            <a:endParaRPr lang="en-US" sz="1295" dirty="0"/>
          </a:p>
        </p:txBody>
      </p:sp>
      <p:pic>
        <p:nvPicPr>
          <p:cNvPr id="22" name="Image 8" descr="preencoded.png"/>
          <p:cNvPicPr>
            <a:picLocks noChangeAspect="1"/>
          </p:cNvPicPr>
          <p:nvPr/>
        </p:nvPicPr>
        <p:blipFill>
          <a:blip r:embed="rId7"/>
          <a:stretch>
            <a:fillRect/>
          </a:stretch>
        </p:blipFill>
        <p:spPr>
          <a:xfrm>
            <a:off x="4929188" y="1760934"/>
            <a:ext cx="42863" cy="171450"/>
          </a:xfrm>
          <a:prstGeom prst="rect">
            <a:avLst/>
          </a:prstGeom>
        </p:spPr>
      </p:pic>
      <p:sp>
        <p:nvSpPr>
          <p:cNvPr id="23" name="Text 12"/>
          <p:cNvSpPr/>
          <p:nvPr/>
        </p:nvSpPr>
        <p:spPr>
          <a:xfrm>
            <a:off x="5079206" y="1746647"/>
            <a:ext cx="3278981" cy="800100"/>
          </a:xfrm>
          <a:prstGeom prst="rect">
            <a:avLst/>
          </a:prstGeom>
          <a:noFill/>
          <a:ln/>
        </p:spPr>
        <p:txBody>
          <a:bodyPr wrap="square" lIns="0" tIns="0" rIns="0" bIns="0" rtlCol="0" anchor="t">
            <a:spAutoFit/>
          </a:bodyPr>
          <a:lstStyle/>
          <a:p>
            <a:pPr marL="0" indent="0" algn="l">
              <a:lnSpc>
                <a:spcPts val="1600"/>
              </a:lnSpc>
              <a:buNone/>
            </a:pPr>
            <a:r>
              <a:rPr lang="en-US" sz="987" b="1" dirty="0">
                <a:solidFill>
                  <a:srgbClr val="5D4037"/>
                </a:solidFill>
                <a:latin typeface="Montserrat" pitchFamily="34" charset="0"/>
                <a:ea typeface="Montserrat" pitchFamily="34" charset="-122"/>
                <a:cs typeface="Montserrat" pitchFamily="34" charset="-120"/>
              </a:rPr>
              <a:t>Reflux gastro-œsophagien (RGO) sévère :</a:t>
            </a:r>
            <a:r>
              <a:rPr lang="en-US" sz="987" b="1" dirty="0">
                <a:solidFill>
                  <a:srgbClr val="795548"/>
                </a:solidFill>
                <a:latin typeface="Montserrat" pitchFamily="34" charset="0"/>
                <a:ea typeface="Montserrat" pitchFamily="34" charset="-122"/>
                <a:cs typeface="Montserrat" pitchFamily="34" charset="-120"/>
              </a:rPr>
              <a:t> éviter toute pression ascendante (vers le sternum) qui pourrait favoriser les remontées acides.</a:t>
            </a:r>
            <a:endParaRPr lang="en-US" sz="987" dirty="0"/>
          </a:p>
        </p:txBody>
      </p:sp>
      <p:pic>
        <p:nvPicPr>
          <p:cNvPr id="24" name="Image 9" descr="preencoded.png"/>
          <p:cNvPicPr>
            <a:picLocks noChangeAspect="1"/>
          </p:cNvPicPr>
          <p:nvPr/>
        </p:nvPicPr>
        <p:blipFill>
          <a:blip r:embed="rId7"/>
          <a:stretch>
            <a:fillRect/>
          </a:stretch>
        </p:blipFill>
        <p:spPr>
          <a:xfrm>
            <a:off x="4929188" y="2703909"/>
            <a:ext cx="42863" cy="171450"/>
          </a:xfrm>
          <a:prstGeom prst="rect">
            <a:avLst/>
          </a:prstGeom>
        </p:spPr>
      </p:pic>
      <p:sp>
        <p:nvSpPr>
          <p:cNvPr id="25" name="Text 13"/>
          <p:cNvSpPr/>
          <p:nvPr/>
        </p:nvSpPr>
        <p:spPr>
          <a:xfrm>
            <a:off x="5079206" y="2689622"/>
            <a:ext cx="3278981" cy="400050"/>
          </a:xfrm>
          <a:prstGeom prst="rect">
            <a:avLst/>
          </a:prstGeom>
          <a:noFill/>
          <a:ln/>
        </p:spPr>
        <p:txBody>
          <a:bodyPr wrap="square" lIns="0" tIns="0" rIns="0" bIns="0" rtlCol="0" anchor="t">
            <a:spAutoFit/>
          </a:bodyPr>
          <a:lstStyle/>
          <a:p>
            <a:pPr marL="0" indent="0" algn="l">
              <a:lnSpc>
                <a:spcPts val="1600"/>
              </a:lnSpc>
              <a:buNone/>
            </a:pPr>
            <a:r>
              <a:rPr lang="en-US" sz="987" b="1" dirty="0">
                <a:solidFill>
                  <a:srgbClr val="5D4037"/>
                </a:solidFill>
                <a:latin typeface="Montserrat" pitchFamily="34" charset="0"/>
                <a:ea typeface="Montserrat" pitchFamily="34" charset="-122"/>
                <a:cs typeface="Montserrat" pitchFamily="34" charset="-120"/>
              </a:rPr>
              <a:t>Grossesse :</a:t>
            </a:r>
            <a:r>
              <a:rPr lang="en-US" sz="987" b="1" dirty="0">
                <a:solidFill>
                  <a:srgbClr val="795548"/>
                </a:solidFill>
                <a:latin typeface="Montserrat" pitchFamily="34" charset="0"/>
                <a:ea typeface="Montserrat" pitchFamily="34" charset="-122"/>
                <a:cs typeface="Montserrat" pitchFamily="34" charset="-120"/>
              </a:rPr>
              <a:t> éviter la zone épigastrique, surtout au-delà du premier trimestre.</a:t>
            </a:r>
            <a:endParaRPr lang="en-US" sz="987" dirty="0"/>
          </a:p>
        </p:txBody>
      </p:sp>
      <p:pic>
        <p:nvPicPr>
          <p:cNvPr id="26" name="Image 10" descr="preencoded.png"/>
          <p:cNvPicPr>
            <a:picLocks noChangeAspect="1"/>
          </p:cNvPicPr>
          <p:nvPr/>
        </p:nvPicPr>
        <p:blipFill>
          <a:blip r:embed="rId7"/>
          <a:stretch>
            <a:fillRect/>
          </a:stretch>
        </p:blipFill>
        <p:spPr>
          <a:xfrm>
            <a:off x="4929188" y="3246834"/>
            <a:ext cx="42863" cy="171450"/>
          </a:xfrm>
          <a:prstGeom prst="rect">
            <a:avLst/>
          </a:prstGeom>
        </p:spPr>
      </p:pic>
      <p:sp>
        <p:nvSpPr>
          <p:cNvPr id="27" name="Text 14"/>
          <p:cNvSpPr/>
          <p:nvPr/>
        </p:nvSpPr>
        <p:spPr>
          <a:xfrm>
            <a:off x="5079206" y="3232547"/>
            <a:ext cx="3278981" cy="800100"/>
          </a:xfrm>
          <a:prstGeom prst="rect">
            <a:avLst/>
          </a:prstGeom>
          <a:noFill/>
          <a:ln/>
        </p:spPr>
        <p:txBody>
          <a:bodyPr wrap="square" lIns="0" tIns="0" rIns="0" bIns="0" rtlCol="0" anchor="t">
            <a:spAutoFit/>
          </a:bodyPr>
          <a:lstStyle/>
          <a:p>
            <a:pPr marL="0" indent="0" algn="l">
              <a:lnSpc>
                <a:spcPts val="1600"/>
              </a:lnSpc>
              <a:buNone/>
            </a:pPr>
            <a:r>
              <a:rPr lang="en-US" sz="987" b="1" dirty="0">
                <a:solidFill>
                  <a:srgbClr val="5D4037"/>
                </a:solidFill>
                <a:latin typeface="Montserrat" pitchFamily="34" charset="0"/>
                <a:ea typeface="Montserrat" pitchFamily="34" charset="-122"/>
                <a:cs typeface="Montserrat" pitchFamily="34" charset="-120"/>
              </a:rPr>
              <a:t>Prise d'AINS ou corticoïdes au long cours :</a:t>
            </a:r>
            <a:r>
              <a:rPr lang="en-US" sz="987" b="1" dirty="0">
                <a:solidFill>
                  <a:srgbClr val="795548"/>
                </a:solidFill>
                <a:latin typeface="Montserrat" pitchFamily="34" charset="0"/>
                <a:ea typeface="Montserrat" pitchFamily="34" charset="-122"/>
                <a:cs typeface="Montserrat" pitchFamily="34" charset="-120"/>
              </a:rPr>
              <a:t> ces médicaments fragilisent la muqueuse gastrique, le massage doit être extrêmement doux.</a:t>
            </a:r>
            <a:endParaRPr lang="en-US" sz="987"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 14">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9144000" cy="5143500"/>
          </a:xfrm>
          <a:prstGeom prst="rect">
            <a:avLst/>
          </a:prstGeom>
        </p:spPr>
      </p:pic>
      <p:sp>
        <p:nvSpPr>
          <p:cNvPr id="3" name="Text 0"/>
          <p:cNvSpPr/>
          <p:nvPr/>
        </p:nvSpPr>
        <p:spPr>
          <a:xfrm>
            <a:off x="571500" y="414338"/>
            <a:ext cx="8001000" cy="673261"/>
          </a:xfrm>
          <a:prstGeom prst="rect">
            <a:avLst/>
          </a:prstGeom>
          <a:noFill/>
          <a:ln/>
        </p:spPr>
        <p:txBody>
          <a:bodyPr wrap="square" lIns="0" tIns="0" rIns="0" bIns="0" rtlCol="0" anchor="t">
            <a:spAutoFit/>
          </a:bodyPr>
          <a:lstStyle/>
          <a:p>
            <a:pPr marL="0" indent="0" algn="l">
              <a:lnSpc>
                <a:spcPts val="2700"/>
              </a:lnSpc>
              <a:buNone/>
            </a:pPr>
            <a:r>
              <a:rPr lang="en-US" sz="2016" b="1" dirty="0">
                <a:solidFill>
                  <a:srgbClr val="5D4037"/>
                </a:solidFill>
                <a:latin typeface="Montserrat" pitchFamily="34" charset="0"/>
                <a:ea typeface="Montserrat" pitchFamily="34" charset="-122"/>
                <a:cs typeface="Montserrat" pitchFamily="34" charset="-120"/>
              </a:rPr>
              <a:t>Intégrer le massage de </a:t>
            </a:r>
            <a:r>
              <a:rPr lang="en-US" sz="2016" b="1" dirty="0" err="1">
                <a:solidFill>
                  <a:srgbClr val="5D4037"/>
                </a:solidFill>
                <a:latin typeface="Montserrat" pitchFamily="34" charset="0"/>
                <a:ea typeface="Montserrat" pitchFamily="34" charset="-122"/>
                <a:cs typeface="Montserrat" pitchFamily="34" charset="-120"/>
              </a:rPr>
              <a:t>l’estomac</a:t>
            </a:r>
            <a:r>
              <a:rPr lang="en-US" sz="2016" b="1" dirty="0">
                <a:solidFill>
                  <a:srgbClr val="5D4037"/>
                </a:solidFill>
                <a:latin typeface="Montserrat" pitchFamily="34" charset="0"/>
                <a:ea typeface="Montserrat" pitchFamily="34" charset="-122"/>
                <a:cs typeface="Montserrat" pitchFamily="34" charset="-120"/>
              </a:rPr>
              <a:t> dans votre routine quotidienne</a:t>
            </a:r>
            <a:endParaRPr lang="en-US" sz="2016" dirty="0"/>
          </a:p>
        </p:txBody>
      </p:sp>
      <p:sp>
        <p:nvSpPr>
          <p:cNvPr id="4" name="Shape 1"/>
          <p:cNvSpPr/>
          <p:nvPr/>
        </p:nvSpPr>
        <p:spPr>
          <a:xfrm>
            <a:off x="571500" y="1243013"/>
            <a:ext cx="3857625" cy="3900488"/>
          </a:xfrm>
          <a:prstGeom prst="rect">
            <a:avLst/>
          </a:prstGeom>
          <a:solidFill>
            <a:srgbClr val="D7CCC8"/>
          </a:solidFill>
          <a:ln/>
        </p:spPr>
        <p:txBody>
          <a:bodyPr/>
          <a:lstStyle/>
          <a:p>
            <a:endParaRPr lang="fr-FR"/>
          </a:p>
        </p:txBody>
      </p:sp>
      <p:sp>
        <p:nvSpPr>
          <p:cNvPr id="5" name="Shape 2"/>
          <p:cNvSpPr/>
          <p:nvPr/>
        </p:nvSpPr>
        <p:spPr>
          <a:xfrm>
            <a:off x="571500" y="1243013"/>
            <a:ext cx="3857625" cy="57150"/>
          </a:xfrm>
          <a:prstGeom prst="rect">
            <a:avLst/>
          </a:prstGeom>
          <a:solidFill>
            <a:srgbClr val="8D6E63"/>
          </a:solidFill>
          <a:ln/>
        </p:spPr>
        <p:txBody>
          <a:bodyPr/>
          <a:lstStyle/>
          <a:p>
            <a:endParaRPr lang="fr-FR"/>
          </a:p>
        </p:txBody>
      </p:sp>
      <p:pic>
        <p:nvPicPr>
          <p:cNvPr id="6" name="Image 1" descr="preencoded.png"/>
          <p:cNvPicPr>
            <a:picLocks noChangeAspect="1"/>
          </p:cNvPicPr>
          <p:nvPr/>
        </p:nvPicPr>
        <p:blipFill>
          <a:blip r:embed="rId4"/>
          <a:stretch>
            <a:fillRect/>
          </a:stretch>
        </p:blipFill>
        <p:spPr>
          <a:xfrm>
            <a:off x="742950" y="1414463"/>
            <a:ext cx="235744" cy="228600"/>
          </a:xfrm>
          <a:prstGeom prst="rect">
            <a:avLst/>
          </a:prstGeom>
        </p:spPr>
      </p:pic>
      <p:sp>
        <p:nvSpPr>
          <p:cNvPr id="7" name="Text 3"/>
          <p:cNvSpPr/>
          <p:nvPr/>
        </p:nvSpPr>
        <p:spPr>
          <a:xfrm>
            <a:off x="1085850" y="1415355"/>
            <a:ext cx="2248495" cy="226814"/>
          </a:xfrm>
          <a:prstGeom prst="rect">
            <a:avLst/>
          </a:prstGeom>
          <a:noFill/>
          <a:ln/>
        </p:spPr>
        <p:txBody>
          <a:bodyPr wrap="none" lIns="0" tIns="0" rIns="0" bIns="0" rtlCol="0" anchor="t">
            <a:spAutoFit/>
          </a:bodyPr>
          <a:lstStyle/>
          <a:p>
            <a:pPr marL="0" indent="0" algn="l">
              <a:lnSpc>
                <a:spcPts val="1800"/>
              </a:lnSpc>
              <a:buNone/>
            </a:pPr>
            <a:r>
              <a:rPr lang="en-US" sz="1295" b="1" kern="0" spc="1" dirty="0">
                <a:solidFill>
                  <a:srgbClr val="5D4037"/>
                </a:solidFill>
                <a:latin typeface="Montserrat" pitchFamily="34" charset="0"/>
                <a:ea typeface="Montserrat" pitchFamily="34" charset="-122"/>
                <a:cs typeface="Montserrat" pitchFamily="34" charset="-120"/>
              </a:rPr>
              <a:t>QUAND PRATIQUER ?</a:t>
            </a:r>
            <a:endParaRPr lang="en-US" sz="1295" dirty="0"/>
          </a:p>
        </p:txBody>
      </p:sp>
      <p:pic>
        <p:nvPicPr>
          <p:cNvPr id="8" name="Image 2" descr="preencoded.png"/>
          <p:cNvPicPr>
            <a:picLocks noChangeAspect="1"/>
          </p:cNvPicPr>
          <p:nvPr/>
        </p:nvPicPr>
        <p:blipFill>
          <a:blip r:embed="rId5"/>
          <a:stretch>
            <a:fillRect/>
          </a:stretch>
        </p:blipFill>
        <p:spPr>
          <a:xfrm>
            <a:off x="742950" y="1835944"/>
            <a:ext cx="171450" cy="171450"/>
          </a:xfrm>
          <a:prstGeom prst="rect">
            <a:avLst/>
          </a:prstGeom>
        </p:spPr>
      </p:pic>
      <p:sp>
        <p:nvSpPr>
          <p:cNvPr id="9" name="Text 4"/>
          <p:cNvSpPr/>
          <p:nvPr/>
        </p:nvSpPr>
        <p:spPr>
          <a:xfrm>
            <a:off x="1021556" y="1821656"/>
            <a:ext cx="3236119" cy="600075"/>
          </a:xfrm>
          <a:prstGeom prst="rect">
            <a:avLst/>
          </a:prstGeom>
          <a:noFill/>
          <a:ln/>
        </p:spPr>
        <p:txBody>
          <a:bodyPr wrap="square" lIns="0" tIns="0" rIns="0" bIns="0" rtlCol="0" anchor="t">
            <a:spAutoFit/>
          </a:bodyPr>
          <a:lstStyle/>
          <a:p>
            <a:pPr marL="0" indent="0" algn="l">
              <a:lnSpc>
                <a:spcPts val="1600"/>
              </a:lnSpc>
              <a:buNone/>
            </a:pPr>
            <a:r>
              <a:rPr lang="en-US" sz="987" b="1" dirty="0">
                <a:solidFill>
                  <a:srgbClr val="5D4037"/>
                </a:solidFill>
                <a:latin typeface="Montserrat" pitchFamily="34" charset="0"/>
                <a:ea typeface="Montserrat" pitchFamily="34" charset="-122"/>
                <a:cs typeface="Montserrat" pitchFamily="34" charset="-120"/>
              </a:rPr>
              <a:t>Le matin à jeun :</a:t>
            </a:r>
            <a:r>
              <a:rPr lang="en-US" sz="987" b="1" dirty="0">
                <a:solidFill>
                  <a:srgbClr val="795548"/>
                </a:solidFill>
                <a:latin typeface="Montserrat" pitchFamily="34" charset="0"/>
                <a:ea typeface="Montserrat" pitchFamily="34" charset="-122"/>
                <a:cs typeface="Montserrat" pitchFamily="34" charset="-120"/>
              </a:rPr>
              <a:t> idéal pour réveiller le système digestif et préparer l'estomac au premier repas.</a:t>
            </a:r>
            <a:endParaRPr lang="en-US" sz="987" dirty="0"/>
          </a:p>
        </p:txBody>
      </p:sp>
      <p:pic>
        <p:nvPicPr>
          <p:cNvPr id="10" name="Image 3" descr="preencoded.png"/>
          <p:cNvPicPr>
            <a:picLocks noChangeAspect="1"/>
          </p:cNvPicPr>
          <p:nvPr/>
        </p:nvPicPr>
        <p:blipFill>
          <a:blip r:embed="rId6"/>
          <a:stretch>
            <a:fillRect/>
          </a:stretch>
        </p:blipFill>
        <p:spPr>
          <a:xfrm>
            <a:off x="742950" y="2550319"/>
            <a:ext cx="171450" cy="171450"/>
          </a:xfrm>
          <a:prstGeom prst="rect">
            <a:avLst/>
          </a:prstGeom>
        </p:spPr>
      </p:pic>
      <p:sp>
        <p:nvSpPr>
          <p:cNvPr id="11" name="Text 5"/>
          <p:cNvSpPr/>
          <p:nvPr/>
        </p:nvSpPr>
        <p:spPr>
          <a:xfrm>
            <a:off x="1021556" y="2536031"/>
            <a:ext cx="3236119" cy="600075"/>
          </a:xfrm>
          <a:prstGeom prst="rect">
            <a:avLst/>
          </a:prstGeom>
          <a:noFill/>
          <a:ln/>
        </p:spPr>
        <p:txBody>
          <a:bodyPr wrap="square" lIns="0" tIns="0" rIns="0" bIns="0" rtlCol="0" anchor="t">
            <a:spAutoFit/>
          </a:bodyPr>
          <a:lstStyle/>
          <a:p>
            <a:pPr marL="0" indent="0" algn="l">
              <a:lnSpc>
                <a:spcPts val="1600"/>
              </a:lnSpc>
              <a:buNone/>
            </a:pPr>
            <a:r>
              <a:rPr lang="en-US" sz="987" b="1" dirty="0">
                <a:solidFill>
                  <a:srgbClr val="5D4037"/>
                </a:solidFill>
                <a:latin typeface="Montserrat" pitchFamily="34" charset="0"/>
                <a:ea typeface="Montserrat" pitchFamily="34" charset="-122"/>
                <a:cs typeface="Montserrat" pitchFamily="34" charset="-120"/>
              </a:rPr>
              <a:t>Le soir au coucher :</a:t>
            </a:r>
            <a:r>
              <a:rPr lang="en-US" sz="987" b="1" dirty="0">
                <a:solidFill>
                  <a:srgbClr val="795548"/>
                </a:solidFill>
                <a:latin typeface="Montserrat" pitchFamily="34" charset="0"/>
                <a:ea typeface="Montserrat" pitchFamily="34" charset="-122"/>
                <a:cs typeface="Montserrat" pitchFamily="34" charset="-120"/>
              </a:rPr>
              <a:t> parfait pour apaiser le système nerveux (nerf vague) et favoriser un sommeil réparateur.</a:t>
            </a:r>
            <a:endParaRPr lang="en-US" sz="987" dirty="0"/>
          </a:p>
        </p:txBody>
      </p:sp>
      <p:pic>
        <p:nvPicPr>
          <p:cNvPr id="12" name="Image 4" descr="preencoded.png"/>
          <p:cNvPicPr>
            <a:picLocks noChangeAspect="1"/>
          </p:cNvPicPr>
          <p:nvPr/>
        </p:nvPicPr>
        <p:blipFill>
          <a:blip r:embed="rId7"/>
          <a:stretch>
            <a:fillRect/>
          </a:stretch>
        </p:blipFill>
        <p:spPr>
          <a:xfrm>
            <a:off x="742950" y="3264694"/>
            <a:ext cx="171450" cy="171450"/>
          </a:xfrm>
          <a:prstGeom prst="rect">
            <a:avLst/>
          </a:prstGeom>
        </p:spPr>
      </p:pic>
      <p:sp>
        <p:nvSpPr>
          <p:cNvPr id="13" name="Text 6"/>
          <p:cNvSpPr/>
          <p:nvPr/>
        </p:nvSpPr>
        <p:spPr>
          <a:xfrm>
            <a:off x="1021556" y="3250406"/>
            <a:ext cx="3236119" cy="600075"/>
          </a:xfrm>
          <a:prstGeom prst="rect">
            <a:avLst/>
          </a:prstGeom>
          <a:noFill/>
          <a:ln/>
        </p:spPr>
        <p:txBody>
          <a:bodyPr wrap="square" lIns="0" tIns="0" rIns="0" bIns="0" rtlCol="0" anchor="t">
            <a:spAutoFit/>
          </a:bodyPr>
          <a:lstStyle/>
          <a:p>
            <a:pPr marL="0" indent="0" algn="l">
              <a:lnSpc>
                <a:spcPts val="1600"/>
              </a:lnSpc>
              <a:buNone/>
            </a:pPr>
            <a:r>
              <a:rPr lang="en-US" sz="987" b="1" dirty="0">
                <a:solidFill>
                  <a:srgbClr val="5D4037"/>
                </a:solidFill>
                <a:latin typeface="Montserrat" pitchFamily="34" charset="0"/>
                <a:ea typeface="Montserrat" pitchFamily="34" charset="-122"/>
                <a:cs typeface="Montserrat" pitchFamily="34" charset="-120"/>
              </a:rPr>
              <a:t>À distance des repas :</a:t>
            </a:r>
            <a:r>
              <a:rPr lang="en-US" sz="987" b="1" dirty="0">
                <a:solidFill>
                  <a:srgbClr val="795548"/>
                </a:solidFill>
                <a:latin typeface="Montserrat" pitchFamily="34" charset="0"/>
                <a:ea typeface="Montserrat" pitchFamily="34" charset="-122"/>
                <a:cs typeface="Montserrat" pitchFamily="34" charset="-120"/>
              </a:rPr>
              <a:t> attendez au moins 2 heures après un repas copieux pour ne pas perturber la digestion active.</a:t>
            </a:r>
            <a:endParaRPr lang="en-US" sz="987" dirty="0"/>
          </a:p>
        </p:txBody>
      </p:sp>
      <p:sp>
        <p:nvSpPr>
          <p:cNvPr id="14" name="Shape 7"/>
          <p:cNvSpPr/>
          <p:nvPr/>
        </p:nvSpPr>
        <p:spPr>
          <a:xfrm>
            <a:off x="4714875" y="1243013"/>
            <a:ext cx="3857625" cy="3900488"/>
          </a:xfrm>
          <a:prstGeom prst="rect">
            <a:avLst/>
          </a:prstGeom>
          <a:solidFill>
            <a:srgbClr val="EFEBE9"/>
          </a:solidFill>
          <a:ln/>
        </p:spPr>
        <p:txBody>
          <a:bodyPr/>
          <a:lstStyle/>
          <a:p>
            <a:endParaRPr lang="fr-FR"/>
          </a:p>
        </p:txBody>
      </p:sp>
      <p:sp>
        <p:nvSpPr>
          <p:cNvPr id="15" name="Shape 8"/>
          <p:cNvSpPr/>
          <p:nvPr/>
        </p:nvSpPr>
        <p:spPr>
          <a:xfrm>
            <a:off x="4714875" y="1243013"/>
            <a:ext cx="3857625" cy="57150"/>
          </a:xfrm>
          <a:prstGeom prst="rect">
            <a:avLst/>
          </a:prstGeom>
          <a:solidFill>
            <a:srgbClr val="5D4037"/>
          </a:solidFill>
          <a:ln/>
        </p:spPr>
        <p:txBody>
          <a:bodyPr/>
          <a:lstStyle/>
          <a:p>
            <a:endParaRPr lang="fr-FR"/>
          </a:p>
        </p:txBody>
      </p:sp>
      <p:pic>
        <p:nvPicPr>
          <p:cNvPr id="16" name="Image 5" descr="preencoded.png"/>
          <p:cNvPicPr>
            <a:picLocks noChangeAspect="1"/>
          </p:cNvPicPr>
          <p:nvPr/>
        </p:nvPicPr>
        <p:blipFill>
          <a:blip r:embed="rId8"/>
          <a:stretch>
            <a:fillRect/>
          </a:stretch>
        </p:blipFill>
        <p:spPr>
          <a:xfrm>
            <a:off x="4886325" y="1414463"/>
            <a:ext cx="178594" cy="228600"/>
          </a:xfrm>
          <a:prstGeom prst="rect">
            <a:avLst/>
          </a:prstGeom>
        </p:spPr>
      </p:pic>
      <p:sp>
        <p:nvSpPr>
          <p:cNvPr id="17" name="Text 9"/>
          <p:cNvSpPr/>
          <p:nvPr/>
        </p:nvSpPr>
        <p:spPr>
          <a:xfrm>
            <a:off x="5172075" y="1415355"/>
            <a:ext cx="2300288" cy="226814"/>
          </a:xfrm>
          <a:prstGeom prst="rect">
            <a:avLst/>
          </a:prstGeom>
          <a:noFill/>
          <a:ln/>
        </p:spPr>
        <p:txBody>
          <a:bodyPr wrap="none" lIns="0" tIns="0" rIns="0" bIns="0" rtlCol="0" anchor="t">
            <a:spAutoFit/>
          </a:bodyPr>
          <a:lstStyle/>
          <a:p>
            <a:pPr marL="0" indent="0" algn="l">
              <a:lnSpc>
                <a:spcPts val="1800"/>
              </a:lnSpc>
              <a:buNone/>
            </a:pPr>
            <a:r>
              <a:rPr lang="en-US" sz="1295" b="1" kern="0" spc="1" dirty="0">
                <a:solidFill>
                  <a:srgbClr val="5D4037"/>
                </a:solidFill>
                <a:latin typeface="Montserrat" pitchFamily="34" charset="0"/>
                <a:ea typeface="Montserrat" pitchFamily="34" charset="-122"/>
                <a:cs typeface="Montserrat" pitchFamily="34" charset="-120"/>
              </a:rPr>
              <a:t>CONSEILS PRATIQUES</a:t>
            </a:r>
            <a:endParaRPr lang="en-US" sz="1295" dirty="0"/>
          </a:p>
        </p:txBody>
      </p:sp>
      <p:pic>
        <p:nvPicPr>
          <p:cNvPr id="18" name="Image 6" descr="preencoded.png"/>
          <p:cNvPicPr>
            <a:picLocks noChangeAspect="1"/>
          </p:cNvPicPr>
          <p:nvPr/>
        </p:nvPicPr>
        <p:blipFill>
          <a:blip r:embed="rId9"/>
          <a:stretch>
            <a:fillRect/>
          </a:stretch>
        </p:blipFill>
        <p:spPr>
          <a:xfrm>
            <a:off x="4886325" y="1835944"/>
            <a:ext cx="150019" cy="171450"/>
          </a:xfrm>
          <a:prstGeom prst="rect">
            <a:avLst/>
          </a:prstGeom>
        </p:spPr>
      </p:pic>
      <p:sp>
        <p:nvSpPr>
          <p:cNvPr id="19" name="Text 10"/>
          <p:cNvSpPr/>
          <p:nvPr/>
        </p:nvSpPr>
        <p:spPr>
          <a:xfrm>
            <a:off x="5143500" y="1821656"/>
            <a:ext cx="3257550" cy="600075"/>
          </a:xfrm>
          <a:prstGeom prst="rect">
            <a:avLst/>
          </a:prstGeom>
          <a:noFill/>
          <a:ln/>
        </p:spPr>
        <p:txBody>
          <a:bodyPr wrap="square" lIns="0" tIns="0" rIns="0" bIns="0" rtlCol="0" anchor="t">
            <a:spAutoFit/>
          </a:bodyPr>
          <a:lstStyle/>
          <a:p>
            <a:pPr marL="0" indent="0" algn="l">
              <a:lnSpc>
                <a:spcPts val="1600"/>
              </a:lnSpc>
              <a:buNone/>
            </a:pPr>
            <a:r>
              <a:rPr lang="en-US" sz="987" b="1" dirty="0">
                <a:solidFill>
                  <a:srgbClr val="5D4037"/>
                </a:solidFill>
                <a:latin typeface="Montserrat" pitchFamily="34" charset="0"/>
                <a:ea typeface="Montserrat" pitchFamily="34" charset="-122"/>
                <a:cs typeface="Montserrat" pitchFamily="34" charset="-120"/>
              </a:rPr>
              <a:t>Régularité :</a:t>
            </a:r>
            <a:r>
              <a:rPr lang="en-US" sz="987" b="1" dirty="0">
                <a:solidFill>
                  <a:srgbClr val="795548"/>
                </a:solidFill>
                <a:latin typeface="Montserrat" pitchFamily="34" charset="0"/>
                <a:ea typeface="Montserrat" pitchFamily="34" charset="-122"/>
                <a:cs typeface="Montserrat" pitchFamily="34" charset="-120"/>
              </a:rPr>
              <a:t> 5 à 10 minutes par jour sont plus efficaces qu'une longue séance occasionnelle.</a:t>
            </a:r>
            <a:endParaRPr lang="en-US" sz="987" dirty="0"/>
          </a:p>
        </p:txBody>
      </p:sp>
      <p:pic>
        <p:nvPicPr>
          <p:cNvPr id="20" name="Image 7" descr="preencoded.png"/>
          <p:cNvPicPr>
            <a:picLocks noChangeAspect="1"/>
          </p:cNvPicPr>
          <p:nvPr/>
        </p:nvPicPr>
        <p:blipFill>
          <a:blip r:embed="rId10"/>
          <a:stretch>
            <a:fillRect/>
          </a:stretch>
        </p:blipFill>
        <p:spPr>
          <a:xfrm>
            <a:off x="4886325" y="2550319"/>
            <a:ext cx="171450" cy="171450"/>
          </a:xfrm>
          <a:prstGeom prst="rect">
            <a:avLst/>
          </a:prstGeom>
        </p:spPr>
      </p:pic>
      <p:sp>
        <p:nvSpPr>
          <p:cNvPr id="21" name="Text 11"/>
          <p:cNvSpPr/>
          <p:nvPr/>
        </p:nvSpPr>
        <p:spPr>
          <a:xfrm>
            <a:off x="5164931" y="2536031"/>
            <a:ext cx="3236119" cy="600075"/>
          </a:xfrm>
          <a:prstGeom prst="rect">
            <a:avLst/>
          </a:prstGeom>
          <a:noFill/>
          <a:ln/>
        </p:spPr>
        <p:txBody>
          <a:bodyPr wrap="square" lIns="0" tIns="0" rIns="0" bIns="0" rtlCol="0" anchor="t">
            <a:spAutoFit/>
          </a:bodyPr>
          <a:lstStyle/>
          <a:p>
            <a:pPr marL="0" indent="0" algn="l">
              <a:lnSpc>
                <a:spcPts val="1600"/>
              </a:lnSpc>
              <a:buNone/>
            </a:pPr>
            <a:r>
              <a:rPr lang="en-US" sz="987" b="1" dirty="0">
                <a:solidFill>
                  <a:srgbClr val="5D4037"/>
                </a:solidFill>
                <a:latin typeface="Montserrat" pitchFamily="34" charset="0"/>
                <a:ea typeface="Montserrat" pitchFamily="34" charset="-122"/>
                <a:cs typeface="Montserrat" pitchFamily="34" charset="-120"/>
              </a:rPr>
              <a:t>Douceur :</a:t>
            </a:r>
            <a:r>
              <a:rPr lang="en-US" sz="987" b="1" dirty="0">
                <a:solidFill>
                  <a:srgbClr val="795548"/>
                </a:solidFill>
                <a:latin typeface="Montserrat" pitchFamily="34" charset="0"/>
                <a:ea typeface="Montserrat" pitchFamily="34" charset="-122"/>
                <a:cs typeface="Montserrat" pitchFamily="34" charset="-120"/>
              </a:rPr>
              <a:t> ne forcez jamais sur une zone tendue. L'estomac réagit mieux à la persuasion qu'à la force.</a:t>
            </a:r>
            <a:endParaRPr lang="en-US" sz="987" dirty="0"/>
          </a:p>
        </p:txBody>
      </p:sp>
      <p:pic>
        <p:nvPicPr>
          <p:cNvPr id="22" name="Image 8" descr="preencoded.png"/>
          <p:cNvPicPr>
            <a:picLocks noChangeAspect="1"/>
          </p:cNvPicPr>
          <p:nvPr/>
        </p:nvPicPr>
        <p:blipFill>
          <a:blip r:embed="rId11"/>
          <a:stretch>
            <a:fillRect/>
          </a:stretch>
        </p:blipFill>
        <p:spPr>
          <a:xfrm>
            <a:off x="4886325" y="3264694"/>
            <a:ext cx="214313" cy="171450"/>
          </a:xfrm>
          <a:prstGeom prst="rect">
            <a:avLst/>
          </a:prstGeom>
        </p:spPr>
      </p:pic>
      <p:sp>
        <p:nvSpPr>
          <p:cNvPr id="23" name="Text 12"/>
          <p:cNvSpPr/>
          <p:nvPr/>
        </p:nvSpPr>
        <p:spPr>
          <a:xfrm>
            <a:off x="5207794" y="3250406"/>
            <a:ext cx="3193256" cy="600075"/>
          </a:xfrm>
          <a:prstGeom prst="rect">
            <a:avLst/>
          </a:prstGeom>
          <a:noFill/>
          <a:ln/>
        </p:spPr>
        <p:txBody>
          <a:bodyPr wrap="square" lIns="0" tIns="0" rIns="0" bIns="0" rtlCol="0" anchor="t">
            <a:spAutoFit/>
          </a:bodyPr>
          <a:lstStyle/>
          <a:p>
            <a:pPr marL="0" indent="0" algn="l">
              <a:lnSpc>
                <a:spcPts val="1600"/>
              </a:lnSpc>
              <a:buNone/>
            </a:pPr>
            <a:r>
              <a:rPr lang="en-US" sz="987" b="1" dirty="0">
                <a:solidFill>
                  <a:srgbClr val="5D4037"/>
                </a:solidFill>
                <a:latin typeface="Montserrat" pitchFamily="34" charset="0"/>
                <a:ea typeface="Montserrat" pitchFamily="34" charset="-122"/>
                <a:cs typeface="Montserrat" pitchFamily="34" charset="-120"/>
              </a:rPr>
              <a:t>Respiration :</a:t>
            </a:r>
            <a:r>
              <a:rPr lang="en-US" sz="987" b="1" dirty="0">
                <a:solidFill>
                  <a:srgbClr val="795548"/>
                </a:solidFill>
                <a:latin typeface="Montserrat" pitchFamily="34" charset="0"/>
                <a:ea typeface="Montserrat" pitchFamily="34" charset="-122"/>
                <a:cs typeface="Montserrat" pitchFamily="34" charset="-120"/>
              </a:rPr>
              <a:t> synchronisez toujours vos mouvements avec l'expiration pour maximiser la détente.</a:t>
            </a:r>
            <a:endParaRPr lang="en-US" sz="987" dirty="0"/>
          </a:p>
        </p:txBody>
      </p:sp>
      <p:sp>
        <p:nvSpPr>
          <p:cNvPr id="24" name="Text 13"/>
          <p:cNvSpPr/>
          <p:nvPr/>
        </p:nvSpPr>
        <p:spPr>
          <a:xfrm>
            <a:off x="4993481" y="3964781"/>
            <a:ext cx="3407569" cy="400050"/>
          </a:xfrm>
          <a:prstGeom prst="rect">
            <a:avLst/>
          </a:prstGeom>
          <a:noFill/>
          <a:ln/>
        </p:spPr>
        <p:txBody>
          <a:bodyPr wrap="square" lIns="0" tIns="0" rIns="0" bIns="0" rtlCol="0" anchor="t">
            <a:spAutoFit/>
          </a:bodyPr>
          <a:lstStyle/>
          <a:p>
            <a:pPr marL="0" indent="0" algn="l">
              <a:lnSpc>
                <a:spcPts val="1600"/>
              </a:lnSpc>
              <a:buNone/>
            </a:pPr>
            <a:r>
              <a:rPr lang="en-US" sz="987" b="1" dirty="0">
                <a:solidFill>
                  <a:srgbClr val="5D4037"/>
                </a:solidFill>
                <a:latin typeface="Montserrat" pitchFamily="34" charset="0"/>
                <a:ea typeface="Montserrat" pitchFamily="34" charset="-122"/>
                <a:cs typeface="Montserrat" pitchFamily="34" charset="-120"/>
              </a:rPr>
              <a:t>Hydratation :</a:t>
            </a:r>
            <a:r>
              <a:rPr lang="en-US" sz="987" b="1" dirty="0">
                <a:solidFill>
                  <a:srgbClr val="795548"/>
                </a:solidFill>
                <a:latin typeface="Montserrat" pitchFamily="34" charset="0"/>
                <a:ea typeface="Montserrat" pitchFamily="34" charset="-122"/>
                <a:cs typeface="Montserrat" pitchFamily="34" charset="-120"/>
              </a:rPr>
              <a:t> buvez un verre d'eau tiède après la séance pour favoriser l'élimination.</a:t>
            </a:r>
            <a:endParaRPr lang="en-US" sz="987"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Slide 15">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9144000" cy="5143500"/>
          </a:xfrm>
          <a:prstGeom prst="rect">
            <a:avLst/>
          </a:prstGeom>
        </p:spPr>
      </p:pic>
      <p:sp>
        <p:nvSpPr>
          <p:cNvPr id="3" name="Text 0"/>
          <p:cNvSpPr/>
          <p:nvPr/>
        </p:nvSpPr>
        <p:spPr>
          <a:xfrm>
            <a:off x="571500" y="414338"/>
            <a:ext cx="8001000" cy="377168"/>
          </a:xfrm>
          <a:prstGeom prst="rect">
            <a:avLst/>
          </a:prstGeom>
          <a:noFill/>
          <a:ln/>
        </p:spPr>
        <p:txBody>
          <a:bodyPr wrap="none" lIns="0" tIns="0" rIns="0" bIns="0" rtlCol="0" anchor="t">
            <a:spAutoFit/>
          </a:bodyPr>
          <a:lstStyle/>
          <a:p>
            <a:pPr marL="0" indent="0" algn="l">
              <a:lnSpc>
                <a:spcPts val="3000"/>
              </a:lnSpc>
              <a:buNone/>
            </a:pPr>
            <a:r>
              <a:rPr lang="en-US" sz="2226" b="1" dirty="0">
                <a:solidFill>
                  <a:srgbClr val="5D4037"/>
                </a:solidFill>
                <a:latin typeface="Montserrat" pitchFamily="34" charset="0"/>
                <a:ea typeface="Montserrat" pitchFamily="34" charset="-122"/>
                <a:cs typeface="Montserrat" pitchFamily="34" charset="-120"/>
              </a:rPr>
              <a:t>Ce que nous avons appris aujourd'hui</a:t>
            </a:r>
            <a:endParaRPr lang="en-US" sz="2226" dirty="0"/>
          </a:p>
        </p:txBody>
      </p:sp>
      <p:sp>
        <p:nvSpPr>
          <p:cNvPr id="4" name="Shape 1"/>
          <p:cNvSpPr/>
          <p:nvPr/>
        </p:nvSpPr>
        <p:spPr>
          <a:xfrm>
            <a:off x="571500" y="934380"/>
            <a:ext cx="2524116" cy="4066245"/>
          </a:xfrm>
          <a:prstGeom prst="rect">
            <a:avLst/>
          </a:prstGeom>
          <a:solidFill>
            <a:srgbClr val="D7CCC8"/>
          </a:solidFill>
          <a:ln/>
        </p:spPr>
        <p:txBody>
          <a:bodyPr/>
          <a:lstStyle/>
          <a:p>
            <a:endParaRPr lang="fr-FR"/>
          </a:p>
        </p:txBody>
      </p:sp>
      <p:sp>
        <p:nvSpPr>
          <p:cNvPr id="5" name="Shape 2"/>
          <p:cNvSpPr/>
          <p:nvPr/>
        </p:nvSpPr>
        <p:spPr>
          <a:xfrm>
            <a:off x="571500" y="934380"/>
            <a:ext cx="2524116" cy="57150"/>
          </a:xfrm>
          <a:prstGeom prst="rect">
            <a:avLst/>
          </a:prstGeom>
          <a:solidFill>
            <a:srgbClr val="5D4037"/>
          </a:solidFill>
          <a:ln/>
        </p:spPr>
        <p:txBody>
          <a:bodyPr/>
          <a:lstStyle/>
          <a:p>
            <a:endParaRPr lang="fr-FR"/>
          </a:p>
        </p:txBody>
      </p:sp>
      <p:sp>
        <p:nvSpPr>
          <p:cNvPr id="6" name="Shape 3"/>
          <p:cNvSpPr/>
          <p:nvPr/>
        </p:nvSpPr>
        <p:spPr>
          <a:xfrm>
            <a:off x="785813" y="1148693"/>
            <a:ext cx="500063" cy="500063"/>
          </a:xfrm>
          <a:prstGeom prst="rect">
            <a:avLst/>
          </a:prstGeom>
          <a:solidFill>
            <a:srgbClr val="5D4037"/>
          </a:solidFill>
          <a:ln/>
        </p:spPr>
        <p:txBody>
          <a:bodyPr/>
          <a:lstStyle/>
          <a:p>
            <a:endParaRPr lang="fr-FR"/>
          </a:p>
        </p:txBody>
      </p:sp>
      <p:pic>
        <p:nvPicPr>
          <p:cNvPr id="7" name="Image 1" descr="preencoded.png"/>
          <p:cNvPicPr>
            <a:picLocks noChangeAspect="1"/>
          </p:cNvPicPr>
          <p:nvPr/>
        </p:nvPicPr>
        <p:blipFill>
          <a:blip r:embed="rId4"/>
          <a:stretch>
            <a:fillRect/>
          </a:stretch>
        </p:blipFill>
        <p:spPr>
          <a:xfrm>
            <a:off x="921544" y="1284424"/>
            <a:ext cx="228600" cy="228600"/>
          </a:xfrm>
          <a:prstGeom prst="rect">
            <a:avLst/>
          </a:prstGeom>
        </p:spPr>
      </p:pic>
      <p:sp>
        <p:nvSpPr>
          <p:cNvPr id="8" name="Text 4"/>
          <p:cNvSpPr/>
          <p:nvPr/>
        </p:nvSpPr>
        <p:spPr>
          <a:xfrm>
            <a:off x="785813" y="1827349"/>
            <a:ext cx="2095491" cy="482873"/>
          </a:xfrm>
          <a:prstGeom prst="rect">
            <a:avLst/>
          </a:prstGeom>
          <a:noFill/>
          <a:ln/>
        </p:spPr>
        <p:txBody>
          <a:bodyPr wrap="square" lIns="0" tIns="0" rIns="0" bIns="0" rtlCol="0" anchor="t">
            <a:spAutoFit/>
          </a:bodyPr>
          <a:lstStyle/>
          <a:p>
            <a:pPr marL="0" indent="0" algn="l">
              <a:lnSpc>
                <a:spcPts val="1900"/>
              </a:lnSpc>
              <a:buNone/>
            </a:pPr>
            <a:r>
              <a:rPr lang="en-US" sz="1295" b="1" kern="0" spc="1" dirty="0">
                <a:solidFill>
                  <a:srgbClr val="5D4037"/>
                </a:solidFill>
                <a:latin typeface="Montserrat" pitchFamily="34" charset="0"/>
                <a:ea typeface="Montserrat" pitchFamily="34" charset="-122"/>
                <a:cs typeface="Montserrat" pitchFamily="34" charset="-120"/>
              </a:rPr>
              <a:t>L'ESTOMAC ET LE STRESS</a:t>
            </a:r>
            <a:endParaRPr lang="en-US" sz="1295" dirty="0"/>
          </a:p>
        </p:txBody>
      </p:sp>
      <p:sp>
        <p:nvSpPr>
          <p:cNvPr id="9" name="Text 5"/>
          <p:cNvSpPr/>
          <p:nvPr/>
        </p:nvSpPr>
        <p:spPr>
          <a:xfrm>
            <a:off x="785813" y="2453097"/>
            <a:ext cx="2095491" cy="1285875"/>
          </a:xfrm>
          <a:prstGeom prst="rect">
            <a:avLst/>
          </a:prstGeom>
          <a:noFill/>
          <a:ln/>
        </p:spPr>
        <p:txBody>
          <a:bodyPr wrap="square" lIns="0" tIns="0" rIns="0" bIns="0" rtlCol="0" anchor="t">
            <a:spAutoFit/>
          </a:bodyPr>
          <a:lstStyle/>
          <a:p>
            <a:pPr marL="0" indent="0" algn="l">
              <a:lnSpc>
                <a:spcPts val="1700"/>
              </a:lnSpc>
              <a:buNone/>
            </a:pPr>
            <a:r>
              <a:rPr lang="en-US" sz="987" b="1" dirty="0">
                <a:solidFill>
                  <a:srgbClr val="795548"/>
                </a:solidFill>
                <a:latin typeface="Montserrat" pitchFamily="34" charset="0"/>
                <a:ea typeface="Montserrat" pitchFamily="34" charset="-122"/>
                <a:cs typeface="Montserrat" pitchFamily="34" charset="-120"/>
              </a:rPr>
              <a:t>L'estomac est l'organe le plus réactif aux émotions. Le </a:t>
            </a:r>
            <a:r>
              <a:rPr lang="en-US" sz="987" b="1" dirty="0">
                <a:solidFill>
                  <a:srgbClr val="5D4037"/>
                </a:solidFill>
                <a:latin typeface="Montserrat" pitchFamily="34" charset="0"/>
                <a:ea typeface="Montserrat" pitchFamily="34" charset="-122"/>
                <a:cs typeface="Montserrat" pitchFamily="34" charset="-120"/>
              </a:rPr>
              <a:t>stress chronique</a:t>
            </a:r>
            <a:r>
              <a:rPr lang="en-US" sz="987" b="1" dirty="0">
                <a:solidFill>
                  <a:srgbClr val="795548"/>
                </a:solidFill>
                <a:latin typeface="Montserrat" pitchFamily="34" charset="0"/>
                <a:ea typeface="Montserrat" pitchFamily="34" charset="-122"/>
                <a:cs typeface="Montserrat" pitchFamily="34" charset="-120"/>
              </a:rPr>
              <a:t> bloque la vidange gastrique, favorise l'acidité et crée des tensions dans l'épigastre.</a:t>
            </a:r>
            <a:endParaRPr lang="en-US" sz="987" dirty="0"/>
          </a:p>
        </p:txBody>
      </p:sp>
      <p:sp>
        <p:nvSpPr>
          <p:cNvPr id="10" name="Shape 6"/>
          <p:cNvSpPr/>
          <p:nvPr/>
        </p:nvSpPr>
        <p:spPr>
          <a:xfrm>
            <a:off x="3309928" y="934380"/>
            <a:ext cx="2524116" cy="4066245"/>
          </a:xfrm>
          <a:prstGeom prst="rect">
            <a:avLst/>
          </a:prstGeom>
          <a:solidFill>
            <a:srgbClr val="EFEBE9"/>
          </a:solidFill>
          <a:ln/>
        </p:spPr>
        <p:txBody>
          <a:bodyPr/>
          <a:lstStyle/>
          <a:p>
            <a:endParaRPr lang="fr-FR"/>
          </a:p>
        </p:txBody>
      </p:sp>
      <p:sp>
        <p:nvSpPr>
          <p:cNvPr id="11" name="Shape 7"/>
          <p:cNvSpPr/>
          <p:nvPr/>
        </p:nvSpPr>
        <p:spPr>
          <a:xfrm>
            <a:off x="3309928" y="934380"/>
            <a:ext cx="2524116" cy="57150"/>
          </a:xfrm>
          <a:prstGeom prst="rect">
            <a:avLst/>
          </a:prstGeom>
          <a:solidFill>
            <a:srgbClr val="8D6E63"/>
          </a:solidFill>
          <a:ln/>
        </p:spPr>
        <p:txBody>
          <a:bodyPr/>
          <a:lstStyle/>
          <a:p>
            <a:endParaRPr lang="fr-FR"/>
          </a:p>
        </p:txBody>
      </p:sp>
      <p:sp>
        <p:nvSpPr>
          <p:cNvPr id="12" name="Shape 8"/>
          <p:cNvSpPr/>
          <p:nvPr/>
        </p:nvSpPr>
        <p:spPr>
          <a:xfrm>
            <a:off x="3524241" y="1148693"/>
            <a:ext cx="500063" cy="500063"/>
          </a:xfrm>
          <a:prstGeom prst="rect">
            <a:avLst/>
          </a:prstGeom>
          <a:solidFill>
            <a:srgbClr val="8D6E63"/>
          </a:solidFill>
          <a:ln/>
        </p:spPr>
        <p:txBody>
          <a:bodyPr/>
          <a:lstStyle/>
          <a:p>
            <a:endParaRPr lang="fr-FR"/>
          </a:p>
        </p:txBody>
      </p:sp>
      <p:pic>
        <p:nvPicPr>
          <p:cNvPr id="13" name="Image 2" descr="preencoded.png"/>
          <p:cNvPicPr>
            <a:picLocks noChangeAspect="1"/>
          </p:cNvPicPr>
          <p:nvPr/>
        </p:nvPicPr>
        <p:blipFill>
          <a:blip r:embed="rId5"/>
          <a:stretch>
            <a:fillRect/>
          </a:stretch>
        </p:blipFill>
        <p:spPr>
          <a:xfrm>
            <a:off x="3631397" y="1284424"/>
            <a:ext cx="285750" cy="228600"/>
          </a:xfrm>
          <a:prstGeom prst="rect">
            <a:avLst/>
          </a:prstGeom>
        </p:spPr>
      </p:pic>
      <p:sp>
        <p:nvSpPr>
          <p:cNvPr id="14" name="Text 9"/>
          <p:cNvSpPr/>
          <p:nvPr/>
        </p:nvSpPr>
        <p:spPr>
          <a:xfrm>
            <a:off x="3524241" y="1827349"/>
            <a:ext cx="2095491" cy="482873"/>
          </a:xfrm>
          <a:prstGeom prst="rect">
            <a:avLst/>
          </a:prstGeom>
          <a:noFill/>
          <a:ln/>
        </p:spPr>
        <p:txBody>
          <a:bodyPr wrap="square" lIns="0" tIns="0" rIns="0" bIns="0" rtlCol="0" anchor="t">
            <a:spAutoFit/>
          </a:bodyPr>
          <a:lstStyle/>
          <a:p>
            <a:pPr marL="0" indent="0" algn="l">
              <a:lnSpc>
                <a:spcPts val="1900"/>
              </a:lnSpc>
              <a:buNone/>
            </a:pPr>
            <a:r>
              <a:rPr lang="en-US" sz="1295" b="1" kern="0" spc="1" dirty="0">
                <a:solidFill>
                  <a:srgbClr val="5D4037"/>
                </a:solidFill>
                <a:latin typeface="Montserrat" pitchFamily="34" charset="0"/>
                <a:ea typeface="Montserrat" pitchFamily="34" charset="-122"/>
                <a:cs typeface="Montserrat" pitchFamily="34" charset="-120"/>
              </a:rPr>
              <a:t>LE RÔLE CLÉ DU PANCRÉAS</a:t>
            </a:r>
            <a:endParaRPr lang="en-US" sz="1295" dirty="0"/>
          </a:p>
        </p:txBody>
      </p:sp>
      <p:sp>
        <p:nvSpPr>
          <p:cNvPr id="15" name="Text 10"/>
          <p:cNvSpPr/>
          <p:nvPr/>
        </p:nvSpPr>
        <p:spPr>
          <a:xfrm>
            <a:off x="3524241" y="2453097"/>
            <a:ext cx="2095491" cy="1285875"/>
          </a:xfrm>
          <a:prstGeom prst="rect">
            <a:avLst/>
          </a:prstGeom>
          <a:noFill/>
          <a:ln/>
        </p:spPr>
        <p:txBody>
          <a:bodyPr wrap="square" lIns="0" tIns="0" rIns="0" bIns="0" rtlCol="0" anchor="t">
            <a:spAutoFit/>
          </a:bodyPr>
          <a:lstStyle/>
          <a:p>
            <a:pPr marL="0" indent="0" algn="l">
              <a:lnSpc>
                <a:spcPts val="1700"/>
              </a:lnSpc>
              <a:buNone/>
            </a:pPr>
            <a:r>
              <a:rPr lang="en-US" sz="987" b="1" dirty="0">
                <a:solidFill>
                  <a:srgbClr val="795548"/>
                </a:solidFill>
                <a:latin typeface="Montserrat" pitchFamily="34" charset="0"/>
                <a:ea typeface="Montserrat" pitchFamily="34" charset="-122"/>
                <a:cs typeface="Montserrat" pitchFamily="34" charset="-120"/>
              </a:rPr>
              <a:t>Glande mixte essentielle, le pancréas assure la </a:t>
            </a:r>
            <a:r>
              <a:rPr lang="en-US" sz="987" b="1" dirty="0">
                <a:solidFill>
                  <a:srgbClr val="5D4037"/>
                </a:solidFill>
                <a:latin typeface="Montserrat" pitchFamily="34" charset="0"/>
                <a:ea typeface="Montserrat" pitchFamily="34" charset="-122"/>
                <a:cs typeface="Montserrat" pitchFamily="34" charset="-120"/>
              </a:rPr>
              <a:t>digestion</a:t>
            </a:r>
            <a:r>
              <a:rPr lang="en-US" sz="987" b="1" dirty="0">
                <a:solidFill>
                  <a:srgbClr val="795548"/>
                </a:solidFill>
                <a:latin typeface="Montserrat" pitchFamily="34" charset="0"/>
                <a:ea typeface="Montserrat" pitchFamily="34" charset="-122"/>
                <a:cs typeface="Montserrat" pitchFamily="34" charset="-120"/>
              </a:rPr>
              <a:t> (enzymes) et la </a:t>
            </a:r>
            <a:r>
              <a:rPr lang="en-US" sz="987" b="1" dirty="0">
                <a:solidFill>
                  <a:srgbClr val="5D4037"/>
                </a:solidFill>
                <a:latin typeface="Montserrat" pitchFamily="34" charset="0"/>
                <a:ea typeface="Montserrat" pitchFamily="34" charset="-122"/>
                <a:cs typeface="Montserrat" pitchFamily="34" charset="-120"/>
              </a:rPr>
              <a:t>régulation du sucre</a:t>
            </a:r>
            <a:r>
              <a:rPr lang="en-US" sz="987" b="1" dirty="0">
                <a:solidFill>
                  <a:srgbClr val="795548"/>
                </a:solidFill>
                <a:latin typeface="Montserrat" pitchFamily="34" charset="0"/>
                <a:ea typeface="Montserrat" pitchFamily="34" charset="-122"/>
                <a:cs typeface="Montserrat" pitchFamily="34" charset="-120"/>
              </a:rPr>
              <a:t> (insuline). Sa stimulation réflexe soutient tout le système digestif.</a:t>
            </a:r>
            <a:endParaRPr lang="en-US" sz="987" dirty="0"/>
          </a:p>
        </p:txBody>
      </p:sp>
      <p:sp>
        <p:nvSpPr>
          <p:cNvPr id="16" name="Shape 11"/>
          <p:cNvSpPr/>
          <p:nvPr/>
        </p:nvSpPr>
        <p:spPr>
          <a:xfrm>
            <a:off x="6048356" y="934380"/>
            <a:ext cx="2524116" cy="4066245"/>
          </a:xfrm>
          <a:prstGeom prst="rect">
            <a:avLst/>
          </a:prstGeom>
          <a:solidFill>
            <a:srgbClr val="D7CCC8"/>
          </a:solidFill>
          <a:ln/>
        </p:spPr>
        <p:txBody>
          <a:bodyPr/>
          <a:lstStyle/>
          <a:p>
            <a:endParaRPr lang="fr-FR"/>
          </a:p>
        </p:txBody>
      </p:sp>
      <p:sp>
        <p:nvSpPr>
          <p:cNvPr id="17" name="Shape 12"/>
          <p:cNvSpPr/>
          <p:nvPr/>
        </p:nvSpPr>
        <p:spPr>
          <a:xfrm>
            <a:off x="6048356" y="934380"/>
            <a:ext cx="2524116" cy="57150"/>
          </a:xfrm>
          <a:prstGeom prst="rect">
            <a:avLst/>
          </a:prstGeom>
          <a:solidFill>
            <a:srgbClr val="5D4037"/>
          </a:solidFill>
          <a:ln/>
        </p:spPr>
        <p:txBody>
          <a:bodyPr/>
          <a:lstStyle/>
          <a:p>
            <a:endParaRPr lang="fr-FR"/>
          </a:p>
        </p:txBody>
      </p:sp>
      <p:sp>
        <p:nvSpPr>
          <p:cNvPr id="18" name="Shape 13"/>
          <p:cNvSpPr/>
          <p:nvPr/>
        </p:nvSpPr>
        <p:spPr>
          <a:xfrm>
            <a:off x="6262669" y="1148693"/>
            <a:ext cx="500063" cy="500063"/>
          </a:xfrm>
          <a:prstGeom prst="rect">
            <a:avLst/>
          </a:prstGeom>
          <a:solidFill>
            <a:srgbClr val="5D4037"/>
          </a:solidFill>
          <a:ln/>
        </p:spPr>
        <p:txBody>
          <a:bodyPr/>
          <a:lstStyle/>
          <a:p>
            <a:endParaRPr lang="fr-FR"/>
          </a:p>
        </p:txBody>
      </p:sp>
      <p:pic>
        <p:nvPicPr>
          <p:cNvPr id="19" name="Image 3" descr="preencoded.png"/>
          <p:cNvPicPr>
            <a:picLocks noChangeAspect="1"/>
          </p:cNvPicPr>
          <p:nvPr/>
        </p:nvPicPr>
        <p:blipFill>
          <a:blip r:embed="rId6"/>
          <a:stretch>
            <a:fillRect/>
          </a:stretch>
        </p:blipFill>
        <p:spPr>
          <a:xfrm>
            <a:off x="6369825" y="1284424"/>
            <a:ext cx="285750" cy="228600"/>
          </a:xfrm>
          <a:prstGeom prst="rect">
            <a:avLst/>
          </a:prstGeom>
        </p:spPr>
      </p:pic>
      <p:sp>
        <p:nvSpPr>
          <p:cNvPr id="20" name="Text 14"/>
          <p:cNvSpPr/>
          <p:nvPr/>
        </p:nvSpPr>
        <p:spPr>
          <a:xfrm>
            <a:off x="6262669" y="1827349"/>
            <a:ext cx="2095491" cy="482873"/>
          </a:xfrm>
          <a:prstGeom prst="rect">
            <a:avLst/>
          </a:prstGeom>
          <a:noFill/>
          <a:ln/>
        </p:spPr>
        <p:txBody>
          <a:bodyPr wrap="square" lIns="0" tIns="0" rIns="0" bIns="0" rtlCol="0" anchor="t">
            <a:spAutoFit/>
          </a:bodyPr>
          <a:lstStyle/>
          <a:p>
            <a:pPr marL="0" indent="0" algn="l">
              <a:lnSpc>
                <a:spcPts val="1900"/>
              </a:lnSpc>
              <a:buNone/>
            </a:pPr>
            <a:r>
              <a:rPr lang="en-US" sz="1295" b="1" kern="0" spc="1" dirty="0">
                <a:solidFill>
                  <a:srgbClr val="5D4037"/>
                </a:solidFill>
                <a:latin typeface="Montserrat" pitchFamily="34" charset="0"/>
                <a:ea typeface="Montserrat" pitchFamily="34" charset="-122"/>
                <a:cs typeface="Montserrat" pitchFamily="34" charset="-120"/>
              </a:rPr>
              <a:t>LES TECHNIQUES D'APAISEMENT</a:t>
            </a:r>
            <a:endParaRPr lang="en-US" sz="1295" dirty="0"/>
          </a:p>
        </p:txBody>
      </p:sp>
      <p:sp>
        <p:nvSpPr>
          <p:cNvPr id="21" name="Text 15"/>
          <p:cNvSpPr/>
          <p:nvPr/>
        </p:nvSpPr>
        <p:spPr>
          <a:xfrm>
            <a:off x="6262669" y="2453097"/>
            <a:ext cx="2095491" cy="1500188"/>
          </a:xfrm>
          <a:prstGeom prst="rect">
            <a:avLst/>
          </a:prstGeom>
          <a:noFill/>
          <a:ln/>
        </p:spPr>
        <p:txBody>
          <a:bodyPr wrap="square" lIns="0" tIns="0" rIns="0" bIns="0" rtlCol="0" anchor="t">
            <a:spAutoFit/>
          </a:bodyPr>
          <a:lstStyle/>
          <a:p>
            <a:pPr marL="0" indent="0" algn="l">
              <a:lnSpc>
                <a:spcPts val="1700"/>
              </a:lnSpc>
              <a:buNone/>
            </a:pPr>
            <a:r>
              <a:rPr lang="en-US" sz="987" b="1" dirty="0">
                <a:solidFill>
                  <a:srgbClr val="795548"/>
                </a:solidFill>
                <a:latin typeface="Montserrat" pitchFamily="34" charset="0"/>
                <a:ea typeface="Montserrat" pitchFamily="34" charset="-122"/>
                <a:cs typeface="Montserrat" pitchFamily="34" charset="-120"/>
              </a:rPr>
              <a:t>Le </a:t>
            </a:r>
            <a:r>
              <a:rPr lang="en-US" sz="987" b="1" dirty="0">
                <a:solidFill>
                  <a:srgbClr val="5D4037"/>
                </a:solidFill>
                <a:latin typeface="Montserrat" pitchFamily="34" charset="0"/>
                <a:ea typeface="Montserrat" pitchFamily="34" charset="-122"/>
                <a:cs typeface="Montserrat" pitchFamily="34" charset="-120"/>
              </a:rPr>
              <a:t>lissage</a:t>
            </a:r>
            <a:r>
              <a:rPr lang="en-US" sz="987" b="1" dirty="0">
                <a:solidFill>
                  <a:srgbClr val="795548"/>
                </a:solidFill>
                <a:latin typeface="Montserrat" pitchFamily="34" charset="0"/>
                <a:ea typeface="Montserrat" pitchFamily="34" charset="-122"/>
                <a:cs typeface="Montserrat" pitchFamily="34" charset="-120"/>
              </a:rPr>
              <a:t> de l'épigastre, la libération du </a:t>
            </a:r>
            <a:r>
              <a:rPr lang="en-US" sz="987" b="1" dirty="0">
                <a:solidFill>
                  <a:srgbClr val="5D4037"/>
                </a:solidFill>
                <a:latin typeface="Montserrat" pitchFamily="34" charset="0"/>
                <a:ea typeface="Montserrat" pitchFamily="34" charset="-122"/>
                <a:cs typeface="Montserrat" pitchFamily="34" charset="-120"/>
              </a:rPr>
              <a:t>pylore</a:t>
            </a:r>
            <a:r>
              <a:rPr lang="en-US" sz="987" b="1" dirty="0">
                <a:solidFill>
                  <a:srgbClr val="795548"/>
                </a:solidFill>
                <a:latin typeface="Montserrat" pitchFamily="34" charset="0"/>
                <a:ea typeface="Montserrat" pitchFamily="34" charset="-122"/>
                <a:cs typeface="Montserrat" pitchFamily="34" charset="-120"/>
              </a:rPr>
              <a:t> et les </a:t>
            </a:r>
            <a:r>
              <a:rPr lang="en-US" sz="987" b="1" dirty="0">
                <a:solidFill>
                  <a:srgbClr val="5D4037"/>
                </a:solidFill>
                <a:latin typeface="Montserrat" pitchFamily="34" charset="0"/>
                <a:ea typeface="Montserrat" pitchFamily="34" charset="-122"/>
                <a:cs typeface="Montserrat" pitchFamily="34" charset="-120"/>
              </a:rPr>
              <a:t>vibrations</a:t>
            </a:r>
            <a:r>
              <a:rPr lang="en-US" sz="987" b="1" dirty="0">
                <a:solidFill>
                  <a:srgbClr val="795548"/>
                </a:solidFill>
                <a:latin typeface="Montserrat" pitchFamily="34" charset="0"/>
                <a:ea typeface="Montserrat" pitchFamily="34" charset="-122"/>
                <a:cs typeface="Montserrat" pitchFamily="34" charset="-120"/>
              </a:rPr>
              <a:t> douces permettent de relancer le système parasympathique et d'apaiser l'estomac nerveux.</a:t>
            </a:r>
            <a:endParaRPr lang="en-US" sz="987"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9144000" cy="5143500"/>
          </a:xfrm>
          <a:prstGeom prst="rect">
            <a:avLst/>
          </a:prstGeom>
        </p:spPr>
      </p:pic>
      <p:sp>
        <p:nvSpPr>
          <p:cNvPr id="3" name="Text 0"/>
          <p:cNvSpPr/>
          <p:nvPr/>
        </p:nvSpPr>
        <p:spPr>
          <a:xfrm>
            <a:off x="571500" y="414338"/>
            <a:ext cx="8001000" cy="411463"/>
          </a:xfrm>
          <a:prstGeom prst="rect">
            <a:avLst/>
          </a:prstGeom>
          <a:noFill/>
          <a:ln/>
        </p:spPr>
        <p:txBody>
          <a:bodyPr wrap="none" lIns="0" tIns="0" rIns="0" bIns="0" rtlCol="0" anchor="t">
            <a:spAutoFit/>
          </a:bodyPr>
          <a:lstStyle/>
          <a:p>
            <a:pPr marL="0" indent="0" algn="l">
              <a:lnSpc>
                <a:spcPts val="3200"/>
              </a:lnSpc>
              <a:buNone/>
            </a:pPr>
            <a:r>
              <a:rPr lang="en-US" sz="2436" b="1" dirty="0">
                <a:solidFill>
                  <a:srgbClr val="5D4037"/>
                </a:solidFill>
                <a:latin typeface="Montserrat" pitchFamily="34" charset="0"/>
                <a:ea typeface="Montserrat" pitchFamily="34" charset="-122"/>
                <a:cs typeface="Montserrat" pitchFamily="34" charset="-120"/>
              </a:rPr>
              <a:t>Notre progression dans le programme</a:t>
            </a:r>
            <a:endParaRPr lang="en-US" sz="2436" dirty="0"/>
          </a:p>
        </p:txBody>
      </p:sp>
      <p:sp>
        <p:nvSpPr>
          <p:cNvPr id="4" name="Shape 1"/>
          <p:cNvSpPr/>
          <p:nvPr/>
        </p:nvSpPr>
        <p:spPr>
          <a:xfrm>
            <a:off x="571500" y="968676"/>
            <a:ext cx="3857625" cy="3465807"/>
          </a:xfrm>
          <a:prstGeom prst="rect">
            <a:avLst/>
          </a:prstGeom>
          <a:solidFill>
            <a:srgbClr val="D7CCC8"/>
          </a:solidFill>
          <a:ln/>
        </p:spPr>
        <p:txBody>
          <a:bodyPr/>
          <a:lstStyle/>
          <a:p>
            <a:endParaRPr lang="fr-FR"/>
          </a:p>
        </p:txBody>
      </p:sp>
      <p:sp>
        <p:nvSpPr>
          <p:cNvPr id="5" name="Shape 2"/>
          <p:cNvSpPr/>
          <p:nvPr/>
        </p:nvSpPr>
        <p:spPr>
          <a:xfrm>
            <a:off x="571500" y="968676"/>
            <a:ext cx="3857625" cy="57150"/>
          </a:xfrm>
          <a:prstGeom prst="rect">
            <a:avLst/>
          </a:prstGeom>
          <a:solidFill>
            <a:srgbClr val="8D6E63"/>
          </a:solidFill>
          <a:ln/>
        </p:spPr>
        <p:txBody>
          <a:bodyPr/>
          <a:lstStyle/>
          <a:p>
            <a:endParaRPr lang="fr-FR"/>
          </a:p>
        </p:txBody>
      </p:sp>
      <p:pic>
        <p:nvPicPr>
          <p:cNvPr id="6" name="Image 1" descr="preencoded.png"/>
          <p:cNvPicPr>
            <a:picLocks noChangeAspect="1"/>
          </p:cNvPicPr>
          <p:nvPr/>
        </p:nvPicPr>
        <p:blipFill>
          <a:blip r:embed="rId4"/>
          <a:stretch>
            <a:fillRect/>
          </a:stretch>
        </p:blipFill>
        <p:spPr>
          <a:xfrm>
            <a:off x="785813" y="1190132"/>
            <a:ext cx="235744" cy="228600"/>
          </a:xfrm>
          <a:prstGeom prst="rect">
            <a:avLst/>
          </a:prstGeom>
        </p:spPr>
      </p:pic>
      <p:sp>
        <p:nvSpPr>
          <p:cNvPr id="7" name="Text 3"/>
          <p:cNvSpPr/>
          <p:nvPr/>
        </p:nvSpPr>
        <p:spPr>
          <a:xfrm>
            <a:off x="1128713" y="1182988"/>
            <a:ext cx="2341364" cy="242888"/>
          </a:xfrm>
          <a:prstGeom prst="rect">
            <a:avLst/>
          </a:prstGeom>
          <a:noFill/>
          <a:ln/>
        </p:spPr>
        <p:txBody>
          <a:bodyPr wrap="none" lIns="0" tIns="0" rIns="0" bIns="0" rtlCol="0" anchor="t">
            <a:spAutoFit/>
          </a:bodyPr>
          <a:lstStyle/>
          <a:p>
            <a:pPr marL="0" indent="0" algn="l">
              <a:lnSpc>
                <a:spcPts val="1900"/>
              </a:lnSpc>
              <a:buNone/>
            </a:pPr>
            <a:r>
              <a:rPr lang="en-US" sz="1397" b="1" kern="0" spc="1" dirty="0">
                <a:solidFill>
                  <a:srgbClr val="5D4037"/>
                </a:solidFill>
                <a:latin typeface="Montserrat" pitchFamily="34" charset="0"/>
                <a:ea typeface="Montserrat" pitchFamily="34" charset="-122"/>
                <a:cs typeface="Montserrat" pitchFamily="34" charset="-120"/>
              </a:rPr>
              <a:t>RAPPEL DES ACQUIS</a:t>
            </a:r>
            <a:endParaRPr lang="en-US" sz="1397" dirty="0"/>
          </a:p>
        </p:txBody>
      </p:sp>
      <p:pic>
        <p:nvPicPr>
          <p:cNvPr id="8" name="Image 2" descr="preencoded.png"/>
          <p:cNvPicPr>
            <a:picLocks noChangeAspect="1"/>
          </p:cNvPicPr>
          <p:nvPr/>
        </p:nvPicPr>
        <p:blipFill>
          <a:blip r:embed="rId5"/>
          <a:stretch>
            <a:fillRect/>
          </a:stretch>
        </p:blipFill>
        <p:spPr>
          <a:xfrm>
            <a:off x="785813" y="1618757"/>
            <a:ext cx="171450" cy="171450"/>
          </a:xfrm>
          <a:prstGeom prst="rect">
            <a:avLst/>
          </a:prstGeom>
        </p:spPr>
      </p:pic>
      <p:sp>
        <p:nvSpPr>
          <p:cNvPr id="9" name="Text 4"/>
          <p:cNvSpPr/>
          <p:nvPr/>
        </p:nvSpPr>
        <p:spPr>
          <a:xfrm>
            <a:off x="1064419" y="1604470"/>
            <a:ext cx="3150394" cy="471488"/>
          </a:xfrm>
          <a:prstGeom prst="rect">
            <a:avLst/>
          </a:prstGeom>
          <a:noFill/>
          <a:ln/>
        </p:spPr>
        <p:txBody>
          <a:bodyPr wrap="square" lIns="0" tIns="0" rIns="0" bIns="0" rtlCol="0" anchor="t">
            <a:spAutoFit/>
          </a:bodyPr>
          <a:lstStyle/>
          <a:p>
            <a:pPr marL="0" indent="0" algn="l">
              <a:lnSpc>
                <a:spcPts val="1900"/>
              </a:lnSpc>
              <a:buNone/>
            </a:pPr>
            <a:r>
              <a:rPr lang="en-US" sz="1090" b="1" dirty="0">
                <a:solidFill>
                  <a:srgbClr val="5D4037"/>
                </a:solidFill>
                <a:latin typeface="Montserrat" pitchFamily="34" charset="0"/>
                <a:ea typeface="Montserrat" pitchFamily="34" charset="-122"/>
                <a:cs typeface="Montserrat" pitchFamily="34" charset="-120"/>
              </a:rPr>
              <a:t>Atelier 1 :</a:t>
            </a:r>
            <a:r>
              <a:rPr lang="en-US" sz="1090" b="1" dirty="0">
                <a:solidFill>
                  <a:srgbClr val="795548"/>
                </a:solidFill>
                <a:latin typeface="Montserrat" pitchFamily="34" charset="0"/>
                <a:ea typeface="Montserrat" pitchFamily="34" charset="-122"/>
                <a:cs typeface="Montserrat" pitchFamily="34" charset="-120"/>
              </a:rPr>
              <a:t> Respiration diaphragmatique et effleurage global</a:t>
            </a:r>
            <a:endParaRPr lang="en-US" sz="1090" dirty="0"/>
          </a:p>
        </p:txBody>
      </p:sp>
      <p:pic>
        <p:nvPicPr>
          <p:cNvPr id="10" name="Image 3" descr="preencoded.png"/>
          <p:cNvPicPr>
            <a:picLocks noChangeAspect="1"/>
          </p:cNvPicPr>
          <p:nvPr/>
        </p:nvPicPr>
        <p:blipFill>
          <a:blip r:embed="rId5"/>
          <a:stretch>
            <a:fillRect/>
          </a:stretch>
        </p:blipFill>
        <p:spPr>
          <a:xfrm>
            <a:off x="785813" y="2233120"/>
            <a:ext cx="171450" cy="171450"/>
          </a:xfrm>
          <a:prstGeom prst="rect">
            <a:avLst/>
          </a:prstGeom>
        </p:spPr>
      </p:pic>
      <p:sp>
        <p:nvSpPr>
          <p:cNvPr id="11" name="Text 5"/>
          <p:cNvSpPr/>
          <p:nvPr/>
        </p:nvSpPr>
        <p:spPr>
          <a:xfrm>
            <a:off x="1064419" y="2218832"/>
            <a:ext cx="3150394" cy="707231"/>
          </a:xfrm>
          <a:prstGeom prst="rect">
            <a:avLst/>
          </a:prstGeom>
          <a:noFill/>
          <a:ln/>
        </p:spPr>
        <p:txBody>
          <a:bodyPr wrap="square" lIns="0" tIns="0" rIns="0" bIns="0" rtlCol="0" anchor="t">
            <a:spAutoFit/>
          </a:bodyPr>
          <a:lstStyle/>
          <a:p>
            <a:pPr marL="0" indent="0" algn="l">
              <a:lnSpc>
                <a:spcPts val="1900"/>
              </a:lnSpc>
              <a:buNone/>
            </a:pPr>
            <a:r>
              <a:rPr lang="en-US" sz="1090" b="1" dirty="0">
                <a:solidFill>
                  <a:srgbClr val="5D4037"/>
                </a:solidFill>
                <a:latin typeface="Montserrat" pitchFamily="34" charset="0"/>
                <a:ea typeface="Montserrat" pitchFamily="34" charset="-122"/>
                <a:cs typeface="Montserrat" pitchFamily="34" charset="-120"/>
              </a:rPr>
              <a:t>Atelier 2 :</a:t>
            </a:r>
            <a:r>
              <a:rPr lang="en-US" sz="1090" b="1" dirty="0">
                <a:solidFill>
                  <a:srgbClr val="795548"/>
                </a:solidFill>
                <a:latin typeface="Montserrat" pitchFamily="34" charset="0"/>
                <a:ea typeface="Montserrat" pitchFamily="34" charset="-122"/>
                <a:cs typeface="Montserrat" pitchFamily="34" charset="-120"/>
              </a:rPr>
              <a:t> Pompage hépatique, étirement de la capsule de Glisson, point de Murphy</a:t>
            </a:r>
            <a:endParaRPr lang="en-US" sz="1090" dirty="0"/>
          </a:p>
        </p:txBody>
      </p:sp>
      <p:sp>
        <p:nvSpPr>
          <p:cNvPr id="12" name="Shape 6"/>
          <p:cNvSpPr/>
          <p:nvPr/>
        </p:nvSpPr>
        <p:spPr>
          <a:xfrm>
            <a:off x="4714875" y="968676"/>
            <a:ext cx="3857625" cy="3465807"/>
          </a:xfrm>
          <a:prstGeom prst="rect">
            <a:avLst/>
          </a:prstGeom>
          <a:solidFill>
            <a:srgbClr val="EFEBE9"/>
          </a:solidFill>
          <a:ln/>
        </p:spPr>
        <p:txBody>
          <a:bodyPr/>
          <a:lstStyle/>
          <a:p>
            <a:endParaRPr lang="fr-FR"/>
          </a:p>
        </p:txBody>
      </p:sp>
      <p:sp>
        <p:nvSpPr>
          <p:cNvPr id="13" name="Shape 7"/>
          <p:cNvSpPr/>
          <p:nvPr/>
        </p:nvSpPr>
        <p:spPr>
          <a:xfrm>
            <a:off x="4714875" y="968676"/>
            <a:ext cx="3857625" cy="57150"/>
          </a:xfrm>
          <a:prstGeom prst="rect">
            <a:avLst/>
          </a:prstGeom>
          <a:solidFill>
            <a:srgbClr val="5D4037"/>
          </a:solidFill>
          <a:ln/>
        </p:spPr>
        <p:txBody>
          <a:bodyPr/>
          <a:lstStyle/>
          <a:p>
            <a:endParaRPr lang="fr-FR"/>
          </a:p>
        </p:txBody>
      </p:sp>
      <p:pic>
        <p:nvPicPr>
          <p:cNvPr id="14" name="Image 4" descr="preencoded.png"/>
          <p:cNvPicPr>
            <a:picLocks noChangeAspect="1"/>
          </p:cNvPicPr>
          <p:nvPr/>
        </p:nvPicPr>
        <p:blipFill>
          <a:blip r:embed="rId6"/>
          <a:stretch>
            <a:fillRect/>
          </a:stretch>
        </p:blipFill>
        <p:spPr>
          <a:xfrm>
            <a:off x="4929188" y="1190132"/>
            <a:ext cx="235744" cy="228600"/>
          </a:xfrm>
          <a:prstGeom prst="rect">
            <a:avLst/>
          </a:prstGeom>
        </p:spPr>
      </p:pic>
      <p:sp>
        <p:nvSpPr>
          <p:cNvPr id="15" name="Text 8"/>
          <p:cNvSpPr/>
          <p:nvPr/>
        </p:nvSpPr>
        <p:spPr>
          <a:xfrm>
            <a:off x="5272088" y="1182988"/>
            <a:ext cx="1571625" cy="242888"/>
          </a:xfrm>
          <a:prstGeom prst="rect">
            <a:avLst/>
          </a:prstGeom>
          <a:noFill/>
          <a:ln/>
        </p:spPr>
        <p:txBody>
          <a:bodyPr wrap="none" lIns="0" tIns="0" rIns="0" bIns="0" rtlCol="0" anchor="t">
            <a:spAutoFit/>
          </a:bodyPr>
          <a:lstStyle/>
          <a:p>
            <a:pPr marL="0" indent="0" algn="l">
              <a:lnSpc>
                <a:spcPts val="1900"/>
              </a:lnSpc>
              <a:buNone/>
            </a:pPr>
            <a:r>
              <a:rPr lang="en-US" sz="1397" b="1" kern="0" spc="1" dirty="0">
                <a:solidFill>
                  <a:srgbClr val="5D4037"/>
                </a:solidFill>
                <a:latin typeface="Montserrat" pitchFamily="34" charset="0"/>
                <a:ea typeface="Montserrat" pitchFamily="34" charset="-122"/>
                <a:cs typeface="Montserrat" pitchFamily="34" charset="-120"/>
              </a:rPr>
              <a:t>AUJOURD'HUI</a:t>
            </a:r>
            <a:endParaRPr lang="en-US" sz="1397" dirty="0"/>
          </a:p>
        </p:txBody>
      </p:sp>
      <p:pic>
        <p:nvPicPr>
          <p:cNvPr id="16" name="Image 5" descr="preencoded.png"/>
          <p:cNvPicPr>
            <a:picLocks noChangeAspect="1"/>
          </p:cNvPicPr>
          <p:nvPr/>
        </p:nvPicPr>
        <p:blipFill>
          <a:blip r:embed="rId7"/>
          <a:stretch>
            <a:fillRect/>
          </a:stretch>
        </p:blipFill>
        <p:spPr>
          <a:xfrm>
            <a:off x="4929188" y="1618757"/>
            <a:ext cx="128588" cy="171450"/>
          </a:xfrm>
          <a:prstGeom prst="rect">
            <a:avLst/>
          </a:prstGeom>
        </p:spPr>
      </p:pic>
      <p:sp>
        <p:nvSpPr>
          <p:cNvPr id="17" name="Text 9"/>
          <p:cNvSpPr/>
          <p:nvPr/>
        </p:nvSpPr>
        <p:spPr>
          <a:xfrm>
            <a:off x="5164931" y="1604470"/>
            <a:ext cx="3193256" cy="471488"/>
          </a:xfrm>
          <a:prstGeom prst="rect">
            <a:avLst/>
          </a:prstGeom>
          <a:noFill/>
          <a:ln/>
        </p:spPr>
        <p:txBody>
          <a:bodyPr wrap="square" lIns="0" tIns="0" rIns="0" bIns="0" rtlCol="0" anchor="t">
            <a:spAutoFit/>
          </a:bodyPr>
          <a:lstStyle/>
          <a:p>
            <a:pPr marL="0" indent="0" algn="l">
              <a:lnSpc>
                <a:spcPts val="1900"/>
              </a:lnSpc>
              <a:buNone/>
            </a:pPr>
            <a:r>
              <a:rPr lang="en-US" sz="1090" b="1" dirty="0">
                <a:solidFill>
                  <a:srgbClr val="795548"/>
                </a:solidFill>
                <a:latin typeface="Montserrat" pitchFamily="34" charset="0"/>
                <a:ea typeface="Montserrat" pitchFamily="34" charset="-122"/>
                <a:cs typeface="Montserrat" pitchFamily="34" charset="-120"/>
              </a:rPr>
              <a:t>Nous remontons vers l'épigastre pour travailler </a:t>
            </a:r>
            <a:r>
              <a:rPr lang="en-US" sz="1090" b="1" dirty="0">
                <a:solidFill>
                  <a:srgbClr val="5D4037"/>
                </a:solidFill>
                <a:latin typeface="Montserrat" pitchFamily="34" charset="0"/>
                <a:ea typeface="Montserrat" pitchFamily="34" charset="-122"/>
                <a:cs typeface="Montserrat" pitchFamily="34" charset="-120"/>
              </a:rPr>
              <a:t>l'estomac et le pancréas</a:t>
            </a:r>
            <a:r>
              <a:rPr lang="en-US" sz="1090" b="1" dirty="0">
                <a:solidFill>
                  <a:srgbClr val="795548"/>
                </a:solidFill>
                <a:latin typeface="Montserrat" pitchFamily="34" charset="0"/>
                <a:ea typeface="Montserrat" pitchFamily="34" charset="-122"/>
                <a:cs typeface="Montserrat" pitchFamily="34" charset="-120"/>
              </a:rPr>
              <a:t>.</a:t>
            </a:r>
            <a:endParaRPr lang="en-US" sz="1090" dirty="0"/>
          </a:p>
        </p:txBody>
      </p:sp>
      <p:pic>
        <p:nvPicPr>
          <p:cNvPr id="18" name="Image 6" descr="preencoded.png"/>
          <p:cNvPicPr>
            <a:picLocks noChangeAspect="1"/>
          </p:cNvPicPr>
          <p:nvPr/>
        </p:nvPicPr>
        <p:blipFill>
          <a:blip r:embed="rId8"/>
          <a:stretch>
            <a:fillRect/>
          </a:stretch>
        </p:blipFill>
        <p:spPr>
          <a:xfrm>
            <a:off x="4929188" y="2233120"/>
            <a:ext cx="171450" cy="171450"/>
          </a:xfrm>
          <a:prstGeom prst="rect">
            <a:avLst/>
          </a:prstGeom>
        </p:spPr>
      </p:pic>
      <p:sp>
        <p:nvSpPr>
          <p:cNvPr id="19" name="Text 10"/>
          <p:cNvSpPr/>
          <p:nvPr/>
        </p:nvSpPr>
        <p:spPr>
          <a:xfrm>
            <a:off x="5207794" y="2218832"/>
            <a:ext cx="3150394" cy="707231"/>
          </a:xfrm>
          <a:prstGeom prst="rect">
            <a:avLst/>
          </a:prstGeom>
          <a:noFill/>
          <a:ln/>
        </p:spPr>
        <p:txBody>
          <a:bodyPr wrap="square" lIns="0" tIns="0" rIns="0" bIns="0" rtlCol="0" anchor="t">
            <a:spAutoFit/>
          </a:bodyPr>
          <a:lstStyle/>
          <a:p>
            <a:pPr marL="0" indent="0" algn="l">
              <a:lnSpc>
                <a:spcPts val="1900"/>
              </a:lnSpc>
              <a:buNone/>
            </a:pPr>
            <a:r>
              <a:rPr lang="en-US" sz="1090" b="1" dirty="0">
                <a:solidFill>
                  <a:srgbClr val="795548"/>
                </a:solidFill>
                <a:latin typeface="Montserrat" pitchFamily="34" charset="0"/>
                <a:ea typeface="Montserrat" pitchFamily="34" charset="-122"/>
                <a:cs typeface="Montserrat" pitchFamily="34" charset="-120"/>
              </a:rPr>
              <a:t>Ces deux organes sont profondément liés au </a:t>
            </a:r>
            <a:r>
              <a:rPr lang="en-US" sz="1090" b="1" dirty="0">
                <a:solidFill>
                  <a:srgbClr val="5D4037"/>
                </a:solidFill>
                <a:latin typeface="Montserrat" pitchFamily="34" charset="0"/>
                <a:ea typeface="Montserrat" pitchFamily="34" charset="-122"/>
                <a:cs typeface="Montserrat" pitchFamily="34" charset="-120"/>
              </a:rPr>
              <a:t>stress</a:t>
            </a:r>
            <a:r>
              <a:rPr lang="en-US" sz="1090" b="1" dirty="0">
                <a:solidFill>
                  <a:srgbClr val="795548"/>
                </a:solidFill>
                <a:latin typeface="Montserrat" pitchFamily="34" charset="0"/>
                <a:ea typeface="Montserrat" pitchFamily="34" charset="-122"/>
                <a:cs typeface="Montserrat" pitchFamily="34" charset="-120"/>
              </a:rPr>
              <a:t> et à la digestion des macronutriments.</a:t>
            </a:r>
            <a:endParaRPr lang="en-US" sz="1090" dirty="0"/>
          </a:p>
        </p:txBody>
      </p:sp>
      <p:sp>
        <p:nvSpPr>
          <p:cNvPr id="20" name="Shape 11"/>
          <p:cNvSpPr/>
          <p:nvPr/>
        </p:nvSpPr>
        <p:spPr>
          <a:xfrm>
            <a:off x="0" y="4577358"/>
            <a:ext cx="9144000" cy="566142"/>
          </a:xfrm>
          <a:prstGeom prst="rect">
            <a:avLst/>
          </a:prstGeom>
          <a:solidFill>
            <a:srgbClr val="5D4037"/>
          </a:solidFill>
          <a:ln/>
        </p:spPr>
        <p:txBody>
          <a:bodyPr/>
          <a:lstStyle/>
          <a:p>
            <a:endParaRPr lang="fr-FR"/>
          </a:p>
        </p:txBody>
      </p:sp>
      <p:pic>
        <p:nvPicPr>
          <p:cNvPr id="21" name="Image 7" descr="preencoded.png"/>
          <p:cNvPicPr>
            <a:picLocks noChangeAspect="1"/>
          </p:cNvPicPr>
          <p:nvPr/>
        </p:nvPicPr>
        <p:blipFill>
          <a:blip r:embed="rId9"/>
          <a:stretch>
            <a:fillRect/>
          </a:stretch>
        </p:blipFill>
        <p:spPr>
          <a:xfrm>
            <a:off x="571500" y="4760416"/>
            <a:ext cx="207169" cy="200025"/>
          </a:xfrm>
          <a:prstGeom prst="rect">
            <a:avLst/>
          </a:prstGeom>
        </p:spPr>
      </p:pic>
      <p:sp>
        <p:nvSpPr>
          <p:cNvPr id="22" name="Text 12"/>
          <p:cNvSpPr/>
          <p:nvPr/>
        </p:nvSpPr>
        <p:spPr>
          <a:xfrm>
            <a:off x="885825" y="4755952"/>
            <a:ext cx="2230636" cy="208955"/>
          </a:xfrm>
          <a:prstGeom prst="rect">
            <a:avLst/>
          </a:prstGeom>
          <a:noFill/>
          <a:ln/>
        </p:spPr>
        <p:txBody>
          <a:bodyPr wrap="none" lIns="0" tIns="0" rIns="0" bIns="0" rtlCol="0" anchor="t">
            <a:spAutoFit/>
          </a:bodyPr>
          <a:lstStyle/>
          <a:p>
            <a:pPr marL="0" indent="0" algn="l">
              <a:lnSpc>
                <a:spcPts val="1600"/>
              </a:lnSpc>
              <a:buNone/>
            </a:pPr>
            <a:r>
              <a:rPr lang="en-US" sz="1193" b="1" kern="0" spc="1" dirty="0">
                <a:solidFill>
                  <a:srgbClr val="FAF3E0"/>
                </a:solidFill>
                <a:latin typeface="Montserrat" pitchFamily="34" charset="0"/>
                <a:ea typeface="Montserrat" pitchFamily="34" charset="-122"/>
                <a:cs typeface="Montserrat" pitchFamily="34" charset="-120"/>
              </a:rPr>
              <a:t>PROGRAMME DU JOUR</a:t>
            </a:r>
            <a:endParaRPr lang="en-US" sz="1193" dirty="0"/>
          </a:p>
        </p:txBody>
      </p:sp>
      <p:sp>
        <p:nvSpPr>
          <p:cNvPr id="23" name="Text 13"/>
          <p:cNvSpPr/>
          <p:nvPr/>
        </p:nvSpPr>
        <p:spPr>
          <a:xfrm>
            <a:off x="4257675" y="4764881"/>
            <a:ext cx="1171575" cy="191095"/>
          </a:xfrm>
          <a:prstGeom prst="rect">
            <a:avLst/>
          </a:prstGeom>
          <a:noFill/>
          <a:ln/>
        </p:spPr>
        <p:txBody>
          <a:bodyPr wrap="none" lIns="0" tIns="0" rIns="0" bIns="0" rtlCol="0" anchor="t">
            <a:spAutoFit/>
          </a:bodyPr>
          <a:lstStyle/>
          <a:p>
            <a:pPr marL="0" indent="0" algn="l">
              <a:lnSpc>
                <a:spcPts val="1500"/>
              </a:lnSpc>
              <a:buNone/>
            </a:pPr>
            <a:r>
              <a:rPr lang="en-US" sz="1090" b="1" dirty="0">
                <a:solidFill>
                  <a:srgbClr val="D7CCC8"/>
                </a:solidFill>
                <a:latin typeface="Montserrat" pitchFamily="34" charset="0"/>
                <a:ea typeface="Montserrat" pitchFamily="34" charset="-122"/>
                <a:cs typeface="Montserrat" pitchFamily="34" charset="-120"/>
              </a:rPr>
              <a:t>15 min</a:t>
            </a:r>
            <a:r>
              <a:rPr lang="en-US" sz="1090" b="1" dirty="0">
                <a:solidFill>
                  <a:srgbClr val="FAF3E0"/>
                </a:solidFill>
                <a:latin typeface="Montserrat" pitchFamily="34" charset="0"/>
                <a:ea typeface="Montserrat" pitchFamily="34" charset="-122"/>
                <a:cs typeface="Montserrat" pitchFamily="34" charset="-120"/>
              </a:rPr>
              <a:t> Théorie</a:t>
            </a:r>
            <a:endParaRPr lang="en-US" sz="1090" dirty="0"/>
          </a:p>
        </p:txBody>
      </p:sp>
      <p:sp>
        <p:nvSpPr>
          <p:cNvPr id="24" name="Text 14"/>
          <p:cNvSpPr/>
          <p:nvPr/>
        </p:nvSpPr>
        <p:spPr>
          <a:xfrm>
            <a:off x="5715000" y="4764881"/>
            <a:ext cx="1282303" cy="191095"/>
          </a:xfrm>
          <a:prstGeom prst="rect">
            <a:avLst/>
          </a:prstGeom>
          <a:noFill/>
          <a:ln/>
        </p:spPr>
        <p:txBody>
          <a:bodyPr wrap="none" lIns="0" tIns="0" rIns="0" bIns="0" rtlCol="0" anchor="t">
            <a:spAutoFit/>
          </a:bodyPr>
          <a:lstStyle/>
          <a:p>
            <a:pPr marL="0" indent="0" algn="l">
              <a:lnSpc>
                <a:spcPts val="1500"/>
              </a:lnSpc>
              <a:buNone/>
            </a:pPr>
            <a:r>
              <a:rPr lang="en-US" sz="1090" b="1" dirty="0">
                <a:solidFill>
                  <a:srgbClr val="D7CCC8"/>
                </a:solidFill>
                <a:latin typeface="Montserrat" pitchFamily="34" charset="0"/>
                <a:ea typeface="Montserrat" pitchFamily="34" charset="-122"/>
                <a:cs typeface="Montserrat" pitchFamily="34" charset="-120"/>
              </a:rPr>
              <a:t>35 min</a:t>
            </a:r>
            <a:r>
              <a:rPr lang="en-US" sz="1090" b="1" dirty="0">
                <a:solidFill>
                  <a:srgbClr val="FAF3E0"/>
                </a:solidFill>
                <a:latin typeface="Montserrat" pitchFamily="34" charset="0"/>
                <a:ea typeface="Montserrat" pitchFamily="34" charset="-122"/>
                <a:cs typeface="Montserrat" pitchFamily="34" charset="-120"/>
              </a:rPr>
              <a:t> Pratique</a:t>
            </a:r>
            <a:endParaRPr lang="en-US" sz="1090" dirty="0"/>
          </a:p>
        </p:txBody>
      </p:sp>
      <p:sp>
        <p:nvSpPr>
          <p:cNvPr id="25" name="Text 15"/>
          <p:cNvSpPr/>
          <p:nvPr/>
        </p:nvSpPr>
        <p:spPr>
          <a:xfrm>
            <a:off x="7283053" y="4764881"/>
            <a:ext cx="1289447" cy="191095"/>
          </a:xfrm>
          <a:prstGeom prst="rect">
            <a:avLst/>
          </a:prstGeom>
          <a:noFill/>
          <a:ln/>
        </p:spPr>
        <p:txBody>
          <a:bodyPr wrap="none" lIns="0" tIns="0" rIns="0" bIns="0" rtlCol="0" anchor="t">
            <a:spAutoFit/>
          </a:bodyPr>
          <a:lstStyle/>
          <a:p>
            <a:pPr marL="0" indent="0" algn="l">
              <a:lnSpc>
                <a:spcPts val="1500"/>
              </a:lnSpc>
              <a:buNone/>
            </a:pPr>
            <a:r>
              <a:rPr lang="en-US" sz="1090" b="1" dirty="0">
                <a:solidFill>
                  <a:srgbClr val="D7CCC8"/>
                </a:solidFill>
                <a:latin typeface="Montserrat" pitchFamily="34" charset="0"/>
                <a:ea typeface="Montserrat" pitchFamily="34" charset="-122"/>
                <a:cs typeface="Montserrat" pitchFamily="34" charset="-120"/>
              </a:rPr>
              <a:t>10 min</a:t>
            </a:r>
            <a:r>
              <a:rPr lang="en-US" sz="1090" b="1" dirty="0">
                <a:solidFill>
                  <a:srgbClr val="FAF3E0"/>
                </a:solidFill>
                <a:latin typeface="Montserrat" pitchFamily="34" charset="0"/>
                <a:ea typeface="Montserrat" pitchFamily="34" charset="-122"/>
                <a:cs typeface="Montserrat" pitchFamily="34" charset="-120"/>
              </a:rPr>
              <a:t> Échange</a:t>
            </a:r>
            <a:endParaRPr lang="en-US" sz="109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9144000" cy="5379244"/>
          </a:xfrm>
          <a:prstGeom prst="rect">
            <a:avLst/>
          </a:prstGeom>
        </p:spPr>
      </p:pic>
      <p:sp>
        <p:nvSpPr>
          <p:cNvPr id="3" name="Text 0"/>
          <p:cNvSpPr/>
          <p:nvPr/>
        </p:nvSpPr>
        <p:spPr>
          <a:xfrm>
            <a:off x="571500" y="414338"/>
            <a:ext cx="8001000" cy="685800"/>
          </a:xfrm>
          <a:prstGeom prst="rect">
            <a:avLst/>
          </a:prstGeom>
          <a:noFill/>
          <a:ln/>
        </p:spPr>
        <p:txBody>
          <a:bodyPr wrap="square" lIns="0" tIns="0" rIns="0" bIns="0" rtlCol="0" anchor="t">
            <a:spAutoFit/>
          </a:bodyPr>
          <a:lstStyle/>
          <a:p>
            <a:pPr marL="0" indent="0" algn="l">
              <a:lnSpc>
                <a:spcPts val="2700"/>
              </a:lnSpc>
              <a:buNone/>
            </a:pPr>
            <a:r>
              <a:rPr lang="en-US" sz="2016" b="1" dirty="0">
                <a:solidFill>
                  <a:srgbClr val="5D4037"/>
                </a:solidFill>
                <a:latin typeface="Montserrat" pitchFamily="34" charset="0"/>
                <a:ea typeface="Montserrat" pitchFamily="34" charset="-122"/>
                <a:cs typeface="Montserrat" pitchFamily="34" charset="-120"/>
              </a:rPr>
              <a:t>L'estomac transforme les aliments et régule l'appétit</a:t>
            </a:r>
            <a:endParaRPr lang="en-US" sz="2016" dirty="0"/>
          </a:p>
        </p:txBody>
      </p:sp>
      <p:sp>
        <p:nvSpPr>
          <p:cNvPr id="4" name="Text 1"/>
          <p:cNvSpPr/>
          <p:nvPr/>
        </p:nvSpPr>
        <p:spPr>
          <a:xfrm>
            <a:off x="0" y="1243013"/>
            <a:ext cx="9144000" cy="707231"/>
          </a:xfrm>
          <a:prstGeom prst="rect">
            <a:avLst/>
          </a:prstGeom>
          <a:noFill/>
          <a:ln/>
        </p:spPr>
        <p:txBody>
          <a:bodyPr wrap="square" lIns="680339" tIns="0" rIns="680339" bIns="0" rtlCol="0" anchor="t">
            <a:spAutoFit/>
          </a:bodyPr>
          <a:lstStyle/>
          <a:p>
            <a:pPr marL="0" indent="0" algn="l">
              <a:lnSpc>
                <a:spcPts val="1900"/>
              </a:lnSpc>
              <a:buNone/>
            </a:pPr>
            <a:r>
              <a:rPr lang="en-US" sz="1090" b="1" dirty="0">
                <a:solidFill>
                  <a:srgbClr val="795548"/>
                </a:solidFill>
                <a:latin typeface="Montserrat" pitchFamily="34" charset="0"/>
                <a:ea typeface="Montserrat" pitchFamily="34" charset="-122"/>
                <a:cs typeface="Montserrat" pitchFamily="34" charset="-120"/>
              </a:rPr>
              <a:t>L'estomac est un organe musculaire creux situé dans l'épigastre et l'hypocondre gauche, entre l'œsophage et le duodénum. Il peut contenir jusqu'à </a:t>
            </a:r>
            <a:r>
              <a:rPr lang="en-US" sz="1090" b="1" dirty="0">
                <a:solidFill>
                  <a:srgbClr val="5D4037"/>
                </a:solidFill>
                <a:latin typeface="Montserrat" pitchFamily="34" charset="0"/>
                <a:ea typeface="Montserrat" pitchFamily="34" charset="-122"/>
                <a:cs typeface="Montserrat" pitchFamily="34" charset="-120"/>
              </a:rPr>
              <a:t>1,5 litre</a:t>
            </a:r>
            <a:r>
              <a:rPr lang="en-US" sz="1090" b="1" dirty="0">
                <a:solidFill>
                  <a:srgbClr val="795548"/>
                </a:solidFill>
                <a:latin typeface="Montserrat" pitchFamily="34" charset="0"/>
                <a:ea typeface="Montserrat" pitchFamily="34" charset="-122"/>
                <a:cs typeface="Montserrat" pitchFamily="34" charset="-120"/>
              </a:rPr>
              <a:t> de contenu alimentaire. Ses fonctions principales sont :</a:t>
            </a:r>
            <a:endParaRPr lang="en-US" sz="1090" dirty="0"/>
          </a:p>
        </p:txBody>
      </p:sp>
      <p:sp>
        <p:nvSpPr>
          <p:cNvPr id="5" name="Shape 2"/>
          <p:cNvSpPr/>
          <p:nvPr/>
        </p:nvSpPr>
        <p:spPr>
          <a:xfrm>
            <a:off x="571500" y="2057400"/>
            <a:ext cx="2524116" cy="1614488"/>
          </a:xfrm>
          <a:prstGeom prst="rect">
            <a:avLst/>
          </a:prstGeom>
          <a:solidFill>
            <a:srgbClr val="D7CCC8"/>
          </a:solidFill>
          <a:ln/>
        </p:spPr>
        <p:txBody>
          <a:bodyPr/>
          <a:lstStyle/>
          <a:p>
            <a:endParaRPr lang="fr-FR"/>
          </a:p>
        </p:txBody>
      </p:sp>
      <p:sp>
        <p:nvSpPr>
          <p:cNvPr id="6" name="Shape 3"/>
          <p:cNvSpPr/>
          <p:nvPr/>
        </p:nvSpPr>
        <p:spPr>
          <a:xfrm>
            <a:off x="571500" y="2057400"/>
            <a:ext cx="2524116" cy="57150"/>
          </a:xfrm>
          <a:prstGeom prst="rect">
            <a:avLst/>
          </a:prstGeom>
          <a:solidFill>
            <a:srgbClr val="5D4037"/>
          </a:solidFill>
          <a:ln/>
        </p:spPr>
        <p:txBody>
          <a:bodyPr/>
          <a:lstStyle/>
          <a:p>
            <a:endParaRPr lang="fr-FR"/>
          </a:p>
        </p:txBody>
      </p:sp>
      <p:sp>
        <p:nvSpPr>
          <p:cNvPr id="7" name="Shape 4"/>
          <p:cNvSpPr/>
          <p:nvPr/>
        </p:nvSpPr>
        <p:spPr>
          <a:xfrm>
            <a:off x="750094" y="2235994"/>
            <a:ext cx="321469" cy="321469"/>
          </a:xfrm>
          <a:prstGeom prst="rect">
            <a:avLst/>
          </a:prstGeom>
          <a:solidFill>
            <a:srgbClr val="5D4037"/>
          </a:solidFill>
          <a:ln/>
        </p:spPr>
        <p:txBody>
          <a:bodyPr/>
          <a:lstStyle/>
          <a:p>
            <a:endParaRPr lang="fr-FR"/>
          </a:p>
        </p:txBody>
      </p:sp>
      <p:pic>
        <p:nvPicPr>
          <p:cNvPr id="8" name="Image 1" descr="preencoded.png"/>
          <p:cNvPicPr>
            <a:picLocks noChangeAspect="1"/>
          </p:cNvPicPr>
          <p:nvPr/>
        </p:nvPicPr>
        <p:blipFill>
          <a:blip r:embed="rId4"/>
          <a:stretch>
            <a:fillRect/>
          </a:stretch>
        </p:blipFill>
        <p:spPr>
          <a:xfrm>
            <a:off x="821531" y="2325291"/>
            <a:ext cx="178594" cy="142875"/>
          </a:xfrm>
          <a:prstGeom prst="rect">
            <a:avLst/>
          </a:prstGeom>
        </p:spPr>
      </p:pic>
      <p:sp>
        <p:nvSpPr>
          <p:cNvPr id="9" name="Text 5"/>
          <p:cNvSpPr/>
          <p:nvPr/>
        </p:nvSpPr>
        <p:spPr>
          <a:xfrm>
            <a:off x="1178719" y="2301180"/>
            <a:ext cx="962620" cy="191095"/>
          </a:xfrm>
          <a:prstGeom prst="rect">
            <a:avLst/>
          </a:prstGeom>
          <a:noFill/>
          <a:ln/>
        </p:spPr>
        <p:txBody>
          <a:bodyPr wrap="none" lIns="0" tIns="0" rIns="0" bIns="0" rtlCol="0" anchor="t">
            <a:spAutoFit/>
          </a:bodyPr>
          <a:lstStyle/>
          <a:p>
            <a:pPr marL="0" indent="0" algn="l">
              <a:lnSpc>
                <a:spcPts val="1500"/>
              </a:lnSpc>
              <a:buNone/>
            </a:pPr>
            <a:r>
              <a:rPr lang="en-US" sz="1090" b="1" kern="0" spc="1" dirty="0">
                <a:solidFill>
                  <a:srgbClr val="5D4037"/>
                </a:solidFill>
                <a:latin typeface="Montserrat" pitchFamily="34" charset="0"/>
                <a:ea typeface="Montserrat" pitchFamily="34" charset="-122"/>
                <a:cs typeface="Montserrat" pitchFamily="34" charset="-120"/>
              </a:rPr>
              <a:t>STOCKAGE</a:t>
            </a:r>
            <a:endParaRPr lang="en-US" sz="1090" dirty="0"/>
          </a:p>
        </p:txBody>
      </p:sp>
      <p:sp>
        <p:nvSpPr>
          <p:cNvPr id="10" name="Text 6"/>
          <p:cNvSpPr/>
          <p:nvPr/>
        </p:nvSpPr>
        <p:spPr>
          <a:xfrm>
            <a:off x="750094" y="2664619"/>
            <a:ext cx="2166928" cy="771525"/>
          </a:xfrm>
          <a:prstGeom prst="rect">
            <a:avLst/>
          </a:prstGeom>
          <a:noFill/>
          <a:ln/>
        </p:spPr>
        <p:txBody>
          <a:bodyPr wrap="square" lIns="0" tIns="0" rIns="0" bIns="0" rtlCol="0" anchor="t">
            <a:spAutoFit/>
          </a:bodyPr>
          <a:lstStyle/>
          <a:p>
            <a:pPr marL="0" indent="0" algn="l">
              <a:lnSpc>
                <a:spcPts val="1500"/>
              </a:lnSpc>
              <a:buNone/>
            </a:pPr>
            <a:r>
              <a:rPr lang="en-US" sz="885" b="1" dirty="0">
                <a:solidFill>
                  <a:srgbClr val="795548"/>
                </a:solidFill>
                <a:latin typeface="Montserrat" pitchFamily="34" charset="0"/>
                <a:ea typeface="Montserrat" pitchFamily="34" charset="-122"/>
                <a:cs typeface="Montserrat" pitchFamily="34" charset="-120"/>
              </a:rPr>
              <a:t>Il reçoit le bol alimentaire de l'œsophage et le retient le temps de la digestion gastrique (</a:t>
            </a:r>
            <a:r>
              <a:rPr lang="en-US" sz="885" b="1" dirty="0">
                <a:solidFill>
                  <a:srgbClr val="5D4037"/>
                </a:solidFill>
                <a:latin typeface="Montserrat" pitchFamily="34" charset="0"/>
                <a:ea typeface="Montserrat" pitchFamily="34" charset="-122"/>
                <a:cs typeface="Montserrat" pitchFamily="34" charset="-120"/>
              </a:rPr>
              <a:t>2 à 4 heures</a:t>
            </a:r>
            <a:r>
              <a:rPr lang="en-US" sz="885" b="1" dirty="0">
                <a:solidFill>
                  <a:srgbClr val="795548"/>
                </a:solidFill>
                <a:latin typeface="Montserrat" pitchFamily="34" charset="0"/>
                <a:ea typeface="Montserrat" pitchFamily="34" charset="-122"/>
                <a:cs typeface="Montserrat" pitchFamily="34" charset="-120"/>
              </a:rPr>
              <a:t>).</a:t>
            </a:r>
            <a:endParaRPr lang="en-US" sz="885" dirty="0"/>
          </a:p>
        </p:txBody>
      </p:sp>
      <p:sp>
        <p:nvSpPr>
          <p:cNvPr id="11" name="Shape 7"/>
          <p:cNvSpPr/>
          <p:nvPr/>
        </p:nvSpPr>
        <p:spPr>
          <a:xfrm>
            <a:off x="3309928" y="2057400"/>
            <a:ext cx="2524116" cy="1614488"/>
          </a:xfrm>
          <a:prstGeom prst="rect">
            <a:avLst/>
          </a:prstGeom>
          <a:solidFill>
            <a:srgbClr val="D7CCC8"/>
          </a:solidFill>
          <a:ln/>
        </p:spPr>
        <p:txBody>
          <a:bodyPr/>
          <a:lstStyle/>
          <a:p>
            <a:endParaRPr lang="fr-FR"/>
          </a:p>
        </p:txBody>
      </p:sp>
      <p:sp>
        <p:nvSpPr>
          <p:cNvPr id="12" name="Shape 8"/>
          <p:cNvSpPr/>
          <p:nvPr/>
        </p:nvSpPr>
        <p:spPr>
          <a:xfrm>
            <a:off x="3309928" y="2057400"/>
            <a:ext cx="2524116" cy="57150"/>
          </a:xfrm>
          <a:prstGeom prst="rect">
            <a:avLst/>
          </a:prstGeom>
          <a:solidFill>
            <a:srgbClr val="5D4037"/>
          </a:solidFill>
          <a:ln/>
        </p:spPr>
        <p:txBody>
          <a:bodyPr/>
          <a:lstStyle/>
          <a:p>
            <a:endParaRPr lang="fr-FR"/>
          </a:p>
        </p:txBody>
      </p:sp>
      <p:sp>
        <p:nvSpPr>
          <p:cNvPr id="13" name="Shape 9"/>
          <p:cNvSpPr/>
          <p:nvPr/>
        </p:nvSpPr>
        <p:spPr>
          <a:xfrm>
            <a:off x="3488522" y="2235994"/>
            <a:ext cx="321469" cy="321469"/>
          </a:xfrm>
          <a:prstGeom prst="rect">
            <a:avLst/>
          </a:prstGeom>
          <a:solidFill>
            <a:srgbClr val="5D4037"/>
          </a:solidFill>
          <a:ln/>
        </p:spPr>
        <p:txBody>
          <a:bodyPr/>
          <a:lstStyle/>
          <a:p>
            <a:endParaRPr lang="fr-FR"/>
          </a:p>
        </p:txBody>
      </p:sp>
      <p:pic>
        <p:nvPicPr>
          <p:cNvPr id="14" name="Image 2" descr="preencoded.png"/>
          <p:cNvPicPr>
            <a:picLocks noChangeAspect="1"/>
          </p:cNvPicPr>
          <p:nvPr/>
        </p:nvPicPr>
        <p:blipFill>
          <a:blip r:embed="rId5"/>
          <a:stretch>
            <a:fillRect/>
          </a:stretch>
        </p:blipFill>
        <p:spPr>
          <a:xfrm>
            <a:off x="3559959" y="2325291"/>
            <a:ext cx="178594" cy="142875"/>
          </a:xfrm>
          <a:prstGeom prst="rect">
            <a:avLst/>
          </a:prstGeom>
        </p:spPr>
      </p:pic>
      <p:sp>
        <p:nvSpPr>
          <p:cNvPr id="15" name="Text 10"/>
          <p:cNvSpPr/>
          <p:nvPr/>
        </p:nvSpPr>
        <p:spPr>
          <a:xfrm>
            <a:off x="3917147" y="2301180"/>
            <a:ext cx="862608" cy="191095"/>
          </a:xfrm>
          <a:prstGeom prst="rect">
            <a:avLst/>
          </a:prstGeom>
          <a:noFill/>
          <a:ln/>
        </p:spPr>
        <p:txBody>
          <a:bodyPr wrap="none" lIns="0" tIns="0" rIns="0" bIns="0" rtlCol="0" anchor="t">
            <a:spAutoFit/>
          </a:bodyPr>
          <a:lstStyle/>
          <a:p>
            <a:pPr marL="0" indent="0" algn="l">
              <a:lnSpc>
                <a:spcPts val="1500"/>
              </a:lnSpc>
              <a:buNone/>
            </a:pPr>
            <a:r>
              <a:rPr lang="en-US" sz="1090" b="1" kern="0" spc="1" dirty="0">
                <a:solidFill>
                  <a:srgbClr val="5D4037"/>
                </a:solidFill>
                <a:latin typeface="Montserrat" pitchFamily="34" charset="0"/>
                <a:ea typeface="Montserrat" pitchFamily="34" charset="-122"/>
                <a:cs typeface="Montserrat" pitchFamily="34" charset="-120"/>
              </a:rPr>
              <a:t>BROYAGE</a:t>
            </a:r>
            <a:endParaRPr lang="en-US" sz="1090" dirty="0"/>
          </a:p>
        </p:txBody>
      </p:sp>
      <p:sp>
        <p:nvSpPr>
          <p:cNvPr id="16" name="Text 11"/>
          <p:cNvSpPr/>
          <p:nvPr/>
        </p:nvSpPr>
        <p:spPr>
          <a:xfrm>
            <a:off x="3488522" y="2664619"/>
            <a:ext cx="2166928" cy="771525"/>
          </a:xfrm>
          <a:prstGeom prst="rect">
            <a:avLst/>
          </a:prstGeom>
          <a:noFill/>
          <a:ln/>
        </p:spPr>
        <p:txBody>
          <a:bodyPr wrap="square" lIns="0" tIns="0" rIns="0" bIns="0" rtlCol="0" anchor="t">
            <a:spAutoFit/>
          </a:bodyPr>
          <a:lstStyle/>
          <a:p>
            <a:pPr marL="0" indent="0" algn="l">
              <a:lnSpc>
                <a:spcPts val="1500"/>
              </a:lnSpc>
              <a:buNone/>
            </a:pPr>
            <a:r>
              <a:rPr lang="en-US" sz="885" b="1" dirty="0">
                <a:solidFill>
                  <a:srgbClr val="795548"/>
                </a:solidFill>
                <a:latin typeface="Montserrat" pitchFamily="34" charset="0"/>
                <a:ea typeface="Montserrat" pitchFamily="34" charset="-122"/>
                <a:cs typeface="Montserrat" pitchFamily="34" charset="-120"/>
              </a:rPr>
              <a:t>Ses muscles lisses (3 couches) malaxent les aliments en </a:t>
            </a:r>
            <a:r>
              <a:rPr lang="en-US" sz="885" b="1" dirty="0">
                <a:solidFill>
                  <a:srgbClr val="5D4037"/>
                </a:solidFill>
                <a:latin typeface="Montserrat" pitchFamily="34" charset="0"/>
                <a:ea typeface="Montserrat" pitchFamily="34" charset="-122"/>
                <a:cs typeface="Montserrat" pitchFamily="34" charset="-120"/>
              </a:rPr>
              <a:t>mouvements péristaltiques</a:t>
            </a:r>
            <a:r>
              <a:rPr lang="en-US" sz="885" b="1" dirty="0">
                <a:solidFill>
                  <a:srgbClr val="795548"/>
                </a:solidFill>
                <a:latin typeface="Montserrat" pitchFamily="34" charset="0"/>
                <a:ea typeface="Montserrat" pitchFamily="34" charset="-122"/>
                <a:cs typeface="Montserrat" pitchFamily="34" charset="-120"/>
              </a:rPr>
              <a:t> pour former le chyme.</a:t>
            </a:r>
            <a:endParaRPr lang="en-US" sz="885" dirty="0"/>
          </a:p>
        </p:txBody>
      </p:sp>
      <p:sp>
        <p:nvSpPr>
          <p:cNvPr id="17" name="Shape 12"/>
          <p:cNvSpPr/>
          <p:nvPr/>
        </p:nvSpPr>
        <p:spPr>
          <a:xfrm>
            <a:off x="6048356" y="2057400"/>
            <a:ext cx="2524144" cy="1557338"/>
          </a:xfrm>
          <a:prstGeom prst="rect">
            <a:avLst/>
          </a:prstGeom>
          <a:solidFill>
            <a:srgbClr val="D7CCC8"/>
          </a:solidFill>
          <a:ln/>
        </p:spPr>
        <p:txBody>
          <a:bodyPr/>
          <a:lstStyle/>
          <a:p>
            <a:endParaRPr lang="fr-FR"/>
          </a:p>
        </p:txBody>
      </p:sp>
      <p:sp>
        <p:nvSpPr>
          <p:cNvPr id="18" name="Shape 13"/>
          <p:cNvSpPr/>
          <p:nvPr/>
        </p:nvSpPr>
        <p:spPr>
          <a:xfrm>
            <a:off x="6048356" y="2057400"/>
            <a:ext cx="2524144" cy="57150"/>
          </a:xfrm>
          <a:prstGeom prst="rect">
            <a:avLst/>
          </a:prstGeom>
          <a:solidFill>
            <a:srgbClr val="5D4037"/>
          </a:solidFill>
          <a:ln/>
        </p:spPr>
        <p:txBody>
          <a:bodyPr/>
          <a:lstStyle/>
          <a:p>
            <a:endParaRPr lang="fr-FR"/>
          </a:p>
        </p:txBody>
      </p:sp>
      <p:sp>
        <p:nvSpPr>
          <p:cNvPr id="19" name="Shape 14"/>
          <p:cNvSpPr/>
          <p:nvPr/>
        </p:nvSpPr>
        <p:spPr>
          <a:xfrm>
            <a:off x="6226950" y="2235994"/>
            <a:ext cx="321469" cy="321469"/>
          </a:xfrm>
          <a:prstGeom prst="rect">
            <a:avLst/>
          </a:prstGeom>
          <a:solidFill>
            <a:srgbClr val="5D4037"/>
          </a:solidFill>
          <a:ln/>
        </p:spPr>
        <p:txBody>
          <a:bodyPr/>
          <a:lstStyle/>
          <a:p>
            <a:endParaRPr lang="fr-FR"/>
          </a:p>
        </p:txBody>
      </p:sp>
      <p:pic>
        <p:nvPicPr>
          <p:cNvPr id="20" name="Image 3" descr="preencoded.png"/>
          <p:cNvPicPr>
            <a:picLocks noChangeAspect="1"/>
          </p:cNvPicPr>
          <p:nvPr/>
        </p:nvPicPr>
        <p:blipFill>
          <a:blip r:embed="rId6"/>
          <a:stretch>
            <a:fillRect/>
          </a:stretch>
        </p:blipFill>
        <p:spPr>
          <a:xfrm>
            <a:off x="6325177" y="2325291"/>
            <a:ext cx="125016" cy="142875"/>
          </a:xfrm>
          <a:prstGeom prst="rect">
            <a:avLst/>
          </a:prstGeom>
        </p:spPr>
      </p:pic>
      <p:sp>
        <p:nvSpPr>
          <p:cNvPr id="21" name="Text 15"/>
          <p:cNvSpPr/>
          <p:nvPr/>
        </p:nvSpPr>
        <p:spPr>
          <a:xfrm>
            <a:off x="6655575" y="2301180"/>
            <a:ext cx="646509" cy="191095"/>
          </a:xfrm>
          <a:prstGeom prst="rect">
            <a:avLst/>
          </a:prstGeom>
          <a:noFill/>
          <a:ln/>
        </p:spPr>
        <p:txBody>
          <a:bodyPr wrap="none" lIns="0" tIns="0" rIns="0" bIns="0" rtlCol="0" anchor="t">
            <a:spAutoFit/>
          </a:bodyPr>
          <a:lstStyle/>
          <a:p>
            <a:pPr marL="0" indent="0" algn="l">
              <a:lnSpc>
                <a:spcPts val="1500"/>
              </a:lnSpc>
              <a:buNone/>
            </a:pPr>
            <a:r>
              <a:rPr lang="en-US" sz="1090" b="1" kern="0" spc="1" dirty="0">
                <a:solidFill>
                  <a:srgbClr val="5D4037"/>
                </a:solidFill>
                <a:latin typeface="Montserrat" pitchFamily="34" charset="0"/>
                <a:ea typeface="Montserrat" pitchFamily="34" charset="-122"/>
                <a:cs typeface="Montserrat" pitchFamily="34" charset="-120"/>
              </a:rPr>
              <a:t>CHIMIE</a:t>
            </a:r>
            <a:endParaRPr lang="en-US" sz="1090" dirty="0"/>
          </a:p>
        </p:txBody>
      </p:sp>
      <p:sp>
        <p:nvSpPr>
          <p:cNvPr id="22" name="Text 16"/>
          <p:cNvSpPr/>
          <p:nvPr/>
        </p:nvSpPr>
        <p:spPr>
          <a:xfrm>
            <a:off x="6226950" y="2664619"/>
            <a:ext cx="2166956" cy="578644"/>
          </a:xfrm>
          <a:prstGeom prst="rect">
            <a:avLst/>
          </a:prstGeom>
          <a:noFill/>
          <a:ln/>
        </p:spPr>
        <p:txBody>
          <a:bodyPr wrap="square" lIns="0" tIns="0" rIns="0" bIns="0" rtlCol="0" anchor="t">
            <a:spAutoFit/>
          </a:bodyPr>
          <a:lstStyle/>
          <a:p>
            <a:pPr marL="0" indent="0" algn="l">
              <a:lnSpc>
                <a:spcPts val="1500"/>
              </a:lnSpc>
              <a:buNone/>
            </a:pPr>
            <a:r>
              <a:rPr lang="en-US" sz="885" b="1" dirty="0">
                <a:solidFill>
                  <a:srgbClr val="795548"/>
                </a:solidFill>
                <a:latin typeface="Montserrat" pitchFamily="34" charset="0"/>
                <a:ea typeface="Montserrat" pitchFamily="34" charset="-122"/>
                <a:cs typeface="Montserrat" pitchFamily="34" charset="-120"/>
              </a:rPr>
              <a:t>Il sécrète l'</a:t>
            </a:r>
            <a:r>
              <a:rPr lang="en-US" sz="885" b="1" dirty="0">
                <a:solidFill>
                  <a:srgbClr val="5D4037"/>
                </a:solidFill>
                <a:latin typeface="Montserrat" pitchFamily="34" charset="0"/>
                <a:ea typeface="Montserrat" pitchFamily="34" charset="-122"/>
                <a:cs typeface="Montserrat" pitchFamily="34" charset="-120"/>
              </a:rPr>
              <a:t>acide chlorhydrique</a:t>
            </a:r>
            <a:r>
              <a:rPr lang="en-US" sz="885" b="1" dirty="0">
                <a:solidFill>
                  <a:srgbClr val="795548"/>
                </a:solidFill>
                <a:latin typeface="Montserrat" pitchFamily="34" charset="0"/>
                <a:ea typeface="Montserrat" pitchFamily="34" charset="-122"/>
                <a:cs typeface="Montserrat" pitchFamily="34" charset="-120"/>
              </a:rPr>
              <a:t> (pH 1,5 à 3,5) et la pepsine pour dégrader les protéines.</a:t>
            </a:r>
            <a:endParaRPr lang="en-US" sz="885" dirty="0"/>
          </a:p>
        </p:txBody>
      </p:sp>
      <p:sp>
        <p:nvSpPr>
          <p:cNvPr id="23" name="Shape 17"/>
          <p:cNvSpPr/>
          <p:nvPr/>
        </p:nvSpPr>
        <p:spPr>
          <a:xfrm>
            <a:off x="571500" y="3829050"/>
            <a:ext cx="5262544" cy="1421606"/>
          </a:xfrm>
          <a:prstGeom prst="rect">
            <a:avLst/>
          </a:prstGeom>
          <a:solidFill>
            <a:srgbClr val="D7CCC8"/>
          </a:solidFill>
          <a:ln/>
        </p:spPr>
        <p:txBody>
          <a:bodyPr/>
          <a:lstStyle/>
          <a:p>
            <a:endParaRPr lang="fr-FR"/>
          </a:p>
        </p:txBody>
      </p:sp>
      <p:sp>
        <p:nvSpPr>
          <p:cNvPr id="24" name="Shape 18"/>
          <p:cNvSpPr/>
          <p:nvPr/>
        </p:nvSpPr>
        <p:spPr>
          <a:xfrm>
            <a:off x="571500" y="3829050"/>
            <a:ext cx="5262544" cy="57150"/>
          </a:xfrm>
          <a:prstGeom prst="rect">
            <a:avLst/>
          </a:prstGeom>
          <a:solidFill>
            <a:srgbClr val="5D4037"/>
          </a:solidFill>
          <a:ln/>
        </p:spPr>
        <p:txBody>
          <a:bodyPr/>
          <a:lstStyle/>
          <a:p>
            <a:endParaRPr lang="fr-FR"/>
          </a:p>
        </p:txBody>
      </p:sp>
      <p:sp>
        <p:nvSpPr>
          <p:cNvPr id="25" name="Shape 19"/>
          <p:cNvSpPr/>
          <p:nvPr/>
        </p:nvSpPr>
        <p:spPr>
          <a:xfrm>
            <a:off x="750094" y="4007644"/>
            <a:ext cx="321469" cy="321469"/>
          </a:xfrm>
          <a:prstGeom prst="rect">
            <a:avLst/>
          </a:prstGeom>
          <a:solidFill>
            <a:srgbClr val="5D4037"/>
          </a:solidFill>
          <a:ln/>
        </p:spPr>
        <p:txBody>
          <a:bodyPr/>
          <a:lstStyle/>
          <a:p>
            <a:endParaRPr lang="fr-FR"/>
          </a:p>
        </p:txBody>
      </p:sp>
      <p:pic>
        <p:nvPicPr>
          <p:cNvPr id="26" name="Image 4" descr="preencoded.png"/>
          <p:cNvPicPr>
            <a:picLocks noChangeAspect="1"/>
          </p:cNvPicPr>
          <p:nvPr/>
        </p:nvPicPr>
        <p:blipFill>
          <a:blip r:embed="rId7"/>
          <a:stretch>
            <a:fillRect/>
          </a:stretch>
        </p:blipFill>
        <p:spPr>
          <a:xfrm>
            <a:off x="821531" y="4096941"/>
            <a:ext cx="178594" cy="142875"/>
          </a:xfrm>
          <a:prstGeom prst="rect">
            <a:avLst/>
          </a:prstGeom>
        </p:spPr>
      </p:pic>
      <p:sp>
        <p:nvSpPr>
          <p:cNvPr id="27" name="Text 20"/>
          <p:cNvSpPr/>
          <p:nvPr/>
        </p:nvSpPr>
        <p:spPr>
          <a:xfrm>
            <a:off x="1178719" y="4072830"/>
            <a:ext cx="2393156" cy="191095"/>
          </a:xfrm>
          <a:prstGeom prst="rect">
            <a:avLst/>
          </a:prstGeom>
          <a:noFill/>
          <a:ln/>
        </p:spPr>
        <p:txBody>
          <a:bodyPr wrap="none" lIns="0" tIns="0" rIns="0" bIns="0" rtlCol="0" anchor="t">
            <a:spAutoFit/>
          </a:bodyPr>
          <a:lstStyle/>
          <a:p>
            <a:pPr marL="0" indent="0" algn="l">
              <a:lnSpc>
                <a:spcPts val="1500"/>
              </a:lnSpc>
              <a:buNone/>
            </a:pPr>
            <a:r>
              <a:rPr lang="en-US" sz="1090" b="1" kern="0" spc="1" dirty="0">
                <a:solidFill>
                  <a:srgbClr val="5D4037"/>
                </a:solidFill>
                <a:latin typeface="Montserrat" pitchFamily="34" charset="0"/>
                <a:ea typeface="Montserrat" pitchFamily="34" charset="-122"/>
                <a:cs typeface="Montserrat" pitchFamily="34" charset="-120"/>
              </a:rPr>
              <a:t>RÉGULATION HORMONALE</a:t>
            </a:r>
            <a:endParaRPr lang="en-US" sz="1090" dirty="0"/>
          </a:p>
        </p:txBody>
      </p:sp>
      <p:sp>
        <p:nvSpPr>
          <p:cNvPr id="28" name="Text 21"/>
          <p:cNvSpPr/>
          <p:nvPr/>
        </p:nvSpPr>
        <p:spPr>
          <a:xfrm>
            <a:off x="750094" y="4436269"/>
            <a:ext cx="4905356" cy="385763"/>
          </a:xfrm>
          <a:prstGeom prst="rect">
            <a:avLst/>
          </a:prstGeom>
          <a:noFill/>
          <a:ln/>
        </p:spPr>
        <p:txBody>
          <a:bodyPr wrap="square" lIns="0" tIns="0" rIns="0" bIns="0" rtlCol="0" anchor="t">
            <a:spAutoFit/>
          </a:bodyPr>
          <a:lstStyle/>
          <a:p>
            <a:pPr marL="0" indent="0" algn="l">
              <a:lnSpc>
                <a:spcPts val="1500"/>
              </a:lnSpc>
              <a:buNone/>
            </a:pPr>
            <a:r>
              <a:rPr lang="en-US" sz="885" b="1" dirty="0">
                <a:solidFill>
                  <a:srgbClr val="795548"/>
                </a:solidFill>
                <a:latin typeface="Montserrat" pitchFamily="34" charset="0"/>
                <a:ea typeface="Montserrat" pitchFamily="34" charset="-122"/>
                <a:cs typeface="Montserrat" pitchFamily="34" charset="-120"/>
              </a:rPr>
              <a:t>Il produit la </a:t>
            </a:r>
            <a:r>
              <a:rPr lang="en-US" sz="885" b="1" dirty="0">
                <a:solidFill>
                  <a:srgbClr val="5D4037"/>
                </a:solidFill>
                <a:latin typeface="Montserrat" pitchFamily="34" charset="0"/>
                <a:ea typeface="Montserrat" pitchFamily="34" charset="-122"/>
                <a:cs typeface="Montserrat" pitchFamily="34" charset="-120"/>
              </a:rPr>
              <a:t>ghréline</a:t>
            </a:r>
            <a:r>
              <a:rPr lang="en-US" sz="885" b="1" dirty="0">
                <a:solidFill>
                  <a:srgbClr val="795548"/>
                </a:solidFill>
                <a:latin typeface="Montserrat" pitchFamily="34" charset="0"/>
                <a:ea typeface="Montserrat" pitchFamily="34" charset="-122"/>
                <a:cs typeface="Montserrat" pitchFamily="34" charset="-120"/>
              </a:rPr>
              <a:t> (l'hormone de la faim qui stimule l'appétit) et la </a:t>
            </a:r>
            <a:r>
              <a:rPr lang="en-US" sz="885" b="1" dirty="0">
                <a:solidFill>
                  <a:srgbClr val="5D4037"/>
                </a:solidFill>
                <a:latin typeface="Montserrat" pitchFamily="34" charset="0"/>
                <a:ea typeface="Montserrat" pitchFamily="34" charset="-122"/>
                <a:cs typeface="Montserrat" pitchFamily="34" charset="-120"/>
              </a:rPr>
              <a:t>gastrine</a:t>
            </a:r>
            <a:r>
              <a:rPr lang="en-US" sz="885" b="1" dirty="0">
                <a:solidFill>
                  <a:srgbClr val="795548"/>
                </a:solidFill>
                <a:latin typeface="Montserrat" pitchFamily="34" charset="0"/>
                <a:ea typeface="Montserrat" pitchFamily="34" charset="-122"/>
                <a:cs typeface="Montserrat" pitchFamily="34" charset="-120"/>
              </a:rPr>
              <a:t> (qui stimule la sécrétion d'acide chlorhydrique).</a:t>
            </a:r>
            <a:endParaRPr lang="en-US" sz="885" dirty="0"/>
          </a:p>
        </p:txBody>
      </p:sp>
      <p:sp>
        <p:nvSpPr>
          <p:cNvPr id="29" name="Shape 22"/>
          <p:cNvSpPr/>
          <p:nvPr/>
        </p:nvSpPr>
        <p:spPr>
          <a:xfrm>
            <a:off x="6048356" y="3829050"/>
            <a:ext cx="2524144" cy="1421606"/>
          </a:xfrm>
          <a:prstGeom prst="rect">
            <a:avLst/>
          </a:prstGeom>
          <a:solidFill>
            <a:srgbClr val="D7CCC8"/>
          </a:solidFill>
          <a:ln/>
        </p:spPr>
        <p:txBody>
          <a:bodyPr/>
          <a:lstStyle/>
          <a:p>
            <a:endParaRPr lang="fr-FR"/>
          </a:p>
        </p:txBody>
      </p:sp>
      <p:sp>
        <p:nvSpPr>
          <p:cNvPr id="30" name="Shape 23"/>
          <p:cNvSpPr/>
          <p:nvPr/>
        </p:nvSpPr>
        <p:spPr>
          <a:xfrm>
            <a:off x="6048356" y="3829050"/>
            <a:ext cx="2524144" cy="57150"/>
          </a:xfrm>
          <a:prstGeom prst="rect">
            <a:avLst/>
          </a:prstGeom>
          <a:solidFill>
            <a:srgbClr val="5D4037"/>
          </a:solidFill>
          <a:ln/>
        </p:spPr>
        <p:txBody>
          <a:bodyPr/>
          <a:lstStyle/>
          <a:p>
            <a:endParaRPr lang="fr-FR"/>
          </a:p>
        </p:txBody>
      </p:sp>
      <p:sp>
        <p:nvSpPr>
          <p:cNvPr id="31" name="Shape 24"/>
          <p:cNvSpPr/>
          <p:nvPr/>
        </p:nvSpPr>
        <p:spPr>
          <a:xfrm>
            <a:off x="6226950" y="4007644"/>
            <a:ext cx="321469" cy="321469"/>
          </a:xfrm>
          <a:prstGeom prst="rect">
            <a:avLst/>
          </a:prstGeom>
          <a:solidFill>
            <a:srgbClr val="5D4037"/>
          </a:solidFill>
          <a:ln/>
        </p:spPr>
        <p:txBody>
          <a:bodyPr/>
          <a:lstStyle/>
          <a:p>
            <a:endParaRPr lang="fr-FR"/>
          </a:p>
        </p:txBody>
      </p:sp>
      <p:pic>
        <p:nvPicPr>
          <p:cNvPr id="32" name="Image 5" descr="preencoded.png"/>
          <p:cNvPicPr>
            <a:picLocks noChangeAspect="1"/>
          </p:cNvPicPr>
          <p:nvPr/>
        </p:nvPicPr>
        <p:blipFill>
          <a:blip r:embed="rId8"/>
          <a:stretch>
            <a:fillRect/>
          </a:stretch>
        </p:blipFill>
        <p:spPr>
          <a:xfrm>
            <a:off x="6307317" y="4096941"/>
            <a:ext cx="160734" cy="142875"/>
          </a:xfrm>
          <a:prstGeom prst="rect">
            <a:avLst/>
          </a:prstGeom>
        </p:spPr>
      </p:pic>
      <p:sp>
        <p:nvSpPr>
          <p:cNvPr id="33" name="Text 25"/>
          <p:cNvSpPr/>
          <p:nvPr/>
        </p:nvSpPr>
        <p:spPr>
          <a:xfrm>
            <a:off x="6655575" y="4072830"/>
            <a:ext cx="826889" cy="191095"/>
          </a:xfrm>
          <a:prstGeom prst="rect">
            <a:avLst/>
          </a:prstGeom>
          <a:noFill/>
          <a:ln/>
        </p:spPr>
        <p:txBody>
          <a:bodyPr wrap="none" lIns="0" tIns="0" rIns="0" bIns="0" rtlCol="0" anchor="t">
            <a:spAutoFit/>
          </a:bodyPr>
          <a:lstStyle/>
          <a:p>
            <a:pPr marL="0" indent="0" algn="l">
              <a:lnSpc>
                <a:spcPts val="1500"/>
              </a:lnSpc>
              <a:buNone/>
            </a:pPr>
            <a:r>
              <a:rPr lang="en-US" sz="1090" b="1" kern="0" spc="1" dirty="0">
                <a:solidFill>
                  <a:srgbClr val="5D4037"/>
                </a:solidFill>
                <a:latin typeface="Montserrat" pitchFamily="34" charset="0"/>
                <a:ea typeface="Montserrat" pitchFamily="34" charset="-122"/>
                <a:cs typeface="Montserrat" pitchFamily="34" charset="-120"/>
              </a:rPr>
              <a:t>VIDANGE</a:t>
            </a:r>
            <a:endParaRPr lang="en-US" sz="1090" dirty="0"/>
          </a:p>
        </p:txBody>
      </p:sp>
      <p:sp>
        <p:nvSpPr>
          <p:cNvPr id="34" name="Text 26"/>
          <p:cNvSpPr/>
          <p:nvPr/>
        </p:nvSpPr>
        <p:spPr>
          <a:xfrm>
            <a:off x="6226950" y="4436269"/>
            <a:ext cx="2166956" cy="578644"/>
          </a:xfrm>
          <a:prstGeom prst="rect">
            <a:avLst/>
          </a:prstGeom>
          <a:noFill/>
          <a:ln/>
        </p:spPr>
        <p:txBody>
          <a:bodyPr wrap="square" lIns="0" tIns="0" rIns="0" bIns="0" rtlCol="0" anchor="t">
            <a:spAutoFit/>
          </a:bodyPr>
          <a:lstStyle/>
          <a:p>
            <a:pPr marL="0" indent="0" algn="l">
              <a:lnSpc>
                <a:spcPts val="1500"/>
              </a:lnSpc>
              <a:buNone/>
            </a:pPr>
            <a:r>
              <a:rPr lang="en-US" sz="885" b="1" dirty="0">
                <a:solidFill>
                  <a:srgbClr val="795548"/>
                </a:solidFill>
                <a:latin typeface="Montserrat" pitchFamily="34" charset="0"/>
                <a:ea typeface="Montserrat" pitchFamily="34" charset="-122"/>
                <a:cs typeface="Montserrat" pitchFamily="34" charset="-120"/>
              </a:rPr>
              <a:t>Le </a:t>
            </a:r>
            <a:r>
              <a:rPr lang="en-US" sz="885" b="1" dirty="0">
                <a:solidFill>
                  <a:srgbClr val="5D4037"/>
                </a:solidFill>
                <a:latin typeface="Montserrat" pitchFamily="34" charset="0"/>
                <a:ea typeface="Montserrat" pitchFamily="34" charset="-122"/>
                <a:cs typeface="Montserrat" pitchFamily="34" charset="-120"/>
              </a:rPr>
              <a:t>pylore</a:t>
            </a:r>
            <a:r>
              <a:rPr lang="en-US" sz="885" b="1" dirty="0">
                <a:solidFill>
                  <a:srgbClr val="795548"/>
                </a:solidFill>
                <a:latin typeface="Montserrat" pitchFamily="34" charset="0"/>
                <a:ea typeface="Montserrat" pitchFamily="34" charset="-122"/>
                <a:cs typeface="Montserrat" pitchFamily="34" charset="-120"/>
              </a:rPr>
              <a:t> régule le passage du chyme vers le duodénum en petites quantités contrôlées.</a:t>
            </a:r>
            <a:endParaRPr lang="en-US" sz="885"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9144000" cy="5143500"/>
          </a:xfrm>
          <a:prstGeom prst="rect">
            <a:avLst/>
          </a:prstGeom>
        </p:spPr>
      </p:pic>
      <p:sp>
        <p:nvSpPr>
          <p:cNvPr id="3" name="Text 0"/>
          <p:cNvSpPr/>
          <p:nvPr/>
        </p:nvSpPr>
        <p:spPr>
          <a:xfrm>
            <a:off x="285750" y="357188"/>
            <a:ext cx="8572500" cy="342900"/>
          </a:xfrm>
          <a:prstGeom prst="rect">
            <a:avLst/>
          </a:prstGeom>
          <a:noFill/>
          <a:ln/>
        </p:spPr>
        <p:txBody>
          <a:bodyPr wrap="none" lIns="0" tIns="0" rIns="0" bIns="0" rtlCol="0" anchor="t">
            <a:spAutoFit/>
          </a:bodyPr>
          <a:lstStyle/>
          <a:p>
            <a:pPr marL="0" indent="0" algn="l">
              <a:lnSpc>
                <a:spcPts val="2700"/>
              </a:lnSpc>
              <a:buNone/>
            </a:pPr>
            <a:r>
              <a:rPr lang="en-US" sz="2016" b="1" dirty="0">
                <a:solidFill>
                  <a:srgbClr val="5D4037"/>
                </a:solidFill>
                <a:latin typeface="Montserrat" pitchFamily="34" charset="0"/>
                <a:ea typeface="Montserrat" pitchFamily="34" charset="-122"/>
                <a:cs typeface="Montserrat" pitchFamily="34" charset="-120"/>
              </a:rPr>
              <a:t>Le pancréas régule à la fois la digestion et la glycémie</a:t>
            </a:r>
            <a:endParaRPr lang="en-US" sz="2016" dirty="0"/>
          </a:p>
        </p:txBody>
      </p:sp>
      <p:sp>
        <p:nvSpPr>
          <p:cNvPr id="4" name="Text 1"/>
          <p:cNvSpPr/>
          <p:nvPr/>
        </p:nvSpPr>
        <p:spPr>
          <a:xfrm>
            <a:off x="0" y="785813"/>
            <a:ext cx="9144000" cy="471488"/>
          </a:xfrm>
          <a:prstGeom prst="rect">
            <a:avLst/>
          </a:prstGeom>
          <a:noFill/>
          <a:ln/>
        </p:spPr>
        <p:txBody>
          <a:bodyPr wrap="square" lIns="340233" tIns="0" rIns="340233" bIns="0" rtlCol="0" anchor="t">
            <a:spAutoFit/>
          </a:bodyPr>
          <a:lstStyle/>
          <a:p>
            <a:pPr marL="0" indent="0" algn="l">
              <a:lnSpc>
                <a:spcPts val="1900"/>
              </a:lnSpc>
              <a:buNone/>
            </a:pPr>
            <a:r>
              <a:rPr lang="en-US" sz="1090" b="1" dirty="0">
                <a:solidFill>
                  <a:srgbClr val="795548"/>
                </a:solidFill>
                <a:latin typeface="Montserrat" pitchFamily="34" charset="0"/>
                <a:ea typeface="Montserrat" pitchFamily="34" charset="-122"/>
                <a:cs typeface="Montserrat" pitchFamily="34" charset="-120"/>
              </a:rPr>
              <a:t>Le pancréas est une glande mixte de 15 à 20 cm, située derrière l'estomac, dans la courbure du duodénum. Il possède deux fonctions distinctes et essentielles :</a:t>
            </a:r>
            <a:endParaRPr lang="en-US" sz="1090" dirty="0"/>
          </a:p>
        </p:txBody>
      </p:sp>
      <p:sp>
        <p:nvSpPr>
          <p:cNvPr id="5" name="Shape 2"/>
          <p:cNvSpPr/>
          <p:nvPr/>
        </p:nvSpPr>
        <p:spPr>
          <a:xfrm>
            <a:off x="285750" y="1371600"/>
            <a:ext cx="4214813" cy="3643313"/>
          </a:xfrm>
          <a:prstGeom prst="rect">
            <a:avLst/>
          </a:prstGeom>
          <a:solidFill>
            <a:srgbClr val="D7CCC8"/>
          </a:solidFill>
          <a:ln/>
        </p:spPr>
        <p:txBody>
          <a:bodyPr/>
          <a:lstStyle/>
          <a:p>
            <a:endParaRPr lang="fr-FR"/>
          </a:p>
        </p:txBody>
      </p:sp>
      <p:sp>
        <p:nvSpPr>
          <p:cNvPr id="6" name="Shape 3"/>
          <p:cNvSpPr/>
          <p:nvPr/>
        </p:nvSpPr>
        <p:spPr>
          <a:xfrm>
            <a:off x="285750" y="1371600"/>
            <a:ext cx="4214813" cy="57150"/>
          </a:xfrm>
          <a:prstGeom prst="rect">
            <a:avLst/>
          </a:prstGeom>
          <a:solidFill>
            <a:srgbClr val="8D6E63"/>
          </a:solidFill>
          <a:ln/>
        </p:spPr>
        <p:txBody>
          <a:bodyPr/>
          <a:lstStyle/>
          <a:p>
            <a:endParaRPr lang="fr-FR"/>
          </a:p>
        </p:txBody>
      </p:sp>
      <p:pic>
        <p:nvPicPr>
          <p:cNvPr id="7" name="Image 1" descr="preencoded.png"/>
          <p:cNvPicPr>
            <a:picLocks noChangeAspect="1"/>
          </p:cNvPicPr>
          <p:nvPr/>
        </p:nvPicPr>
        <p:blipFill>
          <a:blip r:embed="rId4"/>
          <a:stretch>
            <a:fillRect/>
          </a:stretch>
        </p:blipFill>
        <p:spPr>
          <a:xfrm>
            <a:off x="400050" y="1493044"/>
            <a:ext cx="207169" cy="228600"/>
          </a:xfrm>
          <a:prstGeom prst="rect">
            <a:avLst/>
          </a:prstGeom>
        </p:spPr>
      </p:pic>
      <p:sp>
        <p:nvSpPr>
          <p:cNvPr id="8" name="Text 4"/>
          <p:cNvSpPr/>
          <p:nvPr/>
        </p:nvSpPr>
        <p:spPr>
          <a:xfrm>
            <a:off x="692944" y="1485900"/>
            <a:ext cx="2409230" cy="242888"/>
          </a:xfrm>
          <a:prstGeom prst="rect">
            <a:avLst/>
          </a:prstGeom>
          <a:noFill/>
          <a:ln/>
        </p:spPr>
        <p:txBody>
          <a:bodyPr wrap="none" lIns="0" tIns="0" rIns="0" bIns="0" rtlCol="0" anchor="t">
            <a:spAutoFit/>
          </a:bodyPr>
          <a:lstStyle/>
          <a:p>
            <a:pPr marL="0" indent="0" algn="l">
              <a:lnSpc>
                <a:spcPts val="1900"/>
              </a:lnSpc>
              <a:buNone/>
            </a:pPr>
            <a:r>
              <a:rPr lang="en-US" sz="1397" b="1" kern="0" spc="1" dirty="0">
                <a:solidFill>
                  <a:srgbClr val="5D4037"/>
                </a:solidFill>
                <a:latin typeface="Montserrat" pitchFamily="34" charset="0"/>
                <a:ea typeface="Montserrat" pitchFamily="34" charset="-122"/>
                <a:cs typeface="Montserrat" pitchFamily="34" charset="-120"/>
              </a:rPr>
              <a:t>FONCTION EXOCRINE</a:t>
            </a:r>
            <a:endParaRPr lang="en-US" sz="1397" dirty="0"/>
          </a:p>
        </p:txBody>
      </p:sp>
      <p:pic>
        <p:nvPicPr>
          <p:cNvPr id="9" name="Image 2" descr="preencoded.png"/>
          <p:cNvPicPr>
            <a:picLocks noChangeAspect="1"/>
          </p:cNvPicPr>
          <p:nvPr/>
        </p:nvPicPr>
        <p:blipFill>
          <a:blip r:embed="rId5"/>
          <a:stretch>
            <a:fillRect/>
          </a:stretch>
        </p:blipFill>
        <p:spPr>
          <a:xfrm>
            <a:off x="400050" y="1867198"/>
            <a:ext cx="107156" cy="142875"/>
          </a:xfrm>
          <a:prstGeom prst="rect">
            <a:avLst/>
          </a:prstGeom>
        </p:spPr>
      </p:pic>
      <p:sp>
        <p:nvSpPr>
          <p:cNvPr id="10" name="Text 5"/>
          <p:cNvSpPr/>
          <p:nvPr/>
        </p:nvSpPr>
        <p:spPr>
          <a:xfrm>
            <a:off x="578644" y="1843088"/>
            <a:ext cx="1616273" cy="191095"/>
          </a:xfrm>
          <a:prstGeom prst="rect">
            <a:avLst/>
          </a:prstGeom>
          <a:noFill/>
          <a:ln/>
        </p:spPr>
        <p:txBody>
          <a:bodyPr wrap="none" lIns="0" tIns="0" rIns="0" bIns="0" rtlCol="0" anchor="t">
            <a:spAutoFit/>
          </a:bodyPr>
          <a:lstStyle/>
          <a:p>
            <a:pPr marL="0" indent="0" algn="l">
              <a:lnSpc>
                <a:spcPts val="1500"/>
              </a:lnSpc>
              <a:buNone/>
            </a:pPr>
            <a:r>
              <a:rPr lang="en-US" sz="1090" b="1" dirty="0">
                <a:solidFill>
                  <a:srgbClr val="5D4037"/>
                </a:solidFill>
                <a:latin typeface="Montserrat" pitchFamily="34" charset="0"/>
                <a:ea typeface="Montserrat" pitchFamily="34" charset="-122"/>
                <a:cs typeface="Montserrat" pitchFamily="34" charset="-120"/>
              </a:rPr>
              <a:t>Production de sucs</a:t>
            </a:r>
            <a:endParaRPr lang="en-US" sz="1090" dirty="0"/>
          </a:p>
        </p:txBody>
      </p:sp>
      <p:sp>
        <p:nvSpPr>
          <p:cNvPr id="11" name="Text 6"/>
          <p:cNvSpPr/>
          <p:nvPr/>
        </p:nvSpPr>
        <p:spPr>
          <a:xfrm>
            <a:off x="400050" y="2091333"/>
            <a:ext cx="3986213" cy="428625"/>
          </a:xfrm>
          <a:prstGeom prst="rect">
            <a:avLst/>
          </a:prstGeom>
          <a:noFill/>
          <a:ln/>
        </p:spPr>
        <p:txBody>
          <a:bodyPr wrap="square" lIns="170053" tIns="0" rIns="0" bIns="0" rtlCol="0" anchor="t">
            <a:spAutoFit/>
          </a:bodyPr>
          <a:lstStyle/>
          <a:p>
            <a:pPr marL="0" indent="0" algn="l">
              <a:lnSpc>
                <a:spcPts val="1700"/>
              </a:lnSpc>
              <a:buNone/>
            </a:pPr>
            <a:r>
              <a:rPr lang="en-US" sz="987" b="1" dirty="0">
                <a:solidFill>
                  <a:srgbClr val="795548"/>
                </a:solidFill>
                <a:latin typeface="Montserrat" pitchFamily="34" charset="0"/>
                <a:ea typeface="Montserrat" pitchFamily="34" charset="-122"/>
                <a:cs typeface="Montserrat" pitchFamily="34" charset="-120"/>
              </a:rPr>
              <a:t>Il produit </a:t>
            </a:r>
            <a:r>
              <a:rPr lang="en-US" sz="987" b="1" dirty="0">
                <a:solidFill>
                  <a:srgbClr val="5D4037"/>
                </a:solidFill>
                <a:latin typeface="Montserrat" pitchFamily="34" charset="0"/>
                <a:ea typeface="Montserrat" pitchFamily="34" charset="-122"/>
                <a:cs typeface="Montserrat" pitchFamily="34" charset="-120"/>
              </a:rPr>
              <a:t>1,5 litre</a:t>
            </a:r>
            <a:r>
              <a:rPr lang="en-US" sz="987" b="1" dirty="0">
                <a:solidFill>
                  <a:srgbClr val="795548"/>
                </a:solidFill>
                <a:latin typeface="Montserrat" pitchFamily="34" charset="0"/>
                <a:ea typeface="Montserrat" pitchFamily="34" charset="-122"/>
                <a:cs typeface="Montserrat" pitchFamily="34" charset="-120"/>
              </a:rPr>
              <a:t> de suc pancréatique par jour, déversé dans le duodénum via le canal de Wirsung.</a:t>
            </a:r>
            <a:endParaRPr lang="en-US" sz="987" dirty="0"/>
          </a:p>
        </p:txBody>
      </p:sp>
      <p:pic>
        <p:nvPicPr>
          <p:cNvPr id="12" name="Image 3" descr="preencoded.png"/>
          <p:cNvPicPr>
            <a:picLocks noChangeAspect="1"/>
          </p:cNvPicPr>
          <p:nvPr/>
        </p:nvPicPr>
        <p:blipFill>
          <a:blip r:embed="rId6"/>
          <a:stretch>
            <a:fillRect/>
          </a:stretch>
        </p:blipFill>
        <p:spPr>
          <a:xfrm>
            <a:off x="400050" y="2629793"/>
            <a:ext cx="178594" cy="142875"/>
          </a:xfrm>
          <a:prstGeom prst="rect">
            <a:avLst/>
          </a:prstGeom>
        </p:spPr>
      </p:pic>
      <p:sp>
        <p:nvSpPr>
          <p:cNvPr id="13" name="Text 7"/>
          <p:cNvSpPr/>
          <p:nvPr/>
        </p:nvSpPr>
        <p:spPr>
          <a:xfrm>
            <a:off x="650081" y="2605683"/>
            <a:ext cx="1660922" cy="191095"/>
          </a:xfrm>
          <a:prstGeom prst="rect">
            <a:avLst/>
          </a:prstGeom>
          <a:noFill/>
          <a:ln/>
        </p:spPr>
        <p:txBody>
          <a:bodyPr wrap="none" lIns="0" tIns="0" rIns="0" bIns="0" rtlCol="0" anchor="t">
            <a:spAutoFit/>
          </a:bodyPr>
          <a:lstStyle/>
          <a:p>
            <a:pPr marL="0" indent="0" algn="l">
              <a:lnSpc>
                <a:spcPts val="1500"/>
              </a:lnSpc>
              <a:buNone/>
            </a:pPr>
            <a:r>
              <a:rPr lang="en-US" sz="1090" b="1" dirty="0">
                <a:solidFill>
                  <a:srgbClr val="5D4037"/>
                </a:solidFill>
                <a:latin typeface="Montserrat" pitchFamily="34" charset="0"/>
                <a:ea typeface="Montserrat" pitchFamily="34" charset="-122"/>
                <a:cs typeface="Montserrat" pitchFamily="34" charset="-120"/>
              </a:rPr>
              <a:t>Enzymes digestives</a:t>
            </a:r>
            <a:endParaRPr lang="en-US" sz="1090" dirty="0"/>
          </a:p>
        </p:txBody>
      </p:sp>
      <p:sp>
        <p:nvSpPr>
          <p:cNvPr id="14" name="Text 8"/>
          <p:cNvSpPr/>
          <p:nvPr/>
        </p:nvSpPr>
        <p:spPr>
          <a:xfrm>
            <a:off x="542925" y="2873573"/>
            <a:ext cx="3452217" cy="173236"/>
          </a:xfrm>
          <a:prstGeom prst="rect">
            <a:avLst/>
          </a:prstGeom>
          <a:noFill/>
          <a:ln/>
        </p:spPr>
        <p:txBody>
          <a:bodyPr wrap="none" lIns="0" tIns="0" rIns="0" bIns="0" rtlCol="0" anchor="t">
            <a:spAutoFit/>
          </a:bodyPr>
          <a:lstStyle/>
          <a:p>
            <a:pPr marL="0" indent="0" algn="l">
              <a:lnSpc>
                <a:spcPts val="1700"/>
              </a:lnSpc>
              <a:buNone/>
            </a:pPr>
            <a:r>
              <a:rPr lang="en-US" sz="987" b="1" dirty="0">
                <a:solidFill>
                  <a:srgbClr val="795548"/>
                </a:solidFill>
                <a:latin typeface="Montserrat" pitchFamily="34" charset="0"/>
                <a:ea typeface="Montserrat" pitchFamily="34" charset="-122"/>
                <a:cs typeface="Montserrat" pitchFamily="34" charset="-120"/>
              </a:rPr>
              <a:t>Ce suc est riche en enzymes indispensables à la</a:t>
            </a:r>
            <a:endParaRPr lang="en-US" sz="987" dirty="0"/>
          </a:p>
        </p:txBody>
      </p:sp>
      <p:sp>
        <p:nvSpPr>
          <p:cNvPr id="15" name="Text 9"/>
          <p:cNvSpPr/>
          <p:nvPr/>
        </p:nvSpPr>
        <p:spPr>
          <a:xfrm>
            <a:off x="542925" y="3087886"/>
            <a:ext cx="751880" cy="173236"/>
          </a:xfrm>
          <a:prstGeom prst="rect">
            <a:avLst/>
          </a:prstGeom>
          <a:noFill/>
          <a:ln/>
        </p:spPr>
        <p:txBody>
          <a:bodyPr wrap="none" lIns="0" tIns="0" rIns="0" bIns="0" rtlCol="0" anchor="t">
            <a:spAutoFit/>
          </a:bodyPr>
          <a:lstStyle/>
          <a:p>
            <a:pPr marL="0" indent="0" algn="l">
              <a:lnSpc>
                <a:spcPts val="1700"/>
              </a:lnSpc>
              <a:buNone/>
            </a:pPr>
            <a:r>
              <a:rPr lang="en-US" sz="987" b="1" dirty="0">
                <a:solidFill>
                  <a:srgbClr val="795548"/>
                </a:solidFill>
                <a:latin typeface="Montserrat" pitchFamily="34" charset="0"/>
                <a:ea typeface="Montserrat" pitchFamily="34" charset="-122"/>
                <a:cs typeface="Montserrat" pitchFamily="34" charset="-120"/>
              </a:rPr>
              <a:t>digestion :</a:t>
            </a:r>
            <a:endParaRPr lang="en-US" sz="987" dirty="0"/>
          </a:p>
        </p:txBody>
      </p:sp>
      <p:sp>
        <p:nvSpPr>
          <p:cNvPr id="16" name="Text 10"/>
          <p:cNvSpPr/>
          <p:nvPr/>
        </p:nvSpPr>
        <p:spPr>
          <a:xfrm>
            <a:off x="685800" y="3339703"/>
            <a:ext cx="3700463" cy="642938"/>
          </a:xfrm>
          <a:prstGeom prst="rect">
            <a:avLst/>
          </a:prstGeom>
          <a:noFill/>
          <a:ln/>
        </p:spPr>
        <p:txBody>
          <a:bodyPr wrap="square" lIns="0" tIns="0" rIns="0" bIns="0" rtlCol="0" anchor="t">
            <a:spAutoFit/>
          </a:bodyPr>
          <a:lstStyle/>
          <a:p>
            <a:pPr marL="0" indent="0" algn="l">
              <a:lnSpc>
                <a:spcPts val="1700"/>
              </a:lnSpc>
              <a:buNone/>
            </a:pPr>
            <a:r>
              <a:rPr lang="en-US" sz="987" b="1" dirty="0">
                <a:solidFill>
                  <a:srgbClr val="5D4037"/>
                </a:solidFill>
                <a:latin typeface="Montserrat" pitchFamily="34" charset="0"/>
                <a:ea typeface="Montserrat" pitchFamily="34" charset="-122"/>
                <a:cs typeface="Montserrat" pitchFamily="34" charset="-120"/>
              </a:rPr>
              <a:t>Lipase :</a:t>
            </a:r>
            <a:r>
              <a:rPr lang="en-US" sz="987" b="1" dirty="0">
                <a:solidFill>
                  <a:srgbClr val="795548"/>
                </a:solidFill>
                <a:latin typeface="Montserrat" pitchFamily="34" charset="0"/>
                <a:ea typeface="Montserrat" pitchFamily="34" charset="-122"/>
                <a:cs typeface="Montserrat" pitchFamily="34" charset="-120"/>
              </a:rPr>
              <a:t> digestion des graisses, </a:t>
            </a:r>
            <a:r>
              <a:rPr lang="en-US" sz="987" b="1" dirty="0">
                <a:solidFill>
                  <a:srgbClr val="5D4037"/>
                </a:solidFill>
                <a:latin typeface="Montserrat" pitchFamily="34" charset="0"/>
                <a:ea typeface="Montserrat" pitchFamily="34" charset="-122"/>
                <a:cs typeface="Montserrat" pitchFamily="34" charset="-120"/>
              </a:rPr>
              <a:t>Amylase :</a:t>
            </a:r>
            <a:r>
              <a:rPr lang="en-US" sz="987" b="1" dirty="0">
                <a:solidFill>
                  <a:srgbClr val="795548"/>
                </a:solidFill>
                <a:latin typeface="Montserrat" pitchFamily="34" charset="0"/>
                <a:ea typeface="Montserrat" pitchFamily="34" charset="-122"/>
                <a:cs typeface="Montserrat" pitchFamily="34" charset="-120"/>
              </a:rPr>
              <a:t> digestion des glucides, </a:t>
            </a:r>
            <a:r>
              <a:rPr lang="en-US" sz="987" b="1" dirty="0">
                <a:solidFill>
                  <a:srgbClr val="5D4037"/>
                </a:solidFill>
                <a:latin typeface="Montserrat" pitchFamily="34" charset="0"/>
                <a:ea typeface="Montserrat" pitchFamily="34" charset="-122"/>
                <a:cs typeface="Montserrat" pitchFamily="34" charset="-120"/>
              </a:rPr>
              <a:t>Protéases :</a:t>
            </a:r>
            <a:r>
              <a:rPr lang="en-US" sz="987" b="1" dirty="0">
                <a:solidFill>
                  <a:srgbClr val="795548"/>
                </a:solidFill>
                <a:latin typeface="Montserrat" pitchFamily="34" charset="0"/>
                <a:ea typeface="Montserrat" pitchFamily="34" charset="-122"/>
                <a:cs typeface="Montserrat" pitchFamily="34" charset="-120"/>
              </a:rPr>
              <a:t> digestion des protéines</a:t>
            </a:r>
            <a:endParaRPr lang="en-US" sz="987" dirty="0"/>
          </a:p>
        </p:txBody>
      </p:sp>
      <p:sp>
        <p:nvSpPr>
          <p:cNvPr id="17" name="Shape 11"/>
          <p:cNvSpPr/>
          <p:nvPr/>
        </p:nvSpPr>
        <p:spPr>
          <a:xfrm>
            <a:off x="4643438" y="1371600"/>
            <a:ext cx="4214813" cy="3643313"/>
          </a:xfrm>
          <a:prstGeom prst="rect">
            <a:avLst/>
          </a:prstGeom>
          <a:solidFill>
            <a:srgbClr val="EFEBE9"/>
          </a:solidFill>
          <a:ln/>
        </p:spPr>
        <p:txBody>
          <a:bodyPr/>
          <a:lstStyle/>
          <a:p>
            <a:endParaRPr lang="fr-FR"/>
          </a:p>
        </p:txBody>
      </p:sp>
      <p:sp>
        <p:nvSpPr>
          <p:cNvPr id="18" name="Shape 12"/>
          <p:cNvSpPr/>
          <p:nvPr/>
        </p:nvSpPr>
        <p:spPr>
          <a:xfrm>
            <a:off x="4643438" y="1371600"/>
            <a:ext cx="4214813" cy="57150"/>
          </a:xfrm>
          <a:prstGeom prst="rect">
            <a:avLst/>
          </a:prstGeom>
          <a:solidFill>
            <a:srgbClr val="5D4037"/>
          </a:solidFill>
          <a:ln/>
        </p:spPr>
        <p:txBody>
          <a:bodyPr/>
          <a:lstStyle/>
          <a:p>
            <a:endParaRPr lang="fr-FR"/>
          </a:p>
        </p:txBody>
      </p:sp>
      <p:pic>
        <p:nvPicPr>
          <p:cNvPr id="19" name="Image 4" descr="preencoded.png"/>
          <p:cNvPicPr>
            <a:picLocks noChangeAspect="1"/>
          </p:cNvPicPr>
          <p:nvPr/>
        </p:nvPicPr>
        <p:blipFill>
          <a:blip r:embed="rId7"/>
          <a:stretch>
            <a:fillRect/>
          </a:stretch>
        </p:blipFill>
        <p:spPr>
          <a:xfrm>
            <a:off x="4757738" y="1493044"/>
            <a:ext cx="235744" cy="228600"/>
          </a:xfrm>
          <a:prstGeom prst="rect">
            <a:avLst/>
          </a:prstGeom>
        </p:spPr>
      </p:pic>
      <p:sp>
        <p:nvSpPr>
          <p:cNvPr id="20" name="Text 13"/>
          <p:cNvSpPr/>
          <p:nvPr/>
        </p:nvSpPr>
        <p:spPr>
          <a:xfrm>
            <a:off x="5079206" y="1485900"/>
            <a:ext cx="2602111" cy="242888"/>
          </a:xfrm>
          <a:prstGeom prst="rect">
            <a:avLst/>
          </a:prstGeom>
          <a:noFill/>
          <a:ln/>
        </p:spPr>
        <p:txBody>
          <a:bodyPr wrap="none" lIns="0" tIns="0" rIns="0" bIns="0" rtlCol="0" anchor="t">
            <a:spAutoFit/>
          </a:bodyPr>
          <a:lstStyle/>
          <a:p>
            <a:pPr marL="0" indent="0" algn="l">
              <a:lnSpc>
                <a:spcPts val="1900"/>
              </a:lnSpc>
              <a:buNone/>
            </a:pPr>
            <a:r>
              <a:rPr lang="en-US" sz="1397" b="1" kern="0" spc="1" dirty="0">
                <a:solidFill>
                  <a:srgbClr val="5D4037"/>
                </a:solidFill>
                <a:latin typeface="Montserrat" pitchFamily="34" charset="0"/>
                <a:ea typeface="Montserrat" pitchFamily="34" charset="-122"/>
                <a:cs typeface="Montserrat" pitchFamily="34" charset="-120"/>
              </a:rPr>
              <a:t>FONCTION ENDOCRINE</a:t>
            </a:r>
            <a:endParaRPr lang="en-US" sz="1397" dirty="0"/>
          </a:p>
        </p:txBody>
      </p:sp>
      <p:pic>
        <p:nvPicPr>
          <p:cNvPr id="21" name="Image 5" descr="preencoded.png"/>
          <p:cNvPicPr>
            <a:picLocks noChangeAspect="1"/>
          </p:cNvPicPr>
          <p:nvPr/>
        </p:nvPicPr>
        <p:blipFill>
          <a:blip r:embed="rId8"/>
          <a:stretch>
            <a:fillRect/>
          </a:stretch>
        </p:blipFill>
        <p:spPr>
          <a:xfrm>
            <a:off x="4757738" y="1867198"/>
            <a:ext cx="142875" cy="142875"/>
          </a:xfrm>
          <a:prstGeom prst="rect">
            <a:avLst/>
          </a:prstGeom>
        </p:spPr>
      </p:pic>
      <p:sp>
        <p:nvSpPr>
          <p:cNvPr id="22" name="Text 14"/>
          <p:cNvSpPr/>
          <p:nvPr/>
        </p:nvSpPr>
        <p:spPr>
          <a:xfrm>
            <a:off x="4972050" y="1843088"/>
            <a:ext cx="1659136" cy="191095"/>
          </a:xfrm>
          <a:prstGeom prst="rect">
            <a:avLst/>
          </a:prstGeom>
          <a:noFill/>
          <a:ln/>
        </p:spPr>
        <p:txBody>
          <a:bodyPr wrap="none" lIns="0" tIns="0" rIns="0" bIns="0" rtlCol="0" anchor="t">
            <a:spAutoFit/>
          </a:bodyPr>
          <a:lstStyle/>
          <a:p>
            <a:pPr marL="0" indent="0" algn="l">
              <a:lnSpc>
                <a:spcPts val="1500"/>
              </a:lnSpc>
              <a:buNone/>
            </a:pPr>
            <a:r>
              <a:rPr lang="en-US" sz="1090" b="1" dirty="0">
                <a:solidFill>
                  <a:srgbClr val="5D4037"/>
                </a:solidFill>
                <a:latin typeface="Montserrat" pitchFamily="34" charset="0"/>
                <a:ea typeface="Montserrat" pitchFamily="34" charset="-122"/>
                <a:cs typeface="Montserrat" pitchFamily="34" charset="-120"/>
              </a:rPr>
              <a:t>Îlots de Langerhans</a:t>
            </a:r>
            <a:endParaRPr lang="en-US" sz="1090" dirty="0"/>
          </a:p>
        </p:txBody>
      </p:sp>
      <p:sp>
        <p:nvSpPr>
          <p:cNvPr id="23" name="Text 15"/>
          <p:cNvSpPr/>
          <p:nvPr/>
        </p:nvSpPr>
        <p:spPr>
          <a:xfrm>
            <a:off x="4757738" y="2091333"/>
            <a:ext cx="3986213" cy="642938"/>
          </a:xfrm>
          <a:prstGeom prst="rect">
            <a:avLst/>
          </a:prstGeom>
          <a:noFill/>
          <a:ln/>
        </p:spPr>
        <p:txBody>
          <a:bodyPr wrap="square" lIns="170053" tIns="0" rIns="0" bIns="0" rtlCol="0" anchor="t">
            <a:spAutoFit/>
          </a:bodyPr>
          <a:lstStyle/>
          <a:p>
            <a:pPr marL="0" indent="0" algn="l">
              <a:lnSpc>
                <a:spcPts val="1700"/>
              </a:lnSpc>
              <a:buNone/>
            </a:pPr>
            <a:r>
              <a:rPr lang="en-US" sz="987" b="1" dirty="0">
                <a:solidFill>
                  <a:srgbClr val="795548"/>
                </a:solidFill>
                <a:latin typeface="Montserrat" pitchFamily="34" charset="0"/>
                <a:ea typeface="Montserrat" pitchFamily="34" charset="-122"/>
                <a:cs typeface="Montserrat" pitchFamily="34" charset="-120"/>
              </a:rPr>
              <a:t>Ils représentent seulement </a:t>
            </a:r>
            <a:r>
              <a:rPr lang="en-US" sz="987" b="1" dirty="0">
                <a:solidFill>
                  <a:srgbClr val="5D4037"/>
                </a:solidFill>
                <a:latin typeface="Montserrat" pitchFamily="34" charset="0"/>
                <a:ea typeface="Montserrat" pitchFamily="34" charset="-122"/>
                <a:cs typeface="Montserrat" pitchFamily="34" charset="-120"/>
              </a:rPr>
              <a:t>1 à 2%</a:t>
            </a:r>
            <a:r>
              <a:rPr lang="en-US" sz="987" b="1" dirty="0">
                <a:solidFill>
                  <a:srgbClr val="795548"/>
                </a:solidFill>
                <a:latin typeface="Montserrat" pitchFamily="34" charset="0"/>
                <a:ea typeface="Montserrat" pitchFamily="34" charset="-122"/>
                <a:cs typeface="Montserrat" pitchFamily="34" charset="-120"/>
              </a:rPr>
              <a:t> du volume du pancréas, mais sont vitaux pour la régulation du sucre sanguin.</a:t>
            </a:r>
            <a:endParaRPr lang="en-US" sz="987" dirty="0"/>
          </a:p>
        </p:txBody>
      </p:sp>
      <p:pic>
        <p:nvPicPr>
          <p:cNvPr id="24" name="Image 6" descr="preencoded.png"/>
          <p:cNvPicPr>
            <a:picLocks noChangeAspect="1"/>
          </p:cNvPicPr>
          <p:nvPr/>
        </p:nvPicPr>
        <p:blipFill>
          <a:blip r:embed="rId9"/>
          <a:stretch>
            <a:fillRect/>
          </a:stretch>
        </p:blipFill>
        <p:spPr>
          <a:xfrm>
            <a:off x="4757738" y="2844105"/>
            <a:ext cx="178594" cy="142875"/>
          </a:xfrm>
          <a:prstGeom prst="rect">
            <a:avLst/>
          </a:prstGeom>
        </p:spPr>
      </p:pic>
      <p:sp>
        <p:nvSpPr>
          <p:cNvPr id="25" name="Text 16"/>
          <p:cNvSpPr/>
          <p:nvPr/>
        </p:nvSpPr>
        <p:spPr>
          <a:xfrm>
            <a:off x="5007769" y="2819995"/>
            <a:ext cx="1925241" cy="191095"/>
          </a:xfrm>
          <a:prstGeom prst="rect">
            <a:avLst/>
          </a:prstGeom>
          <a:noFill/>
          <a:ln/>
        </p:spPr>
        <p:txBody>
          <a:bodyPr wrap="none" lIns="0" tIns="0" rIns="0" bIns="0" rtlCol="0" anchor="t">
            <a:spAutoFit/>
          </a:bodyPr>
          <a:lstStyle/>
          <a:p>
            <a:pPr marL="0" indent="0" algn="l">
              <a:lnSpc>
                <a:spcPts val="1500"/>
              </a:lnSpc>
              <a:buNone/>
            </a:pPr>
            <a:r>
              <a:rPr lang="en-US" sz="1090" b="1" dirty="0">
                <a:solidFill>
                  <a:srgbClr val="5D4037"/>
                </a:solidFill>
                <a:latin typeface="Montserrat" pitchFamily="34" charset="0"/>
                <a:ea typeface="Montserrat" pitchFamily="34" charset="-122"/>
                <a:cs typeface="Montserrat" pitchFamily="34" charset="-120"/>
              </a:rPr>
              <a:t>Hormones régulatrices</a:t>
            </a:r>
            <a:endParaRPr lang="en-US" sz="1090" dirty="0"/>
          </a:p>
        </p:txBody>
      </p:sp>
      <p:sp>
        <p:nvSpPr>
          <p:cNvPr id="26" name="Text 17"/>
          <p:cNvSpPr/>
          <p:nvPr/>
        </p:nvSpPr>
        <p:spPr>
          <a:xfrm>
            <a:off x="4900613" y="3087886"/>
            <a:ext cx="3218259" cy="173236"/>
          </a:xfrm>
          <a:prstGeom prst="rect">
            <a:avLst/>
          </a:prstGeom>
          <a:noFill/>
          <a:ln/>
        </p:spPr>
        <p:txBody>
          <a:bodyPr wrap="none" lIns="0" tIns="0" rIns="0" bIns="0" rtlCol="0" anchor="t">
            <a:spAutoFit/>
          </a:bodyPr>
          <a:lstStyle/>
          <a:p>
            <a:pPr marL="0" indent="0" algn="l">
              <a:lnSpc>
                <a:spcPts val="1700"/>
              </a:lnSpc>
              <a:buNone/>
            </a:pPr>
            <a:r>
              <a:rPr lang="en-US" sz="987" b="1" dirty="0">
                <a:solidFill>
                  <a:srgbClr val="795548"/>
                </a:solidFill>
                <a:latin typeface="Montserrat" pitchFamily="34" charset="0"/>
                <a:ea typeface="Montserrat" pitchFamily="34" charset="-122"/>
                <a:cs typeface="Montserrat" pitchFamily="34" charset="-120"/>
              </a:rPr>
              <a:t>Ils produisent deux hormones antagonistes :</a:t>
            </a:r>
            <a:endParaRPr lang="en-US" sz="987" dirty="0"/>
          </a:p>
        </p:txBody>
      </p:sp>
      <p:sp>
        <p:nvSpPr>
          <p:cNvPr id="27" name="Text 18"/>
          <p:cNvSpPr/>
          <p:nvPr/>
        </p:nvSpPr>
        <p:spPr>
          <a:xfrm>
            <a:off x="5043488" y="3339703"/>
            <a:ext cx="3700463" cy="428625"/>
          </a:xfrm>
          <a:prstGeom prst="rect">
            <a:avLst/>
          </a:prstGeom>
          <a:noFill/>
          <a:ln/>
        </p:spPr>
        <p:txBody>
          <a:bodyPr wrap="square" lIns="0" tIns="0" rIns="0" bIns="0" rtlCol="0" anchor="t">
            <a:spAutoFit/>
          </a:bodyPr>
          <a:lstStyle/>
          <a:p>
            <a:pPr marL="0" indent="0" algn="l">
              <a:lnSpc>
                <a:spcPts val="1700"/>
              </a:lnSpc>
              <a:buNone/>
            </a:pPr>
            <a:r>
              <a:rPr lang="en-US" sz="987" b="1" dirty="0">
                <a:solidFill>
                  <a:srgbClr val="5D4037"/>
                </a:solidFill>
                <a:latin typeface="Montserrat" pitchFamily="34" charset="0"/>
                <a:ea typeface="Montserrat" pitchFamily="34" charset="-122"/>
                <a:cs typeface="Montserrat" pitchFamily="34" charset="-120"/>
              </a:rPr>
              <a:t>Insuline :</a:t>
            </a:r>
            <a:r>
              <a:rPr lang="en-US" sz="987" b="1" dirty="0">
                <a:solidFill>
                  <a:srgbClr val="795548"/>
                </a:solidFill>
                <a:latin typeface="Montserrat" pitchFamily="34" charset="0"/>
                <a:ea typeface="Montserrat" pitchFamily="34" charset="-122"/>
                <a:cs typeface="Montserrat" pitchFamily="34" charset="-120"/>
              </a:rPr>
              <a:t> fait baisser la glycémie (cellules bêta), </a:t>
            </a:r>
            <a:r>
              <a:rPr lang="en-US" sz="987" b="1" dirty="0">
                <a:solidFill>
                  <a:srgbClr val="5D4037"/>
                </a:solidFill>
                <a:latin typeface="Montserrat" pitchFamily="34" charset="0"/>
                <a:ea typeface="Montserrat" pitchFamily="34" charset="-122"/>
                <a:cs typeface="Montserrat" pitchFamily="34" charset="-120"/>
              </a:rPr>
              <a:t>Glucagon :</a:t>
            </a:r>
            <a:r>
              <a:rPr lang="en-US" sz="987" b="1" dirty="0">
                <a:solidFill>
                  <a:srgbClr val="795548"/>
                </a:solidFill>
                <a:latin typeface="Montserrat" pitchFamily="34" charset="0"/>
                <a:ea typeface="Montserrat" pitchFamily="34" charset="-122"/>
                <a:cs typeface="Montserrat" pitchFamily="34" charset="-120"/>
              </a:rPr>
              <a:t> fait monter la glycémie (cellules alpha)</a:t>
            </a:r>
            <a:endParaRPr lang="en-US" sz="987"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9144000" cy="5143500"/>
          </a:xfrm>
          <a:prstGeom prst="rect">
            <a:avLst/>
          </a:prstGeom>
        </p:spPr>
      </p:pic>
      <p:sp>
        <p:nvSpPr>
          <p:cNvPr id="3" name="Text 0"/>
          <p:cNvSpPr/>
          <p:nvPr/>
        </p:nvSpPr>
        <p:spPr>
          <a:xfrm>
            <a:off x="571500" y="414338"/>
            <a:ext cx="8001000" cy="685800"/>
          </a:xfrm>
          <a:prstGeom prst="rect">
            <a:avLst/>
          </a:prstGeom>
          <a:noFill/>
          <a:ln/>
        </p:spPr>
        <p:txBody>
          <a:bodyPr wrap="square" lIns="0" tIns="0" rIns="0" bIns="0" rtlCol="0" anchor="t">
            <a:spAutoFit/>
          </a:bodyPr>
          <a:lstStyle/>
          <a:p>
            <a:pPr marL="0" indent="0" algn="l">
              <a:lnSpc>
                <a:spcPts val="2700"/>
              </a:lnSpc>
              <a:buNone/>
            </a:pPr>
            <a:r>
              <a:rPr lang="en-US" sz="2016" b="1" dirty="0">
                <a:solidFill>
                  <a:srgbClr val="5D4037"/>
                </a:solidFill>
                <a:latin typeface="Montserrat" pitchFamily="34" charset="0"/>
                <a:ea typeface="Montserrat" pitchFamily="34" charset="-122"/>
                <a:cs typeface="Montserrat" pitchFamily="34" charset="-120"/>
              </a:rPr>
              <a:t>Le stress est la première cause de troubles gastriques fonctionnels</a:t>
            </a:r>
            <a:endParaRPr lang="en-US" sz="2016" dirty="0"/>
          </a:p>
        </p:txBody>
      </p:sp>
      <p:sp>
        <p:nvSpPr>
          <p:cNvPr id="4" name="Text 1"/>
          <p:cNvSpPr/>
          <p:nvPr/>
        </p:nvSpPr>
        <p:spPr>
          <a:xfrm>
            <a:off x="0" y="1243013"/>
            <a:ext cx="9144000" cy="471488"/>
          </a:xfrm>
          <a:prstGeom prst="rect">
            <a:avLst/>
          </a:prstGeom>
          <a:noFill/>
          <a:ln/>
        </p:spPr>
        <p:txBody>
          <a:bodyPr wrap="square" lIns="680339" tIns="0" rIns="680339" bIns="0" rtlCol="0" anchor="t">
            <a:spAutoFit/>
          </a:bodyPr>
          <a:lstStyle/>
          <a:p>
            <a:pPr marL="0" indent="0" algn="l">
              <a:lnSpc>
                <a:spcPts val="1900"/>
              </a:lnSpc>
              <a:buNone/>
            </a:pPr>
            <a:r>
              <a:rPr lang="en-US" sz="1090" b="1" dirty="0">
                <a:solidFill>
                  <a:srgbClr val="795548"/>
                </a:solidFill>
                <a:latin typeface="Montserrat" pitchFamily="34" charset="0"/>
                <a:ea typeface="Montserrat" pitchFamily="34" charset="-122"/>
                <a:cs typeface="Montserrat" pitchFamily="34" charset="-120"/>
              </a:rPr>
              <a:t>L'estomac est l'organe le plus sensible aux émotions. Le système nerveux entérique de l'estomac est directement connecté au cerveau via le </a:t>
            </a:r>
            <a:r>
              <a:rPr lang="en-US" sz="1090" b="1" dirty="0">
                <a:solidFill>
                  <a:srgbClr val="5D4037"/>
                </a:solidFill>
                <a:latin typeface="Montserrat" pitchFamily="34" charset="0"/>
                <a:ea typeface="Montserrat" pitchFamily="34" charset="-122"/>
                <a:cs typeface="Montserrat" pitchFamily="34" charset="-120"/>
              </a:rPr>
              <a:t>nerf vague</a:t>
            </a:r>
            <a:r>
              <a:rPr lang="en-US" sz="1090" b="1" dirty="0">
                <a:solidFill>
                  <a:srgbClr val="795548"/>
                </a:solidFill>
                <a:latin typeface="Montserrat" pitchFamily="34" charset="0"/>
                <a:ea typeface="Montserrat" pitchFamily="34" charset="-122"/>
                <a:cs typeface="Montserrat" pitchFamily="34" charset="-120"/>
              </a:rPr>
              <a:t> et l'axe hypothalamo-hypophyso-surrénalien.</a:t>
            </a:r>
            <a:endParaRPr lang="en-US" sz="1090" dirty="0"/>
          </a:p>
        </p:txBody>
      </p:sp>
      <p:sp>
        <p:nvSpPr>
          <p:cNvPr id="5" name="Shape 2"/>
          <p:cNvSpPr/>
          <p:nvPr/>
        </p:nvSpPr>
        <p:spPr>
          <a:xfrm>
            <a:off x="571500" y="1857375"/>
            <a:ext cx="3857625" cy="2409825"/>
          </a:xfrm>
          <a:prstGeom prst="rect">
            <a:avLst/>
          </a:prstGeom>
          <a:solidFill>
            <a:srgbClr val="D7CCC8"/>
          </a:solidFill>
          <a:ln/>
        </p:spPr>
        <p:txBody>
          <a:bodyPr/>
          <a:lstStyle/>
          <a:p>
            <a:endParaRPr lang="fr-FR"/>
          </a:p>
        </p:txBody>
      </p:sp>
      <p:sp>
        <p:nvSpPr>
          <p:cNvPr id="6" name="Shape 3"/>
          <p:cNvSpPr/>
          <p:nvPr/>
        </p:nvSpPr>
        <p:spPr>
          <a:xfrm>
            <a:off x="571500" y="1857375"/>
            <a:ext cx="3857625" cy="57150"/>
          </a:xfrm>
          <a:prstGeom prst="rect">
            <a:avLst/>
          </a:prstGeom>
          <a:solidFill>
            <a:srgbClr val="5D4037"/>
          </a:solidFill>
          <a:ln/>
        </p:spPr>
        <p:txBody>
          <a:bodyPr/>
          <a:lstStyle/>
          <a:p>
            <a:endParaRPr lang="fr-FR"/>
          </a:p>
        </p:txBody>
      </p:sp>
      <p:pic>
        <p:nvPicPr>
          <p:cNvPr id="7" name="Image 1" descr="preencoded.png"/>
          <p:cNvPicPr>
            <a:picLocks noChangeAspect="1"/>
          </p:cNvPicPr>
          <p:nvPr/>
        </p:nvPicPr>
        <p:blipFill>
          <a:blip r:embed="rId4"/>
          <a:stretch>
            <a:fillRect/>
          </a:stretch>
        </p:blipFill>
        <p:spPr>
          <a:xfrm>
            <a:off x="700088" y="1993106"/>
            <a:ext cx="207169" cy="228600"/>
          </a:xfrm>
          <a:prstGeom prst="rect">
            <a:avLst/>
          </a:prstGeom>
        </p:spPr>
      </p:pic>
      <p:sp>
        <p:nvSpPr>
          <p:cNvPr id="8" name="Text 4"/>
          <p:cNvSpPr/>
          <p:nvPr/>
        </p:nvSpPr>
        <p:spPr>
          <a:xfrm>
            <a:off x="1014413" y="1985963"/>
            <a:ext cx="2693194" cy="242888"/>
          </a:xfrm>
          <a:prstGeom prst="rect">
            <a:avLst/>
          </a:prstGeom>
          <a:noFill/>
          <a:ln/>
        </p:spPr>
        <p:txBody>
          <a:bodyPr wrap="none" lIns="0" tIns="0" rIns="0" bIns="0" rtlCol="0" anchor="t">
            <a:spAutoFit/>
          </a:bodyPr>
          <a:lstStyle/>
          <a:p>
            <a:pPr marL="0" indent="0" algn="l">
              <a:lnSpc>
                <a:spcPts val="1900"/>
              </a:lnSpc>
              <a:buNone/>
            </a:pPr>
            <a:r>
              <a:rPr lang="en-US" sz="1397" b="1" kern="0" spc="1" dirty="0">
                <a:solidFill>
                  <a:srgbClr val="5D4037"/>
                </a:solidFill>
                <a:latin typeface="Montserrat" pitchFamily="34" charset="0"/>
                <a:ea typeface="Montserrat" pitchFamily="34" charset="-122"/>
                <a:cs typeface="Montserrat" pitchFamily="34" charset="-120"/>
              </a:rPr>
              <a:t>EFFETS SUR L'ESTOMAC</a:t>
            </a:r>
            <a:endParaRPr lang="en-US" sz="1397" dirty="0"/>
          </a:p>
        </p:txBody>
      </p:sp>
      <p:pic>
        <p:nvPicPr>
          <p:cNvPr id="9" name="Image 2" descr="preencoded.png"/>
          <p:cNvPicPr>
            <a:picLocks noChangeAspect="1"/>
          </p:cNvPicPr>
          <p:nvPr/>
        </p:nvPicPr>
        <p:blipFill>
          <a:blip r:embed="rId5"/>
          <a:stretch>
            <a:fillRect/>
          </a:stretch>
        </p:blipFill>
        <p:spPr>
          <a:xfrm>
            <a:off x="700088" y="2386013"/>
            <a:ext cx="142875" cy="142875"/>
          </a:xfrm>
          <a:prstGeom prst="rect">
            <a:avLst/>
          </a:prstGeom>
        </p:spPr>
      </p:pic>
      <p:sp>
        <p:nvSpPr>
          <p:cNvPr id="10" name="Text 5"/>
          <p:cNvSpPr/>
          <p:nvPr/>
        </p:nvSpPr>
        <p:spPr>
          <a:xfrm>
            <a:off x="950119" y="2357438"/>
            <a:ext cx="3350419" cy="642938"/>
          </a:xfrm>
          <a:prstGeom prst="rect">
            <a:avLst/>
          </a:prstGeom>
          <a:noFill/>
          <a:ln/>
        </p:spPr>
        <p:txBody>
          <a:bodyPr wrap="square" lIns="0" tIns="0" rIns="0" bIns="0" rtlCol="0" anchor="t">
            <a:spAutoFit/>
          </a:bodyPr>
          <a:lstStyle/>
          <a:p>
            <a:pPr marL="0" indent="0" algn="l">
              <a:lnSpc>
                <a:spcPts val="1700"/>
              </a:lnSpc>
              <a:buNone/>
            </a:pPr>
            <a:r>
              <a:rPr lang="en-US" sz="987" b="1" dirty="0">
                <a:solidFill>
                  <a:srgbClr val="5D4037"/>
                </a:solidFill>
                <a:latin typeface="Montserrat" pitchFamily="34" charset="0"/>
                <a:ea typeface="Montserrat" pitchFamily="34" charset="-122"/>
                <a:cs typeface="Montserrat" pitchFamily="34" charset="-120"/>
              </a:rPr>
              <a:t>Sous stress aigu :</a:t>
            </a:r>
            <a:r>
              <a:rPr lang="en-US" sz="987" b="1" dirty="0">
                <a:solidFill>
                  <a:srgbClr val="795548"/>
                </a:solidFill>
                <a:latin typeface="Montserrat" pitchFamily="34" charset="0"/>
                <a:ea typeface="Montserrat" pitchFamily="34" charset="-122"/>
                <a:cs typeface="Montserrat" pitchFamily="34" charset="-120"/>
              </a:rPr>
              <a:t> inhibition de la vidange gastrique (nausées, sensation de "nœud dans l'estomac").</a:t>
            </a:r>
            <a:endParaRPr lang="en-US" sz="987" dirty="0"/>
          </a:p>
        </p:txBody>
      </p:sp>
      <p:pic>
        <p:nvPicPr>
          <p:cNvPr id="11" name="Image 3" descr="preencoded.png"/>
          <p:cNvPicPr>
            <a:picLocks noChangeAspect="1"/>
          </p:cNvPicPr>
          <p:nvPr/>
        </p:nvPicPr>
        <p:blipFill>
          <a:blip r:embed="rId5"/>
          <a:stretch>
            <a:fillRect/>
          </a:stretch>
        </p:blipFill>
        <p:spPr>
          <a:xfrm>
            <a:off x="700088" y="3086100"/>
            <a:ext cx="142875" cy="142875"/>
          </a:xfrm>
          <a:prstGeom prst="rect">
            <a:avLst/>
          </a:prstGeom>
        </p:spPr>
      </p:pic>
      <p:sp>
        <p:nvSpPr>
          <p:cNvPr id="12" name="Text 6"/>
          <p:cNvSpPr/>
          <p:nvPr/>
        </p:nvSpPr>
        <p:spPr>
          <a:xfrm>
            <a:off x="950119" y="3057525"/>
            <a:ext cx="3350419" cy="642938"/>
          </a:xfrm>
          <a:prstGeom prst="rect">
            <a:avLst/>
          </a:prstGeom>
          <a:noFill/>
          <a:ln/>
        </p:spPr>
        <p:txBody>
          <a:bodyPr wrap="square" lIns="0" tIns="0" rIns="0" bIns="0" rtlCol="0" anchor="t">
            <a:spAutoFit/>
          </a:bodyPr>
          <a:lstStyle/>
          <a:p>
            <a:pPr marL="0" indent="0" algn="l">
              <a:lnSpc>
                <a:spcPts val="1700"/>
              </a:lnSpc>
              <a:buNone/>
            </a:pPr>
            <a:r>
              <a:rPr lang="en-US" sz="987" b="1" dirty="0">
                <a:solidFill>
                  <a:srgbClr val="5D4037"/>
                </a:solidFill>
                <a:latin typeface="Montserrat" pitchFamily="34" charset="0"/>
                <a:ea typeface="Montserrat" pitchFamily="34" charset="-122"/>
                <a:cs typeface="Montserrat" pitchFamily="34" charset="-120"/>
              </a:rPr>
              <a:t>Sous stress chronique :</a:t>
            </a:r>
            <a:r>
              <a:rPr lang="en-US" sz="987" b="1" dirty="0">
                <a:solidFill>
                  <a:srgbClr val="795548"/>
                </a:solidFill>
                <a:latin typeface="Montserrat" pitchFamily="34" charset="0"/>
                <a:ea typeface="Montserrat" pitchFamily="34" charset="-122"/>
                <a:cs typeface="Montserrat" pitchFamily="34" charset="-120"/>
              </a:rPr>
              <a:t> hypersécrétion d'acide chlorhydrique (gastrite, ulcère gastroduodénal).</a:t>
            </a:r>
            <a:endParaRPr lang="en-US" sz="987" dirty="0"/>
          </a:p>
        </p:txBody>
      </p:sp>
      <p:pic>
        <p:nvPicPr>
          <p:cNvPr id="13" name="Image 4" descr="preencoded.png"/>
          <p:cNvPicPr>
            <a:picLocks noChangeAspect="1"/>
          </p:cNvPicPr>
          <p:nvPr/>
        </p:nvPicPr>
        <p:blipFill>
          <a:blip r:embed="rId5"/>
          <a:stretch>
            <a:fillRect/>
          </a:stretch>
        </p:blipFill>
        <p:spPr>
          <a:xfrm>
            <a:off x="700088" y="3786188"/>
            <a:ext cx="142875" cy="142875"/>
          </a:xfrm>
          <a:prstGeom prst="rect">
            <a:avLst/>
          </a:prstGeom>
        </p:spPr>
      </p:pic>
      <p:sp>
        <p:nvSpPr>
          <p:cNvPr id="14" name="Text 7"/>
          <p:cNvSpPr/>
          <p:nvPr/>
        </p:nvSpPr>
        <p:spPr>
          <a:xfrm>
            <a:off x="950119" y="3757613"/>
            <a:ext cx="3350419" cy="428625"/>
          </a:xfrm>
          <a:prstGeom prst="rect">
            <a:avLst/>
          </a:prstGeom>
          <a:noFill/>
          <a:ln/>
        </p:spPr>
        <p:txBody>
          <a:bodyPr wrap="square" lIns="0" tIns="0" rIns="0" bIns="0" rtlCol="0" anchor="t">
            <a:spAutoFit/>
          </a:bodyPr>
          <a:lstStyle/>
          <a:p>
            <a:pPr marL="0" indent="0" algn="l">
              <a:lnSpc>
                <a:spcPts val="1700"/>
              </a:lnSpc>
              <a:buNone/>
            </a:pPr>
            <a:r>
              <a:rPr lang="en-US" sz="987" b="1" dirty="0">
                <a:solidFill>
                  <a:srgbClr val="795548"/>
                </a:solidFill>
                <a:latin typeface="Montserrat" pitchFamily="34" charset="0"/>
                <a:ea typeface="Montserrat" pitchFamily="34" charset="-122"/>
                <a:cs typeface="Montserrat" pitchFamily="34" charset="-120"/>
              </a:rPr>
              <a:t>Le </a:t>
            </a:r>
            <a:r>
              <a:rPr lang="en-US" sz="987" b="1" dirty="0">
                <a:solidFill>
                  <a:srgbClr val="5D4037"/>
                </a:solidFill>
                <a:latin typeface="Montserrat" pitchFamily="34" charset="0"/>
                <a:ea typeface="Montserrat" pitchFamily="34" charset="-122"/>
                <a:cs typeface="Montserrat" pitchFamily="34" charset="-120"/>
              </a:rPr>
              <a:t>cortisol</a:t>
            </a:r>
            <a:r>
              <a:rPr lang="en-US" sz="987" b="1" dirty="0">
                <a:solidFill>
                  <a:srgbClr val="795548"/>
                </a:solidFill>
                <a:latin typeface="Montserrat" pitchFamily="34" charset="0"/>
                <a:ea typeface="Montserrat" pitchFamily="34" charset="-122"/>
                <a:cs typeface="Montserrat" pitchFamily="34" charset="-120"/>
              </a:rPr>
              <a:t> réduit la production de mucus protecteur de la paroi gastrique.</a:t>
            </a:r>
            <a:endParaRPr lang="en-US" sz="987" dirty="0"/>
          </a:p>
        </p:txBody>
      </p:sp>
      <p:sp>
        <p:nvSpPr>
          <p:cNvPr id="15" name="Shape 8"/>
          <p:cNvSpPr/>
          <p:nvPr/>
        </p:nvSpPr>
        <p:spPr>
          <a:xfrm>
            <a:off x="4714875" y="1857375"/>
            <a:ext cx="3857625" cy="2409825"/>
          </a:xfrm>
          <a:prstGeom prst="rect">
            <a:avLst/>
          </a:prstGeom>
          <a:solidFill>
            <a:srgbClr val="EFEBE9"/>
          </a:solidFill>
          <a:ln/>
        </p:spPr>
        <p:txBody>
          <a:bodyPr/>
          <a:lstStyle/>
          <a:p>
            <a:endParaRPr lang="fr-FR"/>
          </a:p>
        </p:txBody>
      </p:sp>
      <p:sp>
        <p:nvSpPr>
          <p:cNvPr id="16" name="Shape 9"/>
          <p:cNvSpPr/>
          <p:nvPr/>
        </p:nvSpPr>
        <p:spPr>
          <a:xfrm>
            <a:off x="4714875" y="1857375"/>
            <a:ext cx="3857625" cy="57150"/>
          </a:xfrm>
          <a:prstGeom prst="rect">
            <a:avLst/>
          </a:prstGeom>
          <a:solidFill>
            <a:srgbClr val="8D6E63"/>
          </a:solidFill>
          <a:ln/>
        </p:spPr>
        <p:txBody>
          <a:bodyPr/>
          <a:lstStyle/>
          <a:p>
            <a:endParaRPr lang="fr-FR"/>
          </a:p>
        </p:txBody>
      </p:sp>
      <p:pic>
        <p:nvPicPr>
          <p:cNvPr id="17" name="Image 5" descr="preencoded.png"/>
          <p:cNvPicPr>
            <a:picLocks noChangeAspect="1"/>
          </p:cNvPicPr>
          <p:nvPr/>
        </p:nvPicPr>
        <p:blipFill>
          <a:blip r:embed="rId6"/>
          <a:stretch>
            <a:fillRect/>
          </a:stretch>
        </p:blipFill>
        <p:spPr>
          <a:xfrm>
            <a:off x="4843463" y="1993106"/>
            <a:ext cx="178594" cy="228600"/>
          </a:xfrm>
          <a:prstGeom prst="rect">
            <a:avLst/>
          </a:prstGeom>
        </p:spPr>
      </p:pic>
      <p:sp>
        <p:nvSpPr>
          <p:cNvPr id="18" name="Text 10"/>
          <p:cNvSpPr/>
          <p:nvPr/>
        </p:nvSpPr>
        <p:spPr>
          <a:xfrm>
            <a:off x="5129213" y="1985963"/>
            <a:ext cx="2975372" cy="242888"/>
          </a:xfrm>
          <a:prstGeom prst="rect">
            <a:avLst/>
          </a:prstGeom>
          <a:noFill/>
          <a:ln/>
        </p:spPr>
        <p:txBody>
          <a:bodyPr wrap="none" lIns="0" tIns="0" rIns="0" bIns="0" rtlCol="0" anchor="t">
            <a:spAutoFit/>
          </a:bodyPr>
          <a:lstStyle/>
          <a:p>
            <a:pPr marL="0" indent="0" algn="l">
              <a:lnSpc>
                <a:spcPts val="1900"/>
              </a:lnSpc>
              <a:buNone/>
            </a:pPr>
            <a:r>
              <a:rPr lang="en-US" sz="1397" b="1" kern="0" spc="1" dirty="0">
                <a:solidFill>
                  <a:srgbClr val="5D4037"/>
                </a:solidFill>
                <a:latin typeface="Montserrat" pitchFamily="34" charset="0"/>
                <a:ea typeface="Montserrat" pitchFamily="34" charset="-122"/>
                <a:cs typeface="Montserrat" pitchFamily="34" charset="-120"/>
              </a:rPr>
              <a:t>EFFETS SUR LE PANCRÉAS</a:t>
            </a:r>
            <a:endParaRPr lang="en-US" sz="1397" dirty="0"/>
          </a:p>
        </p:txBody>
      </p:sp>
      <p:pic>
        <p:nvPicPr>
          <p:cNvPr id="19" name="Image 6" descr="preencoded.png"/>
          <p:cNvPicPr>
            <a:picLocks noChangeAspect="1"/>
          </p:cNvPicPr>
          <p:nvPr/>
        </p:nvPicPr>
        <p:blipFill>
          <a:blip r:embed="rId7"/>
          <a:stretch>
            <a:fillRect/>
          </a:stretch>
        </p:blipFill>
        <p:spPr>
          <a:xfrm>
            <a:off x="4843463" y="2386013"/>
            <a:ext cx="142875" cy="142875"/>
          </a:xfrm>
          <a:prstGeom prst="rect">
            <a:avLst/>
          </a:prstGeom>
        </p:spPr>
      </p:pic>
      <p:sp>
        <p:nvSpPr>
          <p:cNvPr id="20" name="Text 11"/>
          <p:cNvSpPr/>
          <p:nvPr/>
        </p:nvSpPr>
        <p:spPr>
          <a:xfrm>
            <a:off x="5093494" y="2357438"/>
            <a:ext cx="3350419" cy="428625"/>
          </a:xfrm>
          <a:prstGeom prst="rect">
            <a:avLst/>
          </a:prstGeom>
          <a:noFill/>
          <a:ln/>
        </p:spPr>
        <p:txBody>
          <a:bodyPr wrap="square" lIns="0" tIns="0" rIns="0" bIns="0" rtlCol="0" anchor="t">
            <a:spAutoFit/>
          </a:bodyPr>
          <a:lstStyle/>
          <a:p>
            <a:pPr marL="0" indent="0" algn="l">
              <a:lnSpc>
                <a:spcPts val="1700"/>
              </a:lnSpc>
              <a:buNone/>
            </a:pPr>
            <a:r>
              <a:rPr lang="en-US" sz="987" b="1" dirty="0">
                <a:solidFill>
                  <a:srgbClr val="795548"/>
                </a:solidFill>
                <a:latin typeface="Montserrat" pitchFamily="34" charset="0"/>
                <a:ea typeface="Montserrat" pitchFamily="34" charset="-122"/>
                <a:cs typeface="Montserrat" pitchFamily="34" charset="-120"/>
              </a:rPr>
              <a:t>Le stress chronique augmente la </a:t>
            </a:r>
            <a:r>
              <a:rPr lang="en-US" sz="987" b="1" dirty="0">
                <a:solidFill>
                  <a:srgbClr val="5D4037"/>
                </a:solidFill>
                <a:latin typeface="Montserrat" pitchFamily="34" charset="0"/>
                <a:ea typeface="Montserrat" pitchFamily="34" charset="-122"/>
                <a:cs typeface="Montserrat" pitchFamily="34" charset="-120"/>
              </a:rPr>
              <a:t>résistance à l'insuline</a:t>
            </a:r>
            <a:r>
              <a:rPr lang="en-US" sz="987" b="1" dirty="0">
                <a:solidFill>
                  <a:srgbClr val="795548"/>
                </a:solidFill>
                <a:latin typeface="Montserrat" pitchFamily="34" charset="0"/>
                <a:ea typeface="Montserrat" pitchFamily="34" charset="-122"/>
                <a:cs typeface="Montserrat" pitchFamily="34" charset="-120"/>
              </a:rPr>
              <a:t> (voie du cortisol).</a:t>
            </a:r>
            <a:endParaRPr lang="en-US" sz="987" dirty="0"/>
          </a:p>
        </p:txBody>
      </p:sp>
      <p:pic>
        <p:nvPicPr>
          <p:cNvPr id="21" name="Image 7" descr="preencoded.png"/>
          <p:cNvPicPr>
            <a:picLocks noChangeAspect="1"/>
          </p:cNvPicPr>
          <p:nvPr/>
        </p:nvPicPr>
        <p:blipFill>
          <a:blip r:embed="rId7"/>
          <a:stretch>
            <a:fillRect/>
          </a:stretch>
        </p:blipFill>
        <p:spPr>
          <a:xfrm>
            <a:off x="4843463" y="2871788"/>
            <a:ext cx="142875" cy="142875"/>
          </a:xfrm>
          <a:prstGeom prst="rect">
            <a:avLst/>
          </a:prstGeom>
        </p:spPr>
      </p:pic>
      <p:sp>
        <p:nvSpPr>
          <p:cNvPr id="22" name="Text 12"/>
          <p:cNvSpPr/>
          <p:nvPr/>
        </p:nvSpPr>
        <p:spPr>
          <a:xfrm>
            <a:off x="5093494" y="2843213"/>
            <a:ext cx="3350419" cy="428625"/>
          </a:xfrm>
          <a:prstGeom prst="rect">
            <a:avLst/>
          </a:prstGeom>
          <a:noFill/>
          <a:ln/>
        </p:spPr>
        <p:txBody>
          <a:bodyPr wrap="square" lIns="0" tIns="0" rIns="0" bIns="0" rtlCol="0" anchor="t">
            <a:spAutoFit/>
          </a:bodyPr>
          <a:lstStyle/>
          <a:p>
            <a:pPr marL="0" indent="0" algn="l">
              <a:lnSpc>
                <a:spcPts val="1700"/>
              </a:lnSpc>
              <a:buNone/>
            </a:pPr>
            <a:r>
              <a:rPr lang="en-US" sz="987" b="1" dirty="0">
                <a:solidFill>
                  <a:srgbClr val="795548"/>
                </a:solidFill>
                <a:latin typeface="Montserrat" pitchFamily="34" charset="0"/>
                <a:ea typeface="Montserrat" pitchFamily="34" charset="-122"/>
                <a:cs typeface="Montserrat" pitchFamily="34" charset="-120"/>
              </a:rPr>
              <a:t>Perturbation de la </a:t>
            </a:r>
            <a:r>
              <a:rPr lang="en-US" sz="987" b="1" dirty="0">
                <a:solidFill>
                  <a:srgbClr val="5D4037"/>
                </a:solidFill>
                <a:latin typeface="Montserrat" pitchFamily="34" charset="0"/>
                <a:ea typeface="Montserrat" pitchFamily="34" charset="-122"/>
                <a:cs typeface="Montserrat" pitchFamily="34" charset="-120"/>
              </a:rPr>
              <a:t>sécrétion enzymatique</a:t>
            </a:r>
            <a:r>
              <a:rPr lang="en-US" sz="987" b="1" dirty="0">
                <a:solidFill>
                  <a:srgbClr val="795548"/>
                </a:solidFill>
                <a:latin typeface="Montserrat" pitchFamily="34" charset="0"/>
                <a:ea typeface="Montserrat" pitchFamily="34" charset="-122"/>
                <a:cs typeface="Montserrat" pitchFamily="34" charset="-120"/>
              </a:rPr>
              <a:t> pancréatique (ballonnements, stéatorrhée).</a:t>
            </a:r>
            <a:endParaRPr lang="en-US" sz="987" dirty="0"/>
          </a:p>
        </p:txBody>
      </p:sp>
      <p:pic>
        <p:nvPicPr>
          <p:cNvPr id="23" name="Image 8" descr="preencoded.png"/>
          <p:cNvPicPr>
            <a:picLocks noChangeAspect="1"/>
          </p:cNvPicPr>
          <p:nvPr/>
        </p:nvPicPr>
        <p:blipFill>
          <a:blip r:embed="rId7"/>
          <a:stretch>
            <a:fillRect/>
          </a:stretch>
        </p:blipFill>
        <p:spPr>
          <a:xfrm>
            <a:off x="4843463" y="3357563"/>
            <a:ext cx="142875" cy="142875"/>
          </a:xfrm>
          <a:prstGeom prst="rect">
            <a:avLst/>
          </a:prstGeom>
        </p:spPr>
      </p:pic>
      <p:sp>
        <p:nvSpPr>
          <p:cNvPr id="24" name="Text 13"/>
          <p:cNvSpPr/>
          <p:nvPr/>
        </p:nvSpPr>
        <p:spPr>
          <a:xfrm>
            <a:off x="5093494" y="3328988"/>
            <a:ext cx="3350419" cy="428625"/>
          </a:xfrm>
          <a:prstGeom prst="rect">
            <a:avLst/>
          </a:prstGeom>
          <a:noFill/>
          <a:ln/>
        </p:spPr>
        <p:txBody>
          <a:bodyPr wrap="square" lIns="0" tIns="0" rIns="0" bIns="0" rtlCol="0" anchor="t">
            <a:spAutoFit/>
          </a:bodyPr>
          <a:lstStyle/>
          <a:p>
            <a:pPr marL="0" indent="0" algn="l">
              <a:lnSpc>
                <a:spcPts val="1700"/>
              </a:lnSpc>
              <a:buNone/>
            </a:pPr>
            <a:r>
              <a:rPr lang="en-US" sz="987" b="1" dirty="0">
                <a:solidFill>
                  <a:srgbClr val="795548"/>
                </a:solidFill>
                <a:latin typeface="Montserrat" pitchFamily="34" charset="0"/>
                <a:ea typeface="Montserrat" pitchFamily="34" charset="-122"/>
                <a:cs typeface="Montserrat" pitchFamily="34" charset="-120"/>
              </a:rPr>
              <a:t>Lien documenté entre stress chronique et </a:t>
            </a:r>
            <a:r>
              <a:rPr lang="en-US" sz="987" b="1" dirty="0">
                <a:solidFill>
                  <a:srgbClr val="5D4037"/>
                </a:solidFill>
                <a:latin typeface="Montserrat" pitchFamily="34" charset="0"/>
                <a:ea typeface="Montserrat" pitchFamily="34" charset="-122"/>
                <a:cs typeface="Montserrat" pitchFamily="34" charset="-120"/>
              </a:rPr>
              <a:t>pancréatite chronique</a:t>
            </a:r>
            <a:r>
              <a:rPr lang="en-US" sz="987" b="1" dirty="0">
                <a:solidFill>
                  <a:srgbClr val="795548"/>
                </a:solidFill>
                <a:latin typeface="Montserrat" pitchFamily="34" charset="0"/>
                <a:ea typeface="Montserrat" pitchFamily="34" charset="-122"/>
                <a:cs typeface="Montserrat" pitchFamily="34" charset="-120"/>
              </a:rPr>
              <a:t>.</a:t>
            </a:r>
            <a:endParaRPr lang="en-US" sz="987"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9144000" cy="5504929"/>
          </a:xfrm>
          <a:prstGeom prst="rect">
            <a:avLst/>
          </a:prstGeom>
        </p:spPr>
      </p:pic>
      <p:sp>
        <p:nvSpPr>
          <p:cNvPr id="3" name="Text 0"/>
          <p:cNvSpPr/>
          <p:nvPr/>
        </p:nvSpPr>
        <p:spPr>
          <a:xfrm>
            <a:off x="571500" y="414338"/>
            <a:ext cx="8001000" cy="754335"/>
          </a:xfrm>
          <a:prstGeom prst="rect">
            <a:avLst/>
          </a:prstGeom>
          <a:noFill/>
          <a:ln/>
        </p:spPr>
        <p:txBody>
          <a:bodyPr wrap="square" lIns="0" tIns="0" rIns="0" bIns="0" rtlCol="0" anchor="t">
            <a:spAutoFit/>
          </a:bodyPr>
          <a:lstStyle/>
          <a:p>
            <a:pPr marL="0" indent="0" algn="l">
              <a:lnSpc>
                <a:spcPts val="3000"/>
              </a:lnSpc>
              <a:buNone/>
            </a:pPr>
            <a:r>
              <a:rPr lang="en-US" sz="2226" b="1" dirty="0">
                <a:solidFill>
                  <a:srgbClr val="5D4037"/>
                </a:solidFill>
                <a:latin typeface="Montserrat" pitchFamily="34" charset="0"/>
                <a:ea typeface="Montserrat" pitchFamily="34" charset="-122"/>
                <a:cs typeface="Montserrat" pitchFamily="34" charset="-120"/>
              </a:rPr>
              <a:t>Repérer l'estomac et le pancréas avec vos mains</a:t>
            </a:r>
            <a:endParaRPr lang="en-US" sz="2226" dirty="0"/>
          </a:p>
        </p:txBody>
      </p:sp>
      <p:sp>
        <p:nvSpPr>
          <p:cNvPr id="4" name="Shape 1"/>
          <p:cNvSpPr/>
          <p:nvPr/>
        </p:nvSpPr>
        <p:spPr>
          <a:xfrm>
            <a:off x="571500" y="1311549"/>
            <a:ext cx="3857625" cy="3831952"/>
          </a:xfrm>
          <a:prstGeom prst="rect">
            <a:avLst/>
          </a:prstGeom>
          <a:solidFill>
            <a:srgbClr val="D7CCC8"/>
          </a:solidFill>
          <a:ln/>
        </p:spPr>
        <p:txBody>
          <a:bodyPr/>
          <a:lstStyle/>
          <a:p>
            <a:endParaRPr lang="fr-FR"/>
          </a:p>
        </p:txBody>
      </p:sp>
      <p:sp>
        <p:nvSpPr>
          <p:cNvPr id="5" name="Shape 2"/>
          <p:cNvSpPr/>
          <p:nvPr/>
        </p:nvSpPr>
        <p:spPr>
          <a:xfrm>
            <a:off x="571500" y="1311548"/>
            <a:ext cx="3857625" cy="57150"/>
          </a:xfrm>
          <a:prstGeom prst="rect">
            <a:avLst/>
          </a:prstGeom>
          <a:solidFill>
            <a:srgbClr val="8D6E63"/>
          </a:solidFill>
          <a:ln/>
        </p:spPr>
        <p:txBody>
          <a:bodyPr/>
          <a:lstStyle/>
          <a:p>
            <a:endParaRPr lang="fr-FR"/>
          </a:p>
        </p:txBody>
      </p:sp>
      <p:pic>
        <p:nvPicPr>
          <p:cNvPr id="6" name="Image 1" descr="preencoded.png"/>
          <p:cNvPicPr>
            <a:picLocks noChangeAspect="1"/>
          </p:cNvPicPr>
          <p:nvPr/>
        </p:nvPicPr>
        <p:blipFill>
          <a:blip r:embed="rId4"/>
          <a:stretch>
            <a:fillRect/>
          </a:stretch>
        </p:blipFill>
        <p:spPr>
          <a:xfrm>
            <a:off x="785813" y="1533004"/>
            <a:ext cx="235744" cy="228600"/>
          </a:xfrm>
          <a:prstGeom prst="rect">
            <a:avLst/>
          </a:prstGeom>
        </p:spPr>
      </p:pic>
      <p:sp>
        <p:nvSpPr>
          <p:cNvPr id="7" name="Text 3"/>
          <p:cNvSpPr/>
          <p:nvPr/>
        </p:nvSpPr>
        <p:spPr>
          <a:xfrm>
            <a:off x="1128713" y="1525860"/>
            <a:ext cx="2752130" cy="242888"/>
          </a:xfrm>
          <a:prstGeom prst="rect">
            <a:avLst/>
          </a:prstGeom>
          <a:noFill/>
          <a:ln/>
        </p:spPr>
        <p:txBody>
          <a:bodyPr wrap="none" lIns="0" tIns="0" rIns="0" bIns="0" rtlCol="0" anchor="t">
            <a:spAutoFit/>
          </a:bodyPr>
          <a:lstStyle/>
          <a:p>
            <a:pPr marL="0" indent="0" algn="l">
              <a:lnSpc>
                <a:spcPts val="1900"/>
              </a:lnSpc>
              <a:buNone/>
            </a:pPr>
            <a:r>
              <a:rPr lang="en-US" sz="1397" b="1" kern="0" spc="1" dirty="0">
                <a:solidFill>
                  <a:srgbClr val="5D4037"/>
                </a:solidFill>
                <a:latin typeface="Montserrat" pitchFamily="34" charset="0"/>
                <a:ea typeface="Montserrat" pitchFamily="34" charset="-122"/>
                <a:cs typeface="Montserrat" pitchFamily="34" charset="-120"/>
              </a:rPr>
              <a:t>REPÈRES DE L'ESTOMAC</a:t>
            </a:r>
            <a:endParaRPr lang="en-US" sz="1397" dirty="0"/>
          </a:p>
        </p:txBody>
      </p:sp>
      <p:pic>
        <p:nvPicPr>
          <p:cNvPr id="8" name="Image 2" descr="preencoded.png"/>
          <p:cNvPicPr>
            <a:picLocks noChangeAspect="1"/>
          </p:cNvPicPr>
          <p:nvPr/>
        </p:nvPicPr>
        <p:blipFill>
          <a:blip r:embed="rId5"/>
          <a:stretch>
            <a:fillRect/>
          </a:stretch>
        </p:blipFill>
        <p:spPr>
          <a:xfrm>
            <a:off x="785813" y="1975917"/>
            <a:ext cx="107156" cy="142875"/>
          </a:xfrm>
          <a:prstGeom prst="rect">
            <a:avLst/>
          </a:prstGeom>
        </p:spPr>
      </p:pic>
      <p:sp>
        <p:nvSpPr>
          <p:cNvPr id="9" name="Text 4"/>
          <p:cNvSpPr/>
          <p:nvPr/>
        </p:nvSpPr>
        <p:spPr>
          <a:xfrm>
            <a:off x="1000125" y="1947342"/>
            <a:ext cx="3214688" cy="428625"/>
          </a:xfrm>
          <a:prstGeom prst="rect">
            <a:avLst/>
          </a:prstGeom>
          <a:noFill/>
          <a:ln/>
        </p:spPr>
        <p:txBody>
          <a:bodyPr wrap="square" lIns="0" tIns="0" rIns="0" bIns="0" rtlCol="0" anchor="t">
            <a:spAutoFit/>
          </a:bodyPr>
          <a:lstStyle/>
          <a:p>
            <a:pPr marL="0" indent="0" algn="l">
              <a:lnSpc>
                <a:spcPts val="1700"/>
              </a:lnSpc>
              <a:buNone/>
            </a:pPr>
            <a:r>
              <a:rPr lang="en-US" sz="987" b="1" dirty="0">
                <a:solidFill>
                  <a:srgbClr val="795548"/>
                </a:solidFill>
                <a:latin typeface="Montserrat" pitchFamily="34" charset="0"/>
                <a:ea typeface="Montserrat" pitchFamily="34" charset="-122"/>
                <a:cs typeface="Montserrat" pitchFamily="34" charset="-120"/>
              </a:rPr>
              <a:t>Occupe l'</a:t>
            </a:r>
            <a:r>
              <a:rPr lang="en-US" sz="987" b="1" dirty="0">
                <a:solidFill>
                  <a:srgbClr val="5D4037"/>
                </a:solidFill>
                <a:latin typeface="Montserrat" pitchFamily="34" charset="0"/>
                <a:ea typeface="Montserrat" pitchFamily="34" charset="-122"/>
                <a:cs typeface="Montserrat" pitchFamily="34" charset="-120"/>
              </a:rPr>
              <a:t>épigastre</a:t>
            </a:r>
            <a:r>
              <a:rPr lang="en-US" sz="987" b="1" dirty="0">
                <a:solidFill>
                  <a:srgbClr val="795548"/>
                </a:solidFill>
                <a:latin typeface="Montserrat" pitchFamily="34" charset="0"/>
                <a:ea typeface="Montserrat" pitchFamily="34" charset="-122"/>
                <a:cs typeface="Montserrat" pitchFamily="34" charset="-120"/>
              </a:rPr>
              <a:t> (zone centrale sous le sternum) et l'</a:t>
            </a:r>
            <a:r>
              <a:rPr lang="en-US" sz="987" b="1" dirty="0">
                <a:solidFill>
                  <a:srgbClr val="5D4037"/>
                </a:solidFill>
                <a:latin typeface="Montserrat" pitchFamily="34" charset="0"/>
                <a:ea typeface="Montserrat" pitchFamily="34" charset="-122"/>
                <a:cs typeface="Montserrat" pitchFamily="34" charset="-120"/>
              </a:rPr>
              <a:t>hypocondre gauche</a:t>
            </a:r>
            <a:r>
              <a:rPr lang="en-US" sz="987" b="1" dirty="0">
                <a:solidFill>
                  <a:srgbClr val="795548"/>
                </a:solidFill>
                <a:latin typeface="Montserrat" pitchFamily="34" charset="0"/>
                <a:ea typeface="Montserrat" pitchFamily="34" charset="-122"/>
                <a:cs typeface="Montserrat" pitchFamily="34" charset="-120"/>
              </a:rPr>
              <a:t>.</a:t>
            </a:r>
            <a:endParaRPr lang="en-US" sz="987" dirty="0"/>
          </a:p>
        </p:txBody>
      </p:sp>
      <p:pic>
        <p:nvPicPr>
          <p:cNvPr id="10" name="Image 3" descr="preencoded.png"/>
          <p:cNvPicPr>
            <a:picLocks noChangeAspect="1"/>
          </p:cNvPicPr>
          <p:nvPr/>
        </p:nvPicPr>
        <p:blipFill>
          <a:blip r:embed="rId5"/>
          <a:stretch>
            <a:fillRect/>
          </a:stretch>
        </p:blipFill>
        <p:spPr>
          <a:xfrm>
            <a:off x="785813" y="2547417"/>
            <a:ext cx="107156" cy="142875"/>
          </a:xfrm>
          <a:prstGeom prst="rect">
            <a:avLst/>
          </a:prstGeom>
        </p:spPr>
      </p:pic>
      <p:sp>
        <p:nvSpPr>
          <p:cNvPr id="11" name="Text 5"/>
          <p:cNvSpPr/>
          <p:nvPr/>
        </p:nvSpPr>
        <p:spPr>
          <a:xfrm>
            <a:off x="1000125" y="2518842"/>
            <a:ext cx="3214688" cy="642938"/>
          </a:xfrm>
          <a:prstGeom prst="rect">
            <a:avLst/>
          </a:prstGeom>
          <a:noFill/>
          <a:ln/>
        </p:spPr>
        <p:txBody>
          <a:bodyPr wrap="square" lIns="0" tIns="0" rIns="0" bIns="0" rtlCol="0" anchor="t">
            <a:spAutoFit/>
          </a:bodyPr>
          <a:lstStyle/>
          <a:p>
            <a:pPr marL="0" indent="0" algn="l">
              <a:lnSpc>
                <a:spcPts val="1700"/>
              </a:lnSpc>
              <a:buNone/>
            </a:pPr>
            <a:r>
              <a:rPr lang="en-US" sz="987" b="1" dirty="0">
                <a:solidFill>
                  <a:srgbClr val="795548"/>
                </a:solidFill>
                <a:latin typeface="Montserrat" pitchFamily="34" charset="0"/>
                <a:ea typeface="Montserrat" pitchFamily="34" charset="-122"/>
                <a:cs typeface="Montserrat" pitchFamily="34" charset="-120"/>
              </a:rPr>
              <a:t>Le </a:t>
            </a:r>
            <a:r>
              <a:rPr lang="en-US" sz="987" b="1" dirty="0">
                <a:solidFill>
                  <a:srgbClr val="5D4037"/>
                </a:solidFill>
                <a:latin typeface="Montserrat" pitchFamily="34" charset="0"/>
                <a:ea typeface="Montserrat" pitchFamily="34" charset="-122"/>
                <a:cs typeface="Montserrat" pitchFamily="34" charset="-120"/>
              </a:rPr>
              <a:t>cardia</a:t>
            </a:r>
            <a:r>
              <a:rPr lang="en-US" sz="987" b="1" dirty="0">
                <a:solidFill>
                  <a:srgbClr val="795548"/>
                </a:solidFill>
                <a:latin typeface="Montserrat" pitchFamily="34" charset="0"/>
                <a:ea typeface="Montserrat" pitchFamily="34" charset="-122"/>
                <a:cs typeface="Montserrat" pitchFamily="34" charset="-120"/>
              </a:rPr>
              <a:t> (jonction œsophage-estomac) se projette au niveau de T11, à gauche du sternum.</a:t>
            </a:r>
            <a:endParaRPr lang="en-US" sz="987" dirty="0"/>
          </a:p>
        </p:txBody>
      </p:sp>
      <p:pic>
        <p:nvPicPr>
          <p:cNvPr id="12" name="Image 4" descr="preencoded.png"/>
          <p:cNvPicPr>
            <a:picLocks noChangeAspect="1"/>
          </p:cNvPicPr>
          <p:nvPr/>
        </p:nvPicPr>
        <p:blipFill>
          <a:blip r:embed="rId5"/>
          <a:stretch>
            <a:fillRect/>
          </a:stretch>
        </p:blipFill>
        <p:spPr>
          <a:xfrm>
            <a:off x="785813" y="3333229"/>
            <a:ext cx="107156" cy="142875"/>
          </a:xfrm>
          <a:prstGeom prst="rect">
            <a:avLst/>
          </a:prstGeom>
        </p:spPr>
      </p:pic>
      <p:sp>
        <p:nvSpPr>
          <p:cNvPr id="13" name="Text 6"/>
          <p:cNvSpPr/>
          <p:nvPr/>
        </p:nvSpPr>
        <p:spPr>
          <a:xfrm>
            <a:off x="1000125" y="3304654"/>
            <a:ext cx="3214688" cy="642938"/>
          </a:xfrm>
          <a:prstGeom prst="rect">
            <a:avLst/>
          </a:prstGeom>
          <a:noFill/>
          <a:ln/>
        </p:spPr>
        <p:txBody>
          <a:bodyPr wrap="square" lIns="0" tIns="0" rIns="0" bIns="0" rtlCol="0" anchor="t">
            <a:spAutoFit/>
          </a:bodyPr>
          <a:lstStyle/>
          <a:p>
            <a:pPr marL="0" indent="0" algn="l">
              <a:lnSpc>
                <a:spcPts val="1700"/>
              </a:lnSpc>
              <a:buNone/>
            </a:pPr>
            <a:r>
              <a:rPr lang="en-US" sz="987" b="1" dirty="0">
                <a:solidFill>
                  <a:srgbClr val="795548"/>
                </a:solidFill>
                <a:latin typeface="Montserrat" pitchFamily="34" charset="0"/>
                <a:ea typeface="Montserrat" pitchFamily="34" charset="-122"/>
                <a:cs typeface="Montserrat" pitchFamily="34" charset="-120"/>
              </a:rPr>
              <a:t>Le </a:t>
            </a:r>
            <a:r>
              <a:rPr lang="en-US" sz="987" b="1" dirty="0">
                <a:solidFill>
                  <a:srgbClr val="5D4037"/>
                </a:solidFill>
                <a:latin typeface="Montserrat" pitchFamily="34" charset="0"/>
                <a:ea typeface="Montserrat" pitchFamily="34" charset="-122"/>
                <a:cs typeface="Montserrat" pitchFamily="34" charset="-120"/>
              </a:rPr>
              <a:t>fundus</a:t>
            </a:r>
            <a:r>
              <a:rPr lang="en-US" sz="987" b="1" dirty="0">
                <a:solidFill>
                  <a:srgbClr val="795548"/>
                </a:solidFill>
                <a:latin typeface="Montserrat" pitchFamily="34" charset="0"/>
                <a:ea typeface="Montserrat" pitchFamily="34" charset="-122"/>
                <a:cs typeface="Montserrat" pitchFamily="34" charset="-120"/>
              </a:rPr>
              <a:t> gastrique est sous la coupole diaphragmatique gauche (côtes 9-11 gauches).</a:t>
            </a:r>
            <a:endParaRPr lang="en-US" sz="987" dirty="0"/>
          </a:p>
        </p:txBody>
      </p:sp>
      <p:pic>
        <p:nvPicPr>
          <p:cNvPr id="14" name="Image 5" descr="preencoded.png"/>
          <p:cNvPicPr>
            <a:picLocks noChangeAspect="1"/>
          </p:cNvPicPr>
          <p:nvPr/>
        </p:nvPicPr>
        <p:blipFill>
          <a:blip r:embed="rId5"/>
          <a:stretch>
            <a:fillRect/>
          </a:stretch>
        </p:blipFill>
        <p:spPr>
          <a:xfrm>
            <a:off x="785813" y="4119042"/>
            <a:ext cx="107156" cy="142875"/>
          </a:xfrm>
          <a:prstGeom prst="rect">
            <a:avLst/>
          </a:prstGeom>
        </p:spPr>
      </p:pic>
      <p:sp>
        <p:nvSpPr>
          <p:cNvPr id="15" name="Text 7"/>
          <p:cNvSpPr/>
          <p:nvPr/>
        </p:nvSpPr>
        <p:spPr>
          <a:xfrm>
            <a:off x="1000125" y="4090467"/>
            <a:ext cx="3214688" cy="428625"/>
          </a:xfrm>
          <a:prstGeom prst="rect">
            <a:avLst/>
          </a:prstGeom>
          <a:noFill/>
          <a:ln/>
        </p:spPr>
        <p:txBody>
          <a:bodyPr wrap="square" lIns="0" tIns="0" rIns="0" bIns="0" rtlCol="0" anchor="t">
            <a:spAutoFit/>
          </a:bodyPr>
          <a:lstStyle/>
          <a:p>
            <a:pPr marL="0" indent="0" algn="l">
              <a:lnSpc>
                <a:spcPts val="1700"/>
              </a:lnSpc>
              <a:buNone/>
            </a:pPr>
            <a:r>
              <a:rPr lang="en-US" sz="987" b="1" dirty="0">
                <a:solidFill>
                  <a:srgbClr val="795548"/>
                </a:solidFill>
                <a:latin typeface="Montserrat" pitchFamily="34" charset="0"/>
                <a:ea typeface="Montserrat" pitchFamily="34" charset="-122"/>
                <a:cs typeface="Montserrat" pitchFamily="34" charset="-120"/>
              </a:rPr>
              <a:t>Le </a:t>
            </a:r>
            <a:r>
              <a:rPr lang="en-US" sz="987" b="1" dirty="0">
                <a:solidFill>
                  <a:srgbClr val="5D4037"/>
                </a:solidFill>
                <a:latin typeface="Montserrat" pitchFamily="34" charset="0"/>
                <a:ea typeface="Montserrat" pitchFamily="34" charset="-122"/>
                <a:cs typeface="Montserrat" pitchFamily="34" charset="-120"/>
              </a:rPr>
              <a:t>pylore</a:t>
            </a:r>
            <a:r>
              <a:rPr lang="en-US" sz="987" b="1" dirty="0">
                <a:solidFill>
                  <a:srgbClr val="795548"/>
                </a:solidFill>
                <a:latin typeface="Montserrat" pitchFamily="34" charset="0"/>
                <a:ea typeface="Montserrat" pitchFamily="34" charset="-122"/>
                <a:cs typeface="Montserrat" pitchFamily="34" charset="-120"/>
              </a:rPr>
              <a:t> se projette à droite de L1, à mi-distance entre le sternum et l'ombilic.</a:t>
            </a:r>
            <a:endParaRPr lang="en-US" sz="987" dirty="0"/>
          </a:p>
        </p:txBody>
      </p:sp>
      <p:pic>
        <p:nvPicPr>
          <p:cNvPr id="16" name="Image 6" descr="preencoded.png"/>
          <p:cNvPicPr>
            <a:picLocks noChangeAspect="1"/>
          </p:cNvPicPr>
          <p:nvPr/>
        </p:nvPicPr>
        <p:blipFill>
          <a:blip r:embed="rId6"/>
          <a:stretch>
            <a:fillRect/>
          </a:stretch>
        </p:blipFill>
        <p:spPr>
          <a:xfrm>
            <a:off x="785813" y="4690542"/>
            <a:ext cx="125016" cy="142875"/>
          </a:xfrm>
          <a:prstGeom prst="rect">
            <a:avLst/>
          </a:prstGeom>
        </p:spPr>
      </p:pic>
      <p:sp>
        <p:nvSpPr>
          <p:cNvPr id="17" name="Text 8"/>
          <p:cNvSpPr/>
          <p:nvPr/>
        </p:nvSpPr>
        <p:spPr>
          <a:xfrm>
            <a:off x="1017984" y="4661967"/>
            <a:ext cx="3196828" cy="428625"/>
          </a:xfrm>
          <a:prstGeom prst="rect">
            <a:avLst/>
          </a:prstGeom>
          <a:noFill/>
          <a:ln/>
        </p:spPr>
        <p:txBody>
          <a:bodyPr wrap="square" lIns="0" tIns="0" rIns="0" bIns="0" rtlCol="0" anchor="t">
            <a:spAutoFit/>
          </a:bodyPr>
          <a:lstStyle/>
          <a:p>
            <a:pPr marL="0" indent="0" algn="l">
              <a:lnSpc>
                <a:spcPts val="1700"/>
              </a:lnSpc>
              <a:buNone/>
            </a:pPr>
            <a:r>
              <a:rPr lang="en-US" sz="987" b="1" dirty="0">
                <a:solidFill>
                  <a:srgbClr val="795548"/>
                </a:solidFill>
                <a:latin typeface="Montserrat" pitchFamily="34" charset="0"/>
                <a:ea typeface="Montserrat" pitchFamily="34" charset="-122"/>
                <a:cs typeface="Montserrat" pitchFamily="34" charset="-120"/>
              </a:rPr>
              <a:t>La </a:t>
            </a:r>
            <a:r>
              <a:rPr lang="en-US" sz="987" b="1" dirty="0">
                <a:solidFill>
                  <a:srgbClr val="5D4037"/>
                </a:solidFill>
                <a:latin typeface="Montserrat" pitchFamily="34" charset="0"/>
                <a:ea typeface="Montserrat" pitchFamily="34" charset="-122"/>
                <a:cs typeface="Montserrat" pitchFamily="34" charset="-120"/>
              </a:rPr>
              <a:t>grande courbure</a:t>
            </a:r>
            <a:r>
              <a:rPr lang="en-US" sz="987" b="1" dirty="0">
                <a:solidFill>
                  <a:srgbClr val="795548"/>
                </a:solidFill>
                <a:latin typeface="Montserrat" pitchFamily="34" charset="0"/>
                <a:ea typeface="Montserrat" pitchFamily="34" charset="-122"/>
                <a:cs typeface="Montserrat" pitchFamily="34" charset="-120"/>
              </a:rPr>
              <a:t> est palpable dans l'épigastre lors d'une inspiration profonde.</a:t>
            </a:r>
            <a:endParaRPr lang="en-US" sz="987" dirty="0"/>
          </a:p>
        </p:txBody>
      </p:sp>
      <p:sp>
        <p:nvSpPr>
          <p:cNvPr id="18" name="Shape 9"/>
          <p:cNvSpPr/>
          <p:nvPr/>
        </p:nvSpPr>
        <p:spPr>
          <a:xfrm>
            <a:off x="4714875" y="1311549"/>
            <a:ext cx="3857625" cy="3831952"/>
          </a:xfrm>
          <a:prstGeom prst="rect">
            <a:avLst/>
          </a:prstGeom>
          <a:solidFill>
            <a:srgbClr val="EFEBE9"/>
          </a:solidFill>
          <a:ln/>
        </p:spPr>
        <p:txBody>
          <a:bodyPr/>
          <a:lstStyle/>
          <a:p>
            <a:endParaRPr lang="fr-FR"/>
          </a:p>
        </p:txBody>
      </p:sp>
      <p:sp>
        <p:nvSpPr>
          <p:cNvPr id="19" name="Shape 10"/>
          <p:cNvSpPr/>
          <p:nvPr/>
        </p:nvSpPr>
        <p:spPr>
          <a:xfrm>
            <a:off x="4714875" y="1311548"/>
            <a:ext cx="3857625" cy="57150"/>
          </a:xfrm>
          <a:prstGeom prst="rect">
            <a:avLst/>
          </a:prstGeom>
          <a:solidFill>
            <a:srgbClr val="5D4037"/>
          </a:solidFill>
          <a:ln/>
        </p:spPr>
        <p:txBody>
          <a:bodyPr/>
          <a:lstStyle/>
          <a:p>
            <a:endParaRPr lang="fr-FR"/>
          </a:p>
        </p:txBody>
      </p:sp>
      <p:pic>
        <p:nvPicPr>
          <p:cNvPr id="20" name="Image 7" descr="preencoded.png"/>
          <p:cNvPicPr>
            <a:picLocks noChangeAspect="1"/>
          </p:cNvPicPr>
          <p:nvPr/>
        </p:nvPicPr>
        <p:blipFill>
          <a:blip r:embed="rId7"/>
          <a:stretch>
            <a:fillRect/>
          </a:stretch>
        </p:blipFill>
        <p:spPr>
          <a:xfrm>
            <a:off x="4929188" y="1533004"/>
            <a:ext cx="235744" cy="228600"/>
          </a:xfrm>
          <a:prstGeom prst="rect">
            <a:avLst/>
          </a:prstGeom>
        </p:spPr>
      </p:pic>
      <p:sp>
        <p:nvSpPr>
          <p:cNvPr id="21" name="Text 11"/>
          <p:cNvSpPr/>
          <p:nvPr/>
        </p:nvSpPr>
        <p:spPr>
          <a:xfrm>
            <a:off x="5272088" y="1525860"/>
            <a:ext cx="2721769" cy="242888"/>
          </a:xfrm>
          <a:prstGeom prst="rect">
            <a:avLst/>
          </a:prstGeom>
          <a:noFill/>
          <a:ln/>
        </p:spPr>
        <p:txBody>
          <a:bodyPr wrap="none" lIns="0" tIns="0" rIns="0" bIns="0" rtlCol="0" anchor="t">
            <a:spAutoFit/>
          </a:bodyPr>
          <a:lstStyle/>
          <a:p>
            <a:pPr marL="0" indent="0" algn="l">
              <a:lnSpc>
                <a:spcPts val="1900"/>
              </a:lnSpc>
              <a:buNone/>
            </a:pPr>
            <a:r>
              <a:rPr lang="en-US" sz="1397" b="1" kern="0" spc="1" dirty="0">
                <a:solidFill>
                  <a:srgbClr val="5D4037"/>
                </a:solidFill>
                <a:latin typeface="Montserrat" pitchFamily="34" charset="0"/>
                <a:ea typeface="Montserrat" pitchFamily="34" charset="-122"/>
                <a:cs typeface="Montserrat" pitchFamily="34" charset="-120"/>
              </a:rPr>
              <a:t>REPÈRES DU PANCRÉAS</a:t>
            </a:r>
            <a:endParaRPr lang="en-US" sz="1397" dirty="0"/>
          </a:p>
        </p:txBody>
      </p:sp>
      <p:pic>
        <p:nvPicPr>
          <p:cNvPr id="22" name="Image 8" descr="preencoded.png"/>
          <p:cNvPicPr>
            <a:picLocks noChangeAspect="1"/>
          </p:cNvPicPr>
          <p:nvPr/>
        </p:nvPicPr>
        <p:blipFill>
          <a:blip r:embed="rId8"/>
          <a:stretch>
            <a:fillRect/>
          </a:stretch>
        </p:blipFill>
        <p:spPr>
          <a:xfrm>
            <a:off x="4929188" y="1975917"/>
            <a:ext cx="178594" cy="142875"/>
          </a:xfrm>
          <a:prstGeom prst="rect">
            <a:avLst/>
          </a:prstGeom>
        </p:spPr>
      </p:pic>
      <p:sp>
        <p:nvSpPr>
          <p:cNvPr id="23" name="Text 12"/>
          <p:cNvSpPr/>
          <p:nvPr/>
        </p:nvSpPr>
        <p:spPr>
          <a:xfrm>
            <a:off x="5214938" y="1947342"/>
            <a:ext cx="3143250" cy="642938"/>
          </a:xfrm>
          <a:prstGeom prst="rect">
            <a:avLst/>
          </a:prstGeom>
          <a:noFill/>
          <a:ln/>
        </p:spPr>
        <p:txBody>
          <a:bodyPr wrap="square" lIns="0" tIns="0" rIns="0" bIns="0" rtlCol="0" anchor="t">
            <a:spAutoFit/>
          </a:bodyPr>
          <a:lstStyle/>
          <a:p>
            <a:pPr marL="0" indent="0" algn="l">
              <a:lnSpc>
                <a:spcPts val="1700"/>
              </a:lnSpc>
              <a:buNone/>
            </a:pPr>
            <a:r>
              <a:rPr lang="en-US" sz="987" b="1" dirty="0">
                <a:solidFill>
                  <a:srgbClr val="795548"/>
                </a:solidFill>
                <a:latin typeface="Montserrat" pitchFamily="34" charset="0"/>
                <a:ea typeface="Montserrat" pitchFamily="34" charset="-122"/>
                <a:cs typeface="Montserrat" pitchFamily="34" charset="-120"/>
              </a:rPr>
              <a:t>Organe </a:t>
            </a:r>
            <a:r>
              <a:rPr lang="en-US" sz="987" b="1" dirty="0">
                <a:solidFill>
                  <a:srgbClr val="5D4037"/>
                </a:solidFill>
                <a:latin typeface="Montserrat" pitchFamily="34" charset="0"/>
                <a:ea typeface="Montserrat" pitchFamily="34" charset="-122"/>
                <a:cs typeface="Montserrat" pitchFamily="34" charset="-120"/>
              </a:rPr>
              <a:t>rétropéritonéal</a:t>
            </a:r>
            <a:r>
              <a:rPr lang="en-US" sz="987" b="1" dirty="0">
                <a:solidFill>
                  <a:srgbClr val="795548"/>
                </a:solidFill>
                <a:latin typeface="Montserrat" pitchFamily="34" charset="0"/>
                <a:ea typeface="Montserrat" pitchFamily="34" charset="-122"/>
                <a:cs typeface="Montserrat" pitchFamily="34" charset="-120"/>
              </a:rPr>
              <a:t> (situé derrière l'estomac), il est difficile à palper directement.</a:t>
            </a:r>
            <a:endParaRPr lang="en-US" sz="987" dirty="0"/>
          </a:p>
        </p:txBody>
      </p:sp>
      <p:pic>
        <p:nvPicPr>
          <p:cNvPr id="24" name="Image 9" descr="preencoded.png"/>
          <p:cNvPicPr>
            <a:picLocks noChangeAspect="1"/>
          </p:cNvPicPr>
          <p:nvPr/>
        </p:nvPicPr>
        <p:blipFill>
          <a:blip r:embed="rId9"/>
          <a:stretch>
            <a:fillRect/>
          </a:stretch>
        </p:blipFill>
        <p:spPr>
          <a:xfrm>
            <a:off x="4929188" y="2761729"/>
            <a:ext cx="107156" cy="142875"/>
          </a:xfrm>
          <a:prstGeom prst="rect">
            <a:avLst/>
          </a:prstGeom>
        </p:spPr>
      </p:pic>
      <p:sp>
        <p:nvSpPr>
          <p:cNvPr id="25" name="Text 13"/>
          <p:cNvSpPr/>
          <p:nvPr/>
        </p:nvSpPr>
        <p:spPr>
          <a:xfrm>
            <a:off x="5143500" y="2733154"/>
            <a:ext cx="3214688" cy="428625"/>
          </a:xfrm>
          <a:prstGeom prst="rect">
            <a:avLst/>
          </a:prstGeom>
          <a:noFill/>
          <a:ln/>
        </p:spPr>
        <p:txBody>
          <a:bodyPr wrap="square" lIns="0" tIns="0" rIns="0" bIns="0" rtlCol="0" anchor="t">
            <a:spAutoFit/>
          </a:bodyPr>
          <a:lstStyle/>
          <a:p>
            <a:pPr marL="0" indent="0" algn="l">
              <a:lnSpc>
                <a:spcPts val="1700"/>
              </a:lnSpc>
              <a:buNone/>
            </a:pPr>
            <a:r>
              <a:rPr lang="en-US" sz="987" b="1" dirty="0">
                <a:solidFill>
                  <a:srgbClr val="795548"/>
                </a:solidFill>
                <a:latin typeface="Montserrat" pitchFamily="34" charset="0"/>
                <a:ea typeface="Montserrat" pitchFamily="34" charset="-122"/>
                <a:cs typeface="Montserrat" pitchFamily="34" charset="-120"/>
              </a:rPr>
              <a:t>Sa </a:t>
            </a:r>
            <a:r>
              <a:rPr lang="en-US" sz="987" b="1" dirty="0">
                <a:solidFill>
                  <a:srgbClr val="5D4037"/>
                </a:solidFill>
                <a:latin typeface="Montserrat" pitchFamily="34" charset="0"/>
                <a:ea typeface="Montserrat" pitchFamily="34" charset="-122"/>
                <a:cs typeface="Montserrat" pitchFamily="34" charset="-120"/>
              </a:rPr>
              <a:t>tête</a:t>
            </a:r>
            <a:r>
              <a:rPr lang="en-US" sz="987" b="1" dirty="0">
                <a:solidFill>
                  <a:srgbClr val="795548"/>
                </a:solidFill>
                <a:latin typeface="Montserrat" pitchFamily="34" charset="0"/>
                <a:ea typeface="Montserrat" pitchFamily="34" charset="-122"/>
                <a:cs typeface="Montserrat" pitchFamily="34" charset="-120"/>
              </a:rPr>
              <a:t> se loge dans la courbure duodénale, à droite de L2.</a:t>
            </a:r>
            <a:endParaRPr lang="en-US" sz="987" dirty="0"/>
          </a:p>
        </p:txBody>
      </p:sp>
      <p:pic>
        <p:nvPicPr>
          <p:cNvPr id="26" name="Image 10" descr="preencoded.png"/>
          <p:cNvPicPr>
            <a:picLocks noChangeAspect="1"/>
          </p:cNvPicPr>
          <p:nvPr/>
        </p:nvPicPr>
        <p:blipFill>
          <a:blip r:embed="rId9"/>
          <a:stretch>
            <a:fillRect/>
          </a:stretch>
        </p:blipFill>
        <p:spPr>
          <a:xfrm>
            <a:off x="4929188" y="3333229"/>
            <a:ext cx="107156" cy="142875"/>
          </a:xfrm>
          <a:prstGeom prst="rect">
            <a:avLst/>
          </a:prstGeom>
        </p:spPr>
      </p:pic>
      <p:sp>
        <p:nvSpPr>
          <p:cNvPr id="27" name="Text 14"/>
          <p:cNvSpPr/>
          <p:nvPr/>
        </p:nvSpPr>
        <p:spPr>
          <a:xfrm>
            <a:off x="5143500" y="3304654"/>
            <a:ext cx="3214688" cy="428625"/>
          </a:xfrm>
          <a:prstGeom prst="rect">
            <a:avLst/>
          </a:prstGeom>
          <a:noFill/>
          <a:ln/>
        </p:spPr>
        <p:txBody>
          <a:bodyPr wrap="square" lIns="0" tIns="0" rIns="0" bIns="0" rtlCol="0" anchor="t">
            <a:spAutoFit/>
          </a:bodyPr>
          <a:lstStyle/>
          <a:p>
            <a:pPr marL="0" indent="0" algn="l">
              <a:lnSpc>
                <a:spcPts val="1700"/>
              </a:lnSpc>
              <a:buNone/>
            </a:pPr>
            <a:r>
              <a:rPr lang="en-US" sz="987" b="1" dirty="0">
                <a:solidFill>
                  <a:srgbClr val="795548"/>
                </a:solidFill>
                <a:latin typeface="Montserrat" pitchFamily="34" charset="0"/>
                <a:ea typeface="Montserrat" pitchFamily="34" charset="-122"/>
                <a:cs typeface="Montserrat" pitchFamily="34" charset="-120"/>
              </a:rPr>
              <a:t>Son </a:t>
            </a:r>
            <a:r>
              <a:rPr lang="en-US" sz="987" b="1" dirty="0">
                <a:solidFill>
                  <a:srgbClr val="5D4037"/>
                </a:solidFill>
                <a:latin typeface="Montserrat" pitchFamily="34" charset="0"/>
                <a:ea typeface="Montserrat" pitchFamily="34" charset="-122"/>
                <a:cs typeface="Montserrat" pitchFamily="34" charset="-120"/>
              </a:rPr>
              <a:t>corps</a:t>
            </a:r>
            <a:r>
              <a:rPr lang="en-US" sz="987" b="1" dirty="0">
                <a:solidFill>
                  <a:srgbClr val="795548"/>
                </a:solidFill>
                <a:latin typeface="Montserrat" pitchFamily="34" charset="0"/>
                <a:ea typeface="Montserrat" pitchFamily="34" charset="-122"/>
                <a:cs typeface="Montserrat" pitchFamily="34" charset="-120"/>
              </a:rPr>
              <a:t> et sa </a:t>
            </a:r>
            <a:r>
              <a:rPr lang="en-US" sz="987" b="1" dirty="0">
                <a:solidFill>
                  <a:srgbClr val="5D4037"/>
                </a:solidFill>
                <a:latin typeface="Montserrat" pitchFamily="34" charset="0"/>
                <a:ea typeface="Montserrat" pitchFamily="34" charset="-122"/>
                <a:cs typeface="Montserrat" pitchFamily="34" charset="-120"/>
              </a:rPr>
              <a:t>queue</a:t>
            </a:r>
            <a:r>
              <a:rPr lang="en-US" sz="987" b="1" dirty="0">
                <a:solidFill>
                  <a:srgbClr val="795548"/>
                </a:solidFill>
                <a:latin typeface="Montserrat" pitchFamily="34" charset="0"/>
                <a:ea typeface="Montserrat" pitchFamily="34" charset="-122"/>
                <a:cs typeface="Montserrat" pitchFamily="34" charset="-120"/>
              </a:rPr>
              <a:t> s'étendent vers la gauche jusqu'à la rate.</a:t>
            </a:r>
            <a:endParaRPr lang="en-US" sz="987" dirty="0"/>
          </a:p>
        </p:txBody>
      </p:sp>
      <p:pic>
        <p:nvPicPr>
          <p:cNvPr id="28" name="Image 11" descr="preencoded.png"/>
          <p:cNvPicPr>
            <a:picLocks noChangeAspect="1"/>
          </p:cNvPicPr>
          <p:nvPr/>
        </p:nvPicPr>
        <p:blipFill>
          <a:blip r:embed="rId10"/>
          <a:stretch>
            <a:fillRect/>
          </a:stretch>
        </p:blipFill>
        <p:spPr>
          <a:xfrm>
            <a:off x="4929188" y="3904729"/>
            <a:ext cx="125016" cy="142875"/>
          </a:xfrm>
          <a:prstGeom prst="rect">
            <a:avLst/>
          </a:prstGeom>
        </p:spPr>
      </p:pic>
      <p:sp>
        <p:nvSpPr>
          <p:cNvPr id="29" name="Text 15"/>
          <p:cNvSpPr/>
          <p:nvPr/>
        </p:nvSpPr>
        <p:spPr>
          <a:xfrm>
            <a:off x="5161359" y="3876154"/>
            <a:ext cx="3196828" cy="642938"/>
          </a:xfrm>
          <a:prstGeom prst="rect">
            <a:avLst/>
          </a:prstGeom>
          <a:noFill/>
          <a:ln/>
        </p:spPr>
        <p:txBody>
          <a:bodyPr wrap="square" lIns="0" tIns="0" rIns="0" bIns="0" rtlCol="0" anchor="t">
            <a:spAutoFit/>
          </a:bodyPr>
          <a:lstStyle/>
          <a:p>
            <a:pPr marL="0" indent="0" algn="l">
              <a:lnSpc>
                <a:spcPts val="1700"/>
              </a:lnSpc>
              <a:buNone/>
            </a:pPr>
            <a:r>
              <a:rPr lang="en-US" sz="987" b="1" dirty="0">
                <a:solidFill>
                  <a:srgbClr val="5D4037"/>
                </a:solidFill>
                <a:latin typeface="Montserrat" pitchFamily="34" charset="0"/>
                <a:ea typeface="Montserrat" pitchFamily="34" charset="-122"/>
                <a:cs typeface="Montserrat" pitchFamily="34" charset="-120"/>
              </a:rPr>
              <a:t>Zone de projection :</a:t>
            </a:r>
            <a:r>
              <a:rPr lang="en-US" sz="987" b="1" dirty="0">
                <a:solidFill>
                  <a:srgbClr val="795548"/>
                </a:solidFill>
                <a:latin typeface="Montserrat" pitchFamily="34" charset="0"/>
                <a:ea typeface="Montserrat" pitchFamily="34" charset="-122"/>
                <a:cs typeface="Montserrat" pitchFamily="34" charset="-120"/>
              </a:rPr>
              <a:t> une ligne horizontale passant environ </a:t>
            </a:r>
            <a:r>
              <a:rPr lang="en-US" sz="987" b="1" dirty="0">
                <a:solidFill>
                  <a:srgbClr val="5D4037"/>
                </a:solidFill>
                <a:latin typeface="Montserrat" pitchFamily="34" charset="0"/>
                <a:ea typeface="Montserrat" pitchFamily="34" charset="-122"/>
                <a:cs typeface="Montserrat" pitchFamily="34" charset="-120"/>
              </a:rPr>
              <a:t>5 cm au-dessus de l'ombilic</a:t>
            </a:r>
            <a:r>
              <a:rPr lang="en-US" sz="987" b="1" dirty="0">
                <a:solidFill>
                  <a:srgbClr val="795548"/>
                </a:solidFill>
                <a:latin typeface="Montserrat" pitchFamily="34" charset="0"/>
                <a:ea typeface="Montserrat" pitchFamily="34" charset="-122"/>
                <a:cs typeface="Montserrat" pitchFamily="34" charset="-120"/>
              </a:rPr>
              <a:t>.</a:t>
            </a:r>
            <a:endParaRPr lang="en-US" sz="987"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9144000" cy="5143500"/>
          </a:xfrm>
          <a:prstGeom prst="rect">
            <a:avLst/>
          </a:prstGeom>
        </p:spPr>
      </p:pic>
      <p:sp>
        <p:nvSpPr>
          <p:cNvPr id="3" name="Text 0"/>
          <p:cNvSpPr/>
          <p:nvPr/>
        </p:nvSpPr>
        <p:spPr>
          <a:xfrm>
            <a:off x="571500" y="414338"/>
            <a:ext cx="8001000" cy="685800"/>
          </a:xfrm>
          <a:prstGeom prst="rect">
            <a:avLst/>
          </a:prstGeom>
          <a:noFill/>
          <a:ln/>
        </p:spPr>
        <p:txBody>
          <a:bodyPr wrap="square" lIns="0" tIns="0" rIns="0" bIns="0" rtlCol="0" anchor="t">
            <a:spAutoFit/>
          </a:bodyPr>
          <a:lstStyle/>
          <a:p>
            <a:pPr marL="0" indent="0" algn="l">
              <a:lnSpc>
                <a:spcPts val="2700"/>
              </a:lnSpc>
              <a:buNone/>
            </a:pPr>
            <a:r>
              <a:rPr lang="en-US" sz="2016" b="1" dirty="0">
                <a:solidFill>
                  <a:srgbClr val="5D4037"/>
                </a:solidFill>
                <a:latin typeface="Montserrat" pitchFamily="34" charset="0"/>
                <a:ea typeface="Montserrat" pitchFamily="34" charset="-122"/>
                <a:cs typeface="Montserrat" pitchFamily="34" charset="-120"/>
              </a:rPr>
              <a:t>Toujours commencer par la respiration et l'effleurage global</a:t>
            </a:r>
            <a:endParaRPr lang="en-US" sz="2016" dirty="0"/>
          </a:p>
        </p:txBody>
      </p:sp>
      <p:sp>
        <p:nvSpPr>
          <p:cNvPr id="4" name="Text 1"/>
          <p:cNvSpPr/>
          <p:nvPr/>
        </p:nvSpPr>
        <p:spPr>
          <a:xfrm>
            <a:off x="0" y="1185863"/>
            <a:ext cx="9144000" cy="471488"/>
          </a:xfrm>
          <a:prstGeom prst="rect">
            <a:avLst/>
          </a:prstGeom>
          <a:noFill/>
          <a:ln/>
        </p:spPr>
        <p:txBody>
          <a:bodyPr wrap="square" lIns="340233" tIns="0" rIns="340233" bIns="0" rtlCol="0" anchor="t">
            <a:spAutoFit/>
          </a:bodyPr>
          <a:lstStyle/>
          <a:p>
            <a:pPr marL="0" indent="0" algn="l">
              <a:lnSpc>
                <a:spcPts val="1900"/>
              </a:lnSpc>
              <a:buNone/>
            </a:pPr>
            <a:r>
              <a:rPr lang="en-US" sz="1090" b="1" dirty="0">
                <a:solidFill>
                  <a:srgbClr val="795548"/>
                </a:solidFill>
                <a:latin typeface="Montserrat" pitchFamily="34" charset="0"/>
                <a:ea typeface="Montserrat" pitchFamily="34" charset="-122"/>
                <a:cs typeface="Montserrat" pitchFamily="34" charset="-120"/>
              </a:rPr>
              <a:t>Avant d'aborder le massage de l'épigastre, reprenez la séquence préparatoire des Ateliers 1 et 2 pour induire la relaxation.</a:t>
            </a:r>
            <a:endParaRPr lang="en-US" sz="1090" dirty="0"/>
          </a:p>
        </p:txBody>
      </p:sp>
      <p:pic>
        <p:nvPicPr>
          <p:cNvPr id="5" name="Image 1" descr="preencoded.png"/>
          <p:cNvPicPr>
            <a:picLocks noChangeAspect="1"/>
          </p:cNvPicPr>
          <p:nvPr/>
        </p:nvPicPr>
        <p:blipFill>
          <a:blip r:embed="rId4"/>
          <a:stretch>
            <a:fillRect/>
          </a:stretch>
        </p:blipFill>
        <p:spPr>
          <a:xfrm>
            <a:off x="285750" y="1749326"/>
            <a:ext cx="248245" cy="214313"/>
          </a:xfrm>
          <a:prstGeom prst="rect">
            <a:avLst/>
          </a:prstGeom>
        </p:spPr>
      </p:pic>
      <p:sp>
        <p:nvSpPr>
          <p:cNvPr id="6" name="Text 2"/>
          <p:cNvSpPr/>
          <p:nvPr/>
        </p:nvSpPr>
        <p:spPr>
          <a:xfrm>
            <a:off x="619720" y="1743075"/>
            <a:ext cx="3971925" cy="226814"/>
          </a:xfrm>
          <a:prstGeom prst="rect">
            <a:avLst/>
          </a:prstGeom>
          <a:noFill/>
          <a:ln/>
        </p:spPr>
        <p:txBody>
          <a:bodyPr wrap="none" lIns="0" tIns="0" rIns="0" bIns="0" rtlCol="0" anchor="t">
            <a:spAutoFit/>
          </a:bodyPr>
          <a:lstStyle/>
          <a:p>
            <a:pPr marL="0" indent="0" algn="l">
              <a:lnSpc>
                <a:spcPts val="1800"/>
              </a:lnSpc>
              <a:buNone/>
            </a:pPr>
            <a:r>
              <a:rPr lang="en-US" sz="1295" b="1" kern="0" spc="1" dirty="0">
                <a:solidFill>
                  <a:srgbClr val="8D6E63"/>
                </a:solidFill>
                <a:latin typeface="Montserrat" pitchFamily="34" charset="0"/>
                <a:ea typeface="Montserrat" pitchFamily="34" charset="-122"/>
                <a:cs typeface="Montserrat" pitchFamily="34" charset="-120"/>
              </a:rPr>
              <a:t>SÉQUENCE DE PRÉPARATION (10 MIN)</a:t>
            </a:r>
            <a:endParaRPr lang="en-US" sz="1295" dirty="0"/>
          </a:p>
        </p:txBody>
      </p:sp>
      <p:sp>
        <p:nvSpPr>
          <p:cNvPr id="7" name="Shape 3"/>
          <p:cNvSpPr/>
          <p:nvPr/>
        </p:nvSpPr>
        <p:spPr>
          <a:xfrm>
            <a:off x="285750" y="2041327"/>
            <a:ext cx="4652004" cy="734020"/>
          </a:xfrm>
          <a:prstGeom prst="rect">
            <a:avLst/>
          </a:prstGeom>
          <a:solidFill>
            <a:srgbClr val="EFEBE9"/>
          </a:solidFill>
          <a:ln/>
        </p:spPr>
        <p:txBody>
          <a:bodyPr/>
          <a:lstStyle/>
          <a:p>
            <a:endParaRPr lang="fr-FR"/>
          </a:p>
        </p:txBody>
      </p:sp>
      <p:sp>
        <p:nvSpPr>
          <p:cNvPr id="8" name="Shape 4"/>
          <p:cNvSpPr/>
          <p:nvPr/>
        </p:nvSpPr>
        <p:spPr>
          <a:xfrm>
            <a:off x="285750" y="2041327"/>
            <a:ext cx="42863" cy="734020"/>
          </a:xfrm>
          <a:prstGeom prst="rect">
            <a:avLst/>
          </a:prstGeom>
          <a:solidFill>
            <a:srgbClr val="5D4037"/>
          </a:solidFill>
          <a:ln/>
        </p:spPr>
        <p:txBody>
          <a:bodyPr/>
          <a:lstStyle/>
          <a:p>
            <a:endParaRPr lang="fr-FR"/>
          </a:p>
        </p:txBody>
      </p:sp>
      <p:sp>
        <p:nvSpPr>
          <p:cNvPr id="9" name="Shape 5"/>
          <p:cNvSpPr/>
          <p:nvPr/>
        </p:nvSpPr>
        <p:spPr>
          <a:xfrm>
            <a:off x="342900" y="2098477"/>
            <a:ext cx="314325" cy="314325"/>
          </a:xfrm>
          <a:prstGeom prst="rect">
            <a:avLst/>
          </a:prstGeom>
          <a:solidFill>
            <a:srgbClr val="5D4037"/>
          </a:solidFill>
          <a:ln/>
        </p:spPr>
        <p:txBody>
          <a:bodyPr/>
          <a:lstStyle/>
          <a:p>
            <a:endParaRPr lang="fr-FR"/>
          </a:p>
        </p:txBody>
      </p:sp>
      <p:pic>
        <p:nvPicPr>
          <p:cNvPr id="10" name="Image 2" descr="preencoded.png"/>
          <p:cNvPicPr>
            <a:picLocks noChangeAspect="1"/>
          </p:cNvPicPr>
          <p:nvPr/>
        </p:nvPicPr>
        <p:blipFill>
          <a:blip r:embed="rId5"/>
          <a:stretch>
            <a:fillRect/>
          </a:stretch>
        </p:blipFill>
        <p:spPr>
          <a:xfrm>
            <a:off x="392906" y="2169914"/>
            <a:ext cx="214313" cy="171450"/>
          </a:xfrm>
          <a:prstGeom prst="rect">
            <a:avLst/>
          </a:prstGeom>
        </p:spPr>
      </p:pic>
      <p:sp>
        <p:nvSpPr>
          <p:cNvPr id="11" name="Text 6"/>
          <p:cNvSpPr/>
          <p:nvPr/>
        </p:nvSpPr>
        <p:spPr>
          <a:xfrm>
            <a:off x="742950" y="2098477"/>
            <a:ext cx="4137654" cy="191095"/>
          </a:xfrm>
          <a:prstGeom prst="rect">
            <a:avLst/>
          </a:prstGeom>
          <a:noFill/>
          <a:ln/>
        </p:spPr>
        <p:txBody>
          <a:bodyPr wrap="none" lIns="0" tIns="0" rIns="0" bIns="0" rtlCol="0" anchor="t">
            <a:spAutoFit/>
          </a:bodyPr>
          <a:lstStyle/>
          <a:p>
            <a:pPr marL="0" indent="0" algn="l">
              <a:lnSpc>
                <a:spcPts val="1500"/>
              </a:lnSpc>
              <a:buNone/>
            </a:pPr>
            <a:r>
              <a:rPr lang="en-US" sz="1090" b="1" dirty="0">
                <a:solidFill>
                  <a:srgbClr val="5D4037"/>
                </a:solidFill>
                <a:latin typeface="Montserrat" pitchFamily="34" charset="0"/>
                <a:ea typeface="Montserrat" pitchFamily="34" charset="-122"/>
                <a:cs typeface="Montserrat" pitchFamily="34" charset="-120"/>
              </a:rPr>
              <a:t>1. Installation</a:t>
            </a:r>
            <a:endParaRPr lang="en-US" sz="1090" dirty="0"/>
          </a:p>
        </p:txBody>
      </p:sp>
      <p:sp>
        <p:nvSpPr>
          <p:cNvPr id="12" name="Text 7"/>
          <p:cNvSpPr/>
          <p:nvPr/>
        </p:nvSpPr>
        <p:spPr>
          <a:xfrm>
            <a:off x="742950" y="2318147"/>
            <a:ext cx="4137654" cy="400050"/>
          </a:xfrm>
          <a:prstGeom prst="rect">
            <a:avLst/>
          </a:prstGeom>
          <a:noFill/>
          <a:ln/>
        </p:spPr>
        <p:txBody>
          <a:bodyPr wrap="square" lIns="0" tIns="0" rIns="0" bIns="0" rtlCol="0" anchor="t">
            <a:spAutoFit/>
          </a:bodyPr>
          <a:lstStyle/>
          <a:p>
            <a:pPr marL="0" indent="0" algn="l">
              <a:lnSpc>
                <a:spcPts val="1600"/>
              </a:lnSpc>
              <a:buNone/>
            </a:pPr>
            <a:r>
              <a:rPr lang="en-US" sz="987" b="1" dirty="0">
                <a:solidFill>
                  <a:srgbClr val="795548"/>
                </a:solidFill>
                <a:latin typeface="Montserrat" pitchFamily="34" charset="0"/>
                <a:ea typeface="Montserrat" pitchFamily="34" charset="-122"/>
                <a:cs typeface="Montserrat" pitchFamily="34" charset="-120"/>
              </a:rPr>
              <a:t>Décubitus dorsal, genoux fléchis, coussins sous tête et genoux.</a:t>
            </a:r>
            <a:endParaRPr lang="en-US" sz="987" dirty="0"/>
          </a:p>
        </p:txBody>
      </p:sp>
      <p:sp>
        <p:nvSpPr>
          <p:cNvPr id="13" name="Shape 8"/>
          <p:cNvSpPr/>
          <p:nvPr/>
        </p:nvSpPr>
        <p:spPr>
          <a:xfrm>
            <a:off x="285750" y="2832497"/>
            <a:ext cx="4652004" cy="533995"/>
          </a:xfrm>
          <a:prstGeom prst="rect">
            <a:avLst/>
          </a:prstGeom>
          <a:solidFill>
            <a:srgbClr val="EFEBE9"/>
          </a:solidFill>
          <a:ln/>
        </p:spPr>
        <p:txBody>
          <a:bodyPr/>
          <a:lstStyle/>
          <a:p>
            <a:endParaRPr lang="fr-FR"/>
          </a:p>
        </p:txBody>
      </p:sp>
      <p:sp>
        <p:nvSpPr>
          <p:cNvPr id="14" name="Shape 9"/>
          <p:cNvSpPr/>
          <p:nvPr/>
        </p:nvSpPr>
        <p:spPr>
          <a:xfrm>
            <a:off x="285750" y="2832497"/>
            <a:ext cx="42863" cy="533995"/>
          </a:xfrm>
          <a:prstGeom prst="rect">
            <a:avLst/>
          </a:prstGeom>
          <a:solidFill>
            <a:srgbClr val="5D4037"/>
          </a:solidFill>
          <a:ln/>
        </p:spPr>
        <p:txBody>
          <a:bodyPr/>
          <a:lstStyle/>
          <a:p>
            <a:endParaRPr lang="fr-FR"/>
          </a:p>
        </p:txBody>
      </p:sp>
      <p:sp>
        <p:nvSpPr>
          <p:cNvPr id="15" name="Shape 10"/>
          <p:cNvSpPr/>
          <p:nvPr/>
        </p:nvSpPr>
        <p:spPr>
          <a:xfrm>
            <a:off x="342900" y="2889647"/>
            <a:ext cx="314325" cy="314325"/>
          </a:xfrm>
          <a:prstGeom prst="rect">
            <a:avLst/>
          </a:prstGeom>
          <a:solidFill>
            <a:srgbClr val="5D4037"/>
          </a:solidFill>
          <a:ln/>
        </p:spPr>
        <p:txBody>
          <a:bodyPr/>
          <a:lstStyle/>
          <a:p>
            <a:endParaRPr lang="fr-FR"/>
          </a:p>
        </p:txBody>
      </p:sp>
      <p:pic>
        <p:nvPicPr>
          <p:cNvPr id="16" name="Image 3" descr="preencoded.png"/>
          <p:cNvPicPr>
            <a:picLocks noChangeAspect="1"/>
          </p:cNvPicPr>
          <p:nvPr/>
        </p:nvPicPr>
        <p:blipFill>
          <a:blip r:embed="rId6"/>
          <a:stretch>
            <a:fillRect/>
          </a:stretch>
        </p:blipFill>
        <p:spPr>
          <a:xfrm>
            <a:off x="392906" y="2961084"/>
            <a:ext cx="214313" cy="171450"/>
          </a:xfrm>
          <a:prstGeom prst="rect">
            <a:avLst/>
          </a:prstGeom>
        </p:spPr>
      </p:pic>
      <p:sp>
        <p:nvSpPr>
          <p:cNvPr id="17" name="Text 11"/>
          <p:cNvSpPr/>
          <p:nvPr/>
        </p:nvSpPr>
        <p:spPr>
          <a:xfrm>
            <a:off x="742950" y="2889647"/>
            <a:ext cx="3527227" cy="191095"/>
          </a:xfrm>
          <a:prstGeom prst="rect">
            <a:avLst/>
          </a:prstGeom>
          <a:noFill/>
          <a:ln/>
        </p:spPr>
        <p:txBody>
          <a:bodyPr wrap="none" lIns="0" tIns="0" rIns="0" bIns="0" rtlCol="0" anchor="t">
            <a:spAutoFit/>
          </a:bodyPr>
          <a:lstStyle/>
          <a:p>
            <a:pPr marL="0" indent="0" algn="l">
              <a:lnSpc>
                <a:spcPts val="1500"/>
              </a:lnSpc>
              <a:buNone/>
            </a:pPr>
            <a:r>
              <a:rPr lang="en-US" sz="1090" b="1" dirty="0">
                <a:solidFill>
                  <a:srgbClr val="5D4037"/>
                </a:solidFill>
                <a:latin typeface="Montserrat" pitchFamily="34" charset="0"/>
                <a:ea typeface="Montserrat" pitchFamily="34" charset="-122"/>
                <a:cs typeface="Montserrat" pitchFamily="34" charset="-120"/>
              </a:rPr>
              <a:t>2. Respiration diaphragmatique</a:t>
            </a:r>
            <a:endParaRPr lang="en-US" sz="1090" dirty="0"/>
          </a:p>
        </p:txBody>
      </p:sp>
      <p:sp>
        <p:nvSpPr>
          <p:cNvPr id="18" name="Text 12"/>
          <p:cNvSpPr/>
          <p:nvPr/>
        </p:nvSpPr>
        <p:spPr>
          <a:xfrm>
            <a:off x="742950" y="3109317"/>
            <a:ext cx="3527227" cy="200025"/>
          </a:xfrm>
          <a:prstGeom prst="rect">
            <a:avLst/>
          </a:prstGeom>
          <a:noFill/>
          <a:ln/>
        </p:spPr>
        <p:txBody>
          <a:bodyPr wrap="none" lIns="0" tIns="0" rIns="0" bIns="0" rtlCol="0" anchor="t">
            <a:spAutoFit/>
          </a:bodyPr>
          <a:lstStyle/>
          <a:p>
            <a:pPr marL="0" indent="0" algn="l">
              <a:lnSpc>
                <a:spcPts val="1600"/>
              </a:lnSpc>
              <a:buNone/>
            </a:pPr>
            <a:r>
              <a:rPr lang="en-US" sz="987" b="1" dirty="0">
                <a:solidFill>
                  <a:srgbClr val="795548"/>
                </a:solidFill>
                <a:latin typeface="Montserrat" pitchFamily="34" charset="0"/>
                <a:ea typeface="Montserrat" pitchFamily="34" charset="-122"/>
                <a:cs typeface="Montserrat" pitchFamily="34" charset="-120"/>
              </a:rPr>
              <a:t>10 cycles conscients (4s insp. / 2s pause / 6s exp.).</a:t>
            </a:r>
            <a:endParaRPr lang="en-US" sz="987" dirty="0"/>
          </a:p>
        </p:txBody>
      </p:sp>
      <p:sp>
        <p:nvSpPr>
          <p:cNvPr id="19" name="Shape 13"/>
          <p:cNvSpPr/>
          <p:nvPr/>
        </p:nvSpPr>
        <p:spPr>
          <a:xfrm>
            <a:off x="285750" y="3423642"/>
            <a:ext cx="4652004" cy="533995"/>
          </a:xfrm>
          <a:prstGeom prst="rect">
            <a:avLst/>
          </a:prstGeom>
          <a:solidFill>
            <a:srgbClr val="EFEBE9"/>
          </a:solidFill>
          <a:ln/>
        </p:spPr>
        <p:txBody>
          <a:bodyPr/>
          <a:lstStyle/>
          <a:p>
            <a:endParaRPr lang="fr-FR"/>
          </a:p>
        </p:txBody>
      </p:sp>
      <p:sp>
        <p:nvSpPr>
          <p:cNvPr id="20" name="Shape 14"/>
          <p:cNvSpPr/>
          <p:nvPr/>
        </p:nvSpPr>
        <p:spPr>
          <a:xfrm>
            <a:off x="285750" y="3423642"/>
            <a:ext cx="42863" cy="533995"/>
          </a:xfrm>
          <a:prstGeom prst="rect">
            <a:avLst/>
          </a:prstGeom>
          <a:solidFill>
            <a:srgbClr val="5D4037"/>
          </a:solidFill>
          <a:ln/>
        </p:spPr>
        <p:txBody>
          <a:bodyPr/>
          <a:lstStyle/>
          <a:p>
            <a:endParaRPr lang="fr-FR"/>
          </a:p>
        </p:txBody>
      </p:sp>
      <p:sp>
        <p:nvSpPr>
          <p:cNvPr id="21" name="Shape 15"/>
          <p:cNvSpPr/>
          <p:nvPr/>
        </p:nvSpPr>
        <p:spPr>
          <a:xfrm>
            <a:off x="342900" y="3480792"/>
            <a:ext cx="314325" cy="314325"/>
          </a:xfrm>
          <a:prstGeom prst="rect">
            <a:avLst/>
          </a:prstGeom>
          <a:solidFill>
            <a:srgbClr val="5D4037"/>
          </a:solidFill>
          <a:ln/>
        </p:spPr>
        <p:txBody>
          <a:bodyPr/>
          <a:lstStyle/>
          <a:p>
            <a:endParaRPr lang="fr-FR"/>
          </a:p>
        </p:txBody>
      </p:sp>
      <p:pic>
        <p:nvPicPr>
          <p:cNvPr id="22" name="Image 4" descr="preencoded.png"/>
          <p:cNvPicPr>
            <a:picLocks noChangeAspect="1"/>
          </p:cNvPicPr>
          <p:nvPr/>
        </p:nvPicPr>
        <p:blipFill>
          <a:blip r:embed="rId7"/>
          <a:stretch>
            <a:fillRect/>
          </a:stretch>
        </p:blipFill>
        <p:spPr>
          <a:xfrm>
            <a:off x="392906" y="3552230"/>
            <a:ext cx="214313" cy="171450"/>
          </a:xfrm>
          <a:prstGeom prst="rect">
            <a:avLst/>
          </a:prstGeom>
        </p:spPr>
      </p:pic>
      <p:sp>
        <p:nvSpPr>
          <p:cNvPr id="23" name="Text 16"/>
          <p:cNvSpPr/>
          <p:nvPr/>
        </p:nvSpPr>
        <p:spPr>
          <a:xfrm>
            <a:off x="742950" y="3480792"/>
            <a:ext cx="3016448" cy="191095"/>
          </a:xfrm>
          <a:prstGeom prst="rect">
            <a:avLst/>
          </a:prstGeom>
          <a:noFill/>
          <a:ln/>
        </p:spPr>
        <p:txBody>
          <a:bodyPr wrap="none" lIns="0" tIns="0" rIns="0" bIns="0" rtlCol="0" anchor="t">
            <a:spAutoFit/>
          </a:bodyPr>
          <a:lstStyle/>
          <a:p>
            <a:pPr marL="0" indent="0" algn="l">
              <a:lnSpc>
                <a:spcPts val="1500"/>
              </a:lnSpc>
              <a:buNone/>
            </a:pPr>
            <a:r>
              <a:rPr lang="en-US" sz="1090" b="1" dirty="0">
                <a:solidFill>
                  <a:srgbClr val="5D4037"/>
                </a:solidFill>
                <a:latin typeface="Montserrat" pitchFamily="34" charset="0"/>
                <a:ea typeface="Montserrat" pitchFamily="34" charset="-122"/>
                <a:cs typeface="Montserrat" pitchFamily="34" charset="-120"/>
              </a:rPr>
              <a:t>3. Effleurage global</a:t>
            </a:r>
            <a:endParaRPr lang="en-US" sz="1090" dirty="0"/>
          </a:p>
        </p:txBody>
      </p:sp>
      <p:sp>
        <p:nvSpPr>
          <p:cNvPr id="24" name="Text 17"/>
          <p:cNvSpPr/>
          <p:nvPr/>
        </p:nvSpPr>
        <p:spPr>
          <a:xfrm>
            <a:off x="742950" y="3700463"/>
            <a:ext cx="3016448" cy="200025"/>
          </a:xfrm>
          <a:prstGeom prst="rect">
            <a:avLst/>
          </a:prstGeom>
          <a:noFill/>
          <a:ln/>
        </p:spPr>
        <p:txBody>
          <a:bodyPr wrap="none" lIns="0" tIns="0" rIns="0" bIns="0" rtlCol="0" anchor="t">
            <a:spAutoFit/>
          </a:bodyPr>
          <a:lstStyle/>
          <a:p>
            <a:pPr marL="0" indent="0" algn="l">
              <a:lnSpc>
                <a:spcPts val="1600"/>
              </a:lnSpc>
              <a:buNone/>
            </a:pPr>
            <a:r>
              <a:rPr lang="en-US" sz="987" b="1" dirty="0">
                <a:solidFill>
                  <a:srgbClr val="795548"/>
                </a:solidFill>
                <a:latin typeface="Montserrat" pitchFamily="34" charset="0"/>
                <a:ea typeface="Montserrat" pitchFamily="34" charset="-122"/>
                <a:cs typeface="Montserrat" pitchFamily="34" charset="-120"/>
              </a:rPr>
              <a:t>3–5 minutes de cercles lents, sens horaire.</a:t>
            </a:r>
            <a:endParaRPr lang="en-US" sz="987" dirty="0"/>
          </a:p>
        </p:txBody>
      </p:sp>
      <p:sp>
        <p:nvSpPr>
          <p:cNvPr id="25" name="Shape 18"/>
          <p:cNvSpPr/>
          <p:nvPr/>
        </p:nvSpPr>
        <p:spPr>
          <a:xfrm>
            <a:off x="5052054" y="1743075"/>
            <a:ext cx="3806196" cy="2351633"/>
          </a:xfrm>
          <a:prstGeom prst="rect">
            <a:avLst/>
          </a:prstGeom>
          <a:solidFill>
            <a:srgbClr val="D7CCC8"/>
          </a:solidFill>
          <a:ln/>
        </p:spPr>
        <p:txBody>
          <a:bodyPr/>
          <a:lstStyle/>
          <a:p>
            <a:endParaRPr lang="fr-FR"/>
          </a:p>
        </p:txBody>
      </p:sp>
      <p:sp>
        <p:nvSpPr>
          <p:cNvPr id="26" name="Shape 19"/>
          <p:cNvSpPr/>
          <p:nvPr/>
        </p:nvSpPr>
        <p:spPr>
          <a:xfrm>
            <a:off x="5052054" y="1743075"/>
            <a:ext cx="3806196" cy="57150"/>
          </a:xfrm>
          <a:prstGeom prst="rect">
            <a:avLst/>
          </a:prstGeom>
          <a:solidFill>
            <a:srgbClr val="8D6E63"/>
          </a:solidFill>
          <a:ln/>
        </p:spPr>
        <p:txBody>
          <a:bodyPr/>
          <a:lstStyle/>
          <a:p>
            <a:endParaRPr lang="fr-FR"/>
          </a:p>
        </p:txBody>
      </p:sp>
      <p:pic>
        <p:nvPicPr>
          <p:cNvPr id="27" name="Image 5" descr="preencoded.png"/>
          <p:cNvPicPr>
            <a:picLocks noChangeAspect="1"/>
          </p:cNvPicPr>
          <p:nvPr/>
        </p:nvPicPr>
        <p:blipFill>
          <a:blip r:embed="rId8"/>
          <a:stretch>
            <a:fillRect/>
          </a:stretch>
        </p:blipFill>
        <p:spPr>
          <a:xfrm>
            <a:off x="5137779" y="1828800"/>
            <a:ext cx="228600" cy="228600"/>
          </a:xfrm>
          <a:prstGeom prst="rect">
            <a:avLst/>
          </a:prstGeom>
        </p:spPr>
      </p:pic>
      <p:sp>
        <p:nvSpPr>
          <p:cNvPr id="28" name="Text 20"/>
          <p:cNvSpPr/>
          <p:nvPr/>
        </p:nvSpPr>
        <p:spPr>
          <a:xfrm>
            <a:off x="5452104" y="1829693"/>
            <a:ext cx="1612702" cy="226814"/>
          </a:xfrm>
          <a:prstGeom prst="rect">
            <a:avLst/>
          </a:prstGeom>
          <a:noFill/>
          <a:ln/>
        </p:spPr>
        <p:txBody>
          <a:bodyPr wrap="none" lIns="0" tIns="0" rIns="0" bIns="0" rtlCol="0" anchor="t">
            <a:spAutoFit/>
          </a:bodyPr>
          <a:lstStyle/>
          <a:p>
            <a:pPr marL="0" indent="0" algn="l">
              <a:lnSpc>
                <a:spcPts val="1800"/>
              </a:lnSpc>
              <a:buNone/>
            </a:pPr>
            <a:r>
              <a:rPr lang="en-US" sz="1295" b="1" dirty="0">
                <a:solidFill>
                  <a:srgbClr val="5D4037"/>
                </a:solidFill>
                <a:latin typeface="Montserrat" pitchFamily="34" charset="0"/>
                <a:ea typeface="Montserrat" pitchFamily="34" charset="-122"/>
                <a:cs typeface="Montserrat" pitchFamily="34" charset="-120"/>
              </a:rPr>
              <a:t>Point particulier</a:t>
            </a:r>
            <a:endParaRPr lang="en-US" sz="1295" dirty="0"/>
          </a:p>
        </p:txBody>
      </p:sp>
      <p:sp>
        <p:nvSpPr>
          <p:cNvPr id="29" name="Text 21"/>
          <p:cNvSpPr/>
          <p:nvPr/>
        </p:nvSpPr>
        <p:spPr>
          <a:xfrm>
            <a:off x="5137779" y="2128838"/>
            <a:ext cx="3634746" cy="1822996"/>
          </a:xfrm>
          <a:prstGeom prst="rect">
            <a:avLst/>
          </a:prstGeom>
          <a:noFill/>
          <a:ln/>
        </p:spPr>
        <p:txBody>
          <a:bodyPr wrap="square" lIns="0" tIns="0" rIns="0" bIns="0" rtlCol="0" anchor="t">
            <a:spAutoFit/>
          </a:bodyPr>
          <a:lstStyle/>
          <a:p>
            <a:pPr marL="0" indent="0" algn="l">
              <a:lnSpc>
                <a:spcPts val="1800"/>
              </a:lnSpc>
              <a:buNone/>
            </a:pPr>
            <a:r>
              <a:rPr lang="en-US" sz="1090" b="1" dirty="0">
                <a:solidFill>
                  <a:srgbClr val="5D4037"/>
                </a:solidFill>
                <a:latin typeface="Montserrat" pitchFamily="34" charset="0"/>
                <a:ea typeface="Montserrat" pitchFamily="34" charset="-122"/>
                <a:cs typeface="Montserrat" pitchFamily="34" charset="-120"/>
              </a:rPr>
              <a:t>L'estomac est souvent très réactif au toucher chez les personnes stressées. Si vous sentez une tension dans l'épigastre, prolongez la respiration diaphragmatique avant d'intervenir. 
 Préférez la douceur et adaptez la durée en fonction de la tolérance.</a:t>
            </a:r>
            <a:endParaRPr lang="en-US" sz="109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9144000" cy="5143500"/>
          </a:xfrm>
          <a:prstGeom prst="rect">
            <a:avLst/>
          </a:prstGeom>
        </p:spPr>
      </p:pic>
      <p:sp>
        <p:nvSpPr>
          <p:cNvPr id="3" name="Text 0"/>
          <p:cNvSpPr/>
          <p:nvPr/>
        </p:nvSpPr>
        <p:spPr>
          <a:xfrm>
            <a:off x="571500" y="414338"/>
            <a:ext cx="8001000" cy="685800"/>
          </a:xfrm>
          <a:prstGeom prst="rect">
            <a:avLst/>
          </a:prstGeom>
          <a:noFill/>
          <a:ln/>
        </p:spPr>
        <p:txBody>
          <a:bodyPr wrap="square" lIns="0" tIns="0" rIns="0" bIns="0" rtlCol="0" anchor="t">
            <a:spAutoFit/>
          </a:bodyPr>
          <a:lstStyle/>
          <a:p>
            <a:pPr marL="0" indent="0" algn="l">
              <a:lnSpc>
                <a:spcPts val="2700"/>
              </a:lnSpc>
              <a:buNone/>
            </a:pPr>
            <a:r>
              <a:rPr lang="en-US" sz="2016" b="1" dirty="0">
                <a:solidFill>
                  <a:srgbClr val="5D4037"/>
                </a:solidFill>
                <a:latin typeface="Montserrat" pitchFamily="34" charset="0"/>
                <a:ea typeface="Montserrat" pitchFamily="34" charset="-122"/>
                <a:cs typeface="Montserrat" pitchFamily="34" charset="-120"/>
              </a:rPr>
              <a:t>Technique 1 — Lisser l'épigastre pour détendre la paroi gastrique</a:t>
            </a:r>
            <a:endParaRPr lang="en-US" sz="2016" dirty="0"/>
          </a:p>
        </p:txBody>
      </p:sp>
      <p:sp>
        <p:nvSpPr>
          <p:cNvPr id="4" name="Text 1"/>
          <p:cNvSpPr/>
          <p:nvPr/>
        </p:nvSpPr>
        <p:spPr>
          <a:xfrm>
            <a:off x="571500" y="1243013"/>
            <a:ext cx="4243388" cy="226814"/>
          </a:xfrm>
          <a:prstGeom prst="rect">
            <a:avLst/>
          </a:prstGeom>
          <a:noFill/>
          <a:ln/>
        </p:spPr>
        <p:txBody>
          <a:bodyPr wrap="none" lIns="0" tIns="0" rIns="0" bIns="0" rtlCol="0" anchor="t">
            <a:spAutoFit/>
          </a:bodyPr>
          <a:lstStyle/>
          <a:p>
            <a:pPr marL="0" indent="0" algn="l">
              <a:lnSpc>
                <a:spcPts val="1800"/>
              </a:lnSpc>
              <a:buNone/>
            </a:pPr>
            <a:r>
              <a:rPr lang="en-US" sz="1295" b="1" kern="0" spc="1" dirty="0">
                <a:solidFill>
                  <a:srgbClr val="8D6E63"/>
                </a:solidFill>
                <a:latin typeface="Montserrat" pitchFamily="34" charset="0"/>
                <a:ea typeface="Montserrat" pitchFamily="34" charset="-122"/>
                <a:cs typeface="Montserrat" pitchFamily="34" charset="-120"/>
              </a:rPr>
              <a:t>PROTOCOLE PAS À PAS</a:t>
            </a:r>
            <a:endParaRPr lang="en-US" sz="1295" dirty="0"/>
          </a:p>
        </p:txBody>
      </p:sp>
      <p:sp>
        <p:nvSpPr>
          <p:cNvPr id="5" name="Shape 2"/>
          <p:cNvSpPr/>
          <p:nvPr/>
        </p:nvSpPr>
        <p:spPr>
          <a:xfrm>
            <a:off x="571500" y="1612702"/>
            <a:ext cx="257175" cy="257175"/>
          </a:xfrm>
          <a:prstGeom prst="rect">
            <a:avLst/>
          </a:prstGeom>
          <a:solidFill>
            <a:srgbClr val="5D4037"/>
          </a:solidFill>
          <a:ln/>
        </p:spPr>
        <p:txBody>
          <a:bodyPr/>
          <a:lstStyle/>
          <a:p>
            <a:endParaRPr lang="fr-FR"/>
          </a:p>
        </p:txBody>
      </p:sp>
      <p:sp>
        <p:nvSpPr>
          <p:cNvPr id="6" name="Text 3"/>
          <p:cNvSpPr/>
          <p:nvPr/>
        </p:nvSpPr>
        <p:spPr>
          <a:xfrm>
            <a:off x="571500" y="1612702"/>
            <a:ext cx="257175" cy="257175"/>
          </a:xfrm>
          <a:prstGeom prst="rect">
            <a:avLst/>
          </a:prstGeom>
          <a:noFill/>
          <a:ln/>
        </p:spPr>
        <p:txBody>
          <a:bodyPr wrap="square" lIns="0" tIns="0" rIns="0" bIns="0" rtlCol="0" anchor="ctr">
            <a:spAutoFit/>
          </a:bodyPr>
          <a:lstStyle/>
          <a:p>
            <a:pPr marL="0" indent="0" algn="ctr">
              <a:lnSpc>
                <a:spcPts val="1200"/>
              </a:lnSpc>
              <a:buNone/>
            </a:pPr>
            <a:r>
              <a:rPr lang="en-US" sz="885" b="1" dirty="0">
                <a:solidFill>
                  <a:srgbClr val="FAF3E0"/>
                </a:solidFill>
                <a:latin typeface="Montserrat" pitchFamily="34" charset="0"/>
                <a:ea typeface="Montserrat" pitchFamily="34" charset="-122"/>
                <a:cs typeface="Montserrat" pitchFamily="34" charset="-120"/>
              </a:rPr>
              <a:t>1</a:t>
            </a:r>
            <a:endParaRPr lang="en-US" sz="885" dirty="0"/>
          </a:p>
        </p:txBody>
      </p:sp>
      <p:sp>
        <p:nvSpPr>
          <p:cNvPr id="7" name="Text 4"/>
          <p:cNvSpPr/>
          <p:nvPr/>
        </p:nvSpPr>
        <p:spPr>
          <a:xfrm>
            <a:off x="935831" y="1612702"/>
            <a:ext cx="3879056" cy="395753"/>
          </a:xfrm>
          <a:prstGeom prst="rect">
            <a:avLst/>
          </a:prstGeom>
          <a:noFill/>
          <a:ln/>
        </p:spPr>
        <p:txBody>
          <a:bodyPr wrap="square" lIns="0" tIns="42545" rIns="0" bIns="0" rtlCol="0" anchor="t">
            <a:spAutoFit/>
          </a:bodyPr>
          <a:lstStyle/>
          <a:p>
            <a:pPr marL="0" indent="0" algn="l">
              <a:lnSpc>
                <a:spcPts val="1400"/>
              </a:lnSpc>
              <a:buNone/>
            </a:pPr>
            <a:r>
              <a:rPr lang="en-US" sz="885" b="1" dirty="0">
                <a:solidFill>
                  <a:srgbClr val="795548"/>
                </a:solidFill>
                <a:latin typeface="Montserrat" pitchFamily="34" charset="0"/>
                <a:ea typeface="Montserrat" pitchFamily="34" charset="-122"/>
                <a:cs typeface="Montserrat" pitchFamily="34" charset="-120"/>
              </a:rPr>
              <a:t>Placer les deux mains à plat sur l'épigastre (zone entre le sternum et l'ombilic), l'une sur l'autre.</a:t>
            </a:r>
            <a:endParaRPr lang="en-US" sz="885" dirty="0"/>
          </a:p>
        </p:txBody>
      </p:sp>
      <p:sp>
        <p:nvSpPr>
          <p:cNvPr id="8" name="Shape 5"/>
          <p:cNvSpPr/>
          <p:nvPr/>
        </p:nvSpPr>
        <p:spPr>
          <a:xfrm>
            <a:off x="571500" y="2115610"/>
            <a:ext cx="257175" cy="257175"/>
          </a:xfrm>
          <a:prstGeom prst="rect">
            <a:avLst/>
          </a:prstGeom>
          <a:solidFill>
            <a:srgbClr val="5D4037"/>
          </a:solidFill>
          <a:ln/>
        </p:spPr>
        <p:txBody>
          <a:bodyPr/>
          <a:lstStyle/>
          <a:p>
            <a:endParaRPr lang="fr-FR"/>
          </a:p>
        </p:txBody>
      </p:sp>
      <p:sp>
        <p:nvSpPr>
          <p:cNvPr id="9" name="Text 6"/>
          <p:cNvSpPr/>
          <p:nvPr/>
        </p:nvSpPr>
        <p:spPr>
          <a:xfrm>
            <a:off x="571500" y="2115610"/>
            <a:ext cx="257175" cy="257175"/>
          </a:xfrm>
          <a:prstGeom prst="rect">
            <a:avLst/>
          </a:prstGeom>
          <a:noFill/>
          <a:ln/>
        </p:spPr>
        <p:txBody>
          <a:bodyPr wrap="square" lIns="0" tIns="0" rIns="0" bIns="0" rtlCol="0" anchor="ctr">
            <a:spAutoFit/>
          </a:bodyPr>
          <a:lstStyle/>
          <a:p>
            <a:pPr marL="0" indent="0" algn="ctr">
              <a:lnSpc>
                <a:spcPts val="1200"/>
              </a:lnSpc>
              <a:buNone/>
            </a:pPr>
            <a:r>
              <a:rPr lang="en-US" sz="885" b="1" dirty="0">
                <a:solidFill>
                  <a:srgbClr val="FAF3E0"/>
                </a:solidFill>
                <a:latin typeface="Montserrat" pitchFamily="34" charset="0"/>
                <a:ea typeface="Montserrat" pitchFamily="34" charset="-122"/>
                <a:cs typeface="Montserrat" pitchFamily="34" charset="-120"/>
              </a:rPr>
              <a:t>2</a:t>
            </a:r>
            <a:endParaRPr lang="en-US" sz="885" dirty="0"/>
          </a:p>
        </p:txBody>
      </p:sp>
      <p:sp>
        <p:nvSpPr>
          <p:cNvPr id="10" name="Text 7"/>
          <p:cNvSpPr/>
          <p:nvPr/>
        </p:nvSpPr>
        <p:spPr>
          <a:xfrm>
            <a:off x="935831" y="2115610"/>
            <a:ext cx="3879056" cy="395753"/>
          </a:xfrm>
          <a:prstGeom prst="rect">
            <a:avLst/>
          </a:prstGeom>
          <a:noFill/>
          <a:ln/>
        </p:spPr>
        <p:txBody>
          <a:bodyPr wrap="square" lIns="0" tIns="42545" rIns="0" bIns="0" rtlCol="0" anchor="t">
            <a:spAutoFit/>
          </a:bodyPr>
          <a:lstStyle/>
          <a:p>
            <a:pPr marL="0" indent="0" algn="l">
              <a:lnSpc>
                <a:spcPts val="1400"/>
              </a:lnSpc>
              <a:buNone/>
            </a:pPr>
            <a:r>
              <a:rPr lang="en-US" sz="885" b="1" dirty="0">
                <a:solidFill>
                  <a:srgbClr val="5D4037"/>
                </a:solidFill>
                <a:latin typeface="Montserrat" pitchFamily="34" charset="0"/>
                <a:ea typeface="Montserrat" pitchFamily="34" charset="-122"/>
                <a:cs typeface="Montserrat" pitchFamily="34" charset="-120"/>
              </a:rPr>
              <a:t>À l'expiration :</a:t>
            </a:r>
            <a:r>
              <a:rPr lang="en-US" sz="885" b="1" dirty="0">
                <a:solidFill>
                  <a:srgbClr val="795548"/>
                </a:solidFill>
                <a:latin typeface="Montserrat" pitchFamily="34" charset="0"/>
                <a:ea typeface="Montserrat" pitchFamily="34" charset="-122"/>
                <a:cs typeface="Montserrat" pitchFamily="34" charset="-120"/>
              </a:rPr>
              <a:t> effectuer un lissage lent et profond de haut en bas (du sternum vers l'ombilic).</a:t>
            </a:r>
            <a:endParaRPr lang="en-US" sz="885" dirty="0"/>
          </a:p>
        </p:txBody>
      </p:sp>
      <p:sp>
        <p:nvSpPr>
          <p:cNvPr id="11" name="Shape 8"/>
          <p:cNvSpPr/>
          <p:nvPr/>
        </p:nvSpPr>
        <p:spPr>
          <a:xfrm>
            <a:off x="571500" y="2618519"/>
            <a:ext cx="257175" cy="257175"/>
          </a:xfrm>
          <a:prstGeom prst="rect">
            <a:avLst/>
          </a:prstGeom>
          <a:solidFill>
            <a:srgbClr val="5D4037"/>
          </a:solidFill>
          <a:ln/>
        </p:spPr>
        <p:txBody>
          <a:bodyPr/>
          <a:lstStyle/>
          <a:p>
            <a:endParaRPr lang="fr-FR"/>
          </a:p>
        </p:txBody>
      </p:sp>
      <p:sp>
        <p:nvSpPr>
          <p:cNvPr id="12" name="Text 9"/>
          <p:cNvSpPr/>
          <p:nvPr/>
        </p:nvSpPr>
        <p:spPr>
          <a:xfrm>
            <a:off x="571500" y="2618519"/>
            <a:ext cx="257175" cy="257175"/>
          </a:xfrm>
          <a:prstGeom prst="rect">
            <a:avLst/>
          </a:prstGeom>
          <a:noFill/>
          <a:ln/>
        </p:spPr>
        <p:txBody>
          <a:bodyPr wrap="square" lIns="0" tIns="0" rIns="0" bIns="0" rtlCol="0" anchor="ctr">
            <a:spAutoFit/>
          </a:bodyPr>
          <a:lstStyle/>
          <a:p>
            <a:pPr marL="0" indent="0" algn="ctr">
              <a:lnSpc>
                <a:spcPts val="1200"/>
              </a:lnSpc>
              <a:buNone/>
            </a:pPr>
            <a:r>
              <a:rPr lang="en-US" sz="885" b="1" dirty="0">
                <a:solidFill>
                  <a:srgbClr val="FAF3E0"/>
                </a:solidFill>
                <a:latin typeface="Montserrat" pitchFamily="34" charset="0"/>
                <a:ea typeface="Montserrat" pitchFamily="34" charset="-122"/>
                <a:cs typeface="Montserrat" pitchFamily="34" charset="-120"/>
              </a:rPr>
              <a:t>3</a:t>
            </a:r>
            <a:endParaRPr lang="en-US" sz="885" dirty="0"/>
          </a:p>
        </p:txBody>
      </p:sp>
      <p:sp>
        <p:nvSpPr>
          <p:cNvPr id="13" name="Text 10"/>
          <p:cNvSpPr/>
          <p:nvPr/>
        </p:nvSpPr>
        <p:spPr>
          <a:xfrm>
            <a:off x="935831" y="2618519"/>
            <a:ext cx="3879056" cy="395753"/>
          </a:xfrm>
          <a:prstGeom prst="rect">
            <a:avLst/>
          </a:prstGeom>
          <a:noFill/>
          <a:ln/>
        </p:spPr>
        <p:txBody>
          <a:bodyPr wrap="square" lIns="0" tIns="42545" rIns="0" bIns="0" rtlCol="0" anchor="t">
            <a:spAutoFit/>
          </a:bodyPr>
          <a:lstStyle/>
          <a:p>
            <a:pPr marL="0" indent="0" algn="l">
              <a:lnSpc>
                <a:spcPts val="1400"/>
              </a:lnSpc>
              <a:buNone/>
            </a:pPr>
            <a:r>
              <a:rPr lang="en-US" sz="885" b="1" dirty="0">
                <a:solidFill>
                  <a:srgbClr val="795548"/>
                </a:solidFill>
                <a:latin typeface="Montserrat" pitchFamily="34" charset="0"/>
                <a:ea typeface="Montserrat" pitchFamily="34" charset="-122"/>
                <a:cs typeface="Montserrat" pitchFamily="34" charset="-120"/>
              </a:rPr>
              <a:t>La pression est progressive : commencer superficiellement puis augmenter à chaque passage.</a:t>
            </a:r>
            <a:endParaRPr lang="en-US" sz="885" dirty="0"/>
          </a:p>
        </p:txBody>
      </p:sp>
      <p:sp>
        <p:nvSpPr>
          <p:cNvPr id="14" name="Shape 11"/>
          <p:cNvSpPr/>
          <p:nvPr/>
        </p:nvSpPr>
        <p:spPr>
          <a:xfrm>
            <a:off x="571500" y="3121428"/>
            <a:ext cx="257175" cy="257175"/>
          </a:xfrm>
          <a:prstGeom prst="rect">
            <a:avLst/>
          </a:prstGeom>
          <a:solidFill>
            <a:srgbClr val="5D4037"/>
          </a:solidFill>
          <a:ln/>
        </p:spPr>
        <p:txBody>
          <a:bodyPr/>
          <a:lstStyle/>
          <a:p>
            <a:endParaRPr lang="fr-FR"/>
          </a:p>
        </p:txBody>
      </p:sp>
      <p:sp>
        <p:nvSpPr>
          <p:cNvPr id="15" name="Text 12"/>
          <p:cNvSpPr/>
          <p:nvPr/>
        </p:nvSpPr>
        <p:spPr>
          <a:xfrm>
            <a:off x="571500" y="3121428"/>
            <a:ext cx="257175" cy="257175"/>
          </a:xfrm>
          <a:prstGeom prst="rect">
            <a:avLst/>
          </a:prstGeom>
          <a:noFill/>
          <a:ln/>
        </p:spPr>
        <p:txBody>
          <a:bodyPr wrap="square" lIns="0" tIns="0" rIns="0" bIns="0" rtlCol="0" anchor="ctr">
            <a:spAutoFit/>
          </a:bodyPr>
          <a:lstStyle/>
          <a:p>
            <a:pPr marL="0" indent="0" algn="ctr">
              <a:lnSpc>
                <a:spcPts val="1200"/>
              </a:lnSpc>
              <a:buNone/>
            </a:pPr>
            <a:r>
              <a:rPr lang="en-US" sz="885" b="1" dirty="0">
                <a:solidFill>
                  <a:srgbClr val="FAF3E0"/>
                </a:solidFill>
                <a:latin typeface="Montserrat" pitchFamily="34" charset="0"/>
                <a:ea typeface="Montserrat" pitchFamily="34" charset="-122"/>
                <a:cs typeface="Montserrat" pitchFamily="34" charset="-120"/>
              </a:rPr>
              <a:t>4</a:t>
            </a:r>
            <a:endParaRPr lang="en-US" sz="885" dirty="0"/>
          </a:p>
        </p:txBody>
      </p:sp>
      <p:sp>
        <p:nvSpPr>
          <p:cNvPr id="16" name="Text 13"/>
          <p:cNvSpPr/>
          <p:nvPr/>
        </p:nvSpPr>
        <p:spPr>
          <a:xfrm>
            <a:off x="935831" y="3121428"/>
            <a:ext cx="3879056" cy="395753"/>
          </a:xfrm>
          <a:prstGeom prst="rect">
            <a:avLst/>
          </a:prstGeom>
          <a:noFill/>
          <a:ln/>
        </p:spPr>
        <p:txBody>
          <a:bodyPr wrap="square" lIns="0" tIns="42545" rIns="0" bIns="0" rtlCol="0" anchor="t">
            <a:spAutoFit/>
          </a:bodyPr>
          <a:lstStyle/>
          <a:p>
            <a:pPr marL="0" indent="0" algn="l">
              <a:lnSpc>
                <a:spcPts val="1400"/>
              </a:lnSpc>
              <a:buNone/>
            </a:pPr>
            <a:r>
              <a:rPr lang="en-US" sz="885" b="1" dirty="0">
                <a:solidFill>
                  <a:srgbClr val="5D4037"/>
                </a:solidFill>
                <a:latin typeface="Montserrat" pitchFamily="34" charset="0"/>
                <a:ea typeface="Montserrat" pitchFamily="34" charset="-122"/>
                <a:cs typeface="Montserrat" pitchFamily="34" charset="-120"/>
              </a:rPr>
              <a:t>À l'inspiration :</a:t>
            </a:r>
            <a:r>
              <a:rPr lang="en-US" sz="885" b="1" dirty="0">
                <a:solidFill>
                  <a:srgbClr val="795548"/>
                </a:solidFill>
                <a:latin typeface="Montserrat" pitchFamily="34" charset="0"/>
                <a:ea typeface="Montserrat" pitchFamily="34" charset="-122"/>
                <a:cs typeface="Montserrat" pitchFamily="34" charset="-120"/>
              </a:rPr>
              <a:t> remonter les mains légèrement sans quitter le contact cutané.</a:t>
            </a:r>
            <a:endParaRPr lang="en-US" sz="885" dirty="0"/>
          </a:p>
        </p:txBody>
      </p:sp>
      <p:sp>
        <p:nvSpPr>
          <p:cNvPr id="17" name="Shape 14"/>
          <p:cNvSpPr/>
          <p:nvPr/>
        </p:nvSpPr>
        <p:spPr>
          <a:xfrm>
            <a:off x="571500" y="3624337"/>
            <a:ext cx="257175" cy="257175"/>
          </a:xfrm>
          <a:prstGeom prst="rect">
            <a:avLst/>
          </a:prstGeom>
          <a:solidFill>
            <a:srgbClr val="5D4037"/>
          </a:solidFill>
          <a:ln/>
        </p:spPr>
        <p:txBody>
          <a:bodyPr/>
          <a:lstStyle/>
          <a:p>
            <a:endParaRPr lang="fr-FR"/>
          </a:p>
        </p:txBody>
      </p:sp>
      <p:sp>
        <p:nvSpPr>
          <p:cNvPr id="18" name="Text 15"/>
          <p:cNvSpPr/>
          <p:nvPr/>
        </p:nvSpPr>
        <p:spPr>
          <a:xfrm>
            <a:off x="571500" y="3624337"/>
            <a:ext cx="257175" cy="257175"/>
          </a:xfrm>
          <a:prstGeom prst="rect">
            <a:avLst/>
          </a:prstGeom>
          <a:noFill/>
          <a:ln/>
        </p:spPr>
        <p:txBody>
          <a:bodyPr wrap="square" lIns="0" tIns="0" rIns="0" bIns="0" rtlCol="0" anchor="ctr">
            <a:spAutoFit/>
          </a:bodyPr>
          <a:lstStyle/>
          <a:p>
            <a:pPr marL="0" indent="0" algn="ctr">
              <a:lnSpc>
                <a:spcPts val="1200"/>
              </a:lnSpc>
              <a:buNone/>
            </a:pPr>
            <a:r>
              <a:rPr lang="en-US" sz="885" b="1" dirty="0">
                <a:solidFill>
                  <a:srgbClr val="FAF3E0"/>
                </a:solidFill>
                <a:latin typeface="Montserrat" pitchFamily="34" charset="0"/>
                <a:ea typeface="Montserrat" pitchFamily="34" charset="-122"/>
                <a:cs typeface="Montserrat" pitchFamily="34" charset="-120"/>
              </a:rPr>
              <a:t>5</a:t>
            </a:r>
            <a:endParaRPr lang="en-US" sz="885" dirty="0"/>
          </a:p>
        </p:txBody>
      </p:sp>
      <p:sp>
        <p:nvSpPr>
          <p:cNvPr id="19" name="Text 16"/>
          <p:cNvSpPr/>
          <p:nvPr/>
        </p:nvSpPr>
        <p:spPr>
          <a:xfrm>
            <a:off x="935831" y="3624337"/>
            <a:ext cx="3879056" cy="395753"/>
          </a:xfrm>
          <a:prstGeom prst="rect">
            <a:avLst/>
          </a:prstGeom>
          <a:noFill/>
          <a:ln/>
        </p:spPr>
        <p:txBody>
          <a:bodyPr wrap="square" lIns="0" tIns="42545" rIns="0" bIns="0" rtlCol="0" anchor="t">
            <a:spAutoFit/>
          </a:bodyPr>
          <a:lstStyle/>
          <a:p>
            <a:pPr marL="0" indent="0" algn="l">
              <a:lnSpc>
                <a:spcPts val="1400"/>
              </a:lnSpc>
              <a:buNone/>
            </a:pPr>
            <a:r>
              <a:rPr lang="en-US" sz="885" b="1" dirty="0">
                <a:solidFill>
                  <a:srgbClr val="795548"/>
                </a:solidFill>
                <a:latin typeface="Montserrat" pitchFamily="34" charset="0"/>
                <a:ea typeface="Montserrat" pitchFamily="34" charset="-122"/>
                <a:cs typeface="Montserrat" pitchFamily="34" charset="-120"/>
              </a:rPr>
              <a:t>Varier la direction : lissages verticaux, puis en diagonale (droite-gauche et gauche-droite).</a:t>
            </a:r>
            <a:endParaRPr lang="en-US" sz="885" dirty="0"/>
          </a:p>
        </p:txBody>
      </p:sp>
      <p:sp>
        <p:nvSpPr>
          <p:cNvPr id="20" name="Shape 17"/>
          <p:cNvSpPr/>
          <p:nvPr/>
        </p:nvSpPr>
        <p:spPr>
          <a:xfrm>
            <a:off x="571500" y="4127246"/>
            <a:ext cx="257175" cy="257175"/>
          </a:xfrm>
          <a:prstGeom prst="rect">
            <a:avLst/>
          </a:prstGeom>
          <a:solidFill>
            <a:srgbClr val="5D4037"/>
          </a:solidFill>
          <a:ln/>
        </p:spPr>
        <p:txBody>
          <a:bodyPr/>
          <a:lstStyle/>
          <a:p>
            <a:endParaRPr lang="fr-FR"/>
          </a:p>
        </p:txBody>
      </p:sp>
      <p:sp>
        <p:nvSpPr>
          <p:cNvPr id="21" name="Text 18"/>
          <p:cNvSpPr/>
          <p:nvPr/>
        </p:nvSpPr>
        <p:spPr>
          <a:xfrm>
            <a:off x="571500" y="4127246"/>
            <a:ext cx="257175" cy="257175"/>
          </a:xfrm>
          <a:prstGeom prst="rect">
            <a:avLst/>
          </a:prstGeom>
          <a:noFill/>
          <a:ln/>
        </p:spPr>
        <p:txBody>
          <a:bodyPr wrap="square" lIns="0" tIns="0" rIns="0" bIns="0" rtlCol="0" anchor="ctr">
            <a:spAutoFit/>
          </a:bodyPr>
          <a:lstStyle/>
          <a:p>
            <a:pPr marL="0" indent="0" algn="ctr">
              <a:lnSpc>
                <a:spcPts val="1200"/>
              </a:lnSpc>
              <a:buNone/>
            </a:pPr>
            <a:r>
              <a:rPr lang="en-US" sz="885" b="1" dirty="0">
                <a:solidFill>
                  <a:srgbClr val="FAF3E0"/>
                </a:solidFill>
                <a:latin typeface="Montserrat" pitchFamily="34" charset="0"/>
                <a:ea typeface="Montserrat" pitchFamily="34" charset="-122"/>
                <a:cs typeface="Montserrat" pitchFamily="34" charset="-120"/>
              </a:rPr>
              <a:t>6</a:t>
            </a:r>
            <a:endParaRPr lang="en-US" sz="885" dirty="0"/>
          </a:p>
        </p:txBody>
      </p:sp>
      <p:sp>
        <p:nvSpPr>
          <p:cNvPr id="22" name="Text 19"/>
          <p:cNvSpPr/>
          <p:nvPr/>
        </p:nvSpPr>
        <p:spPr>
          <a:xfrm>
            <a:off x="935831" y="4127246"/>
            <a:ext cx="1421606" cy="215736"/>
          </a:xfrm>
          <a:prstGeom prst="rect">
            <a:avLst/>
          </a:prstGeom>
          <a:noFill/>
          <a:ln/>
        </p:spPr>
        <p:txBody>
          <a:bodyPr wrap="none" lIns="0" tIns="42545" rIns="0" bIns="0" rtlCol="0" anchor="t">
            <a:spAutoFit/>
          </a:bodyPr>
          <a:lstStyle/>
          <a:p>
            <a:pPr marL="0" indent="0" algn="l">
              <a:lnSpc>
                <a:spcPts val="1400"/>
              </a:lnSpc>
              <a:buNone/>
            </a:pPr>
            <a:r>
              <a:rPr lang="en-US" sz="885" b="1" dirty="0">
                <a:solidFill>
                  <a:srgbClr val="5D4037"/>
                </a:solidFill>
                <a:latin typeface="Montserrat" pitchFamily="34" charset="0"/>
                <a:ea typeface="Montserrat" pitchFamily="34" charset="-122"/>
                <a:cs typeface="Montserrat" pitchFamily="34" charset="-120"/>
              </a:rPr>
              <a:t>Durée :</a:t>
            </a:r>
            <a:r>
              <a:rPr lang="en-US" sz="885" b="1" dirty="0">
                <a:solidFill>
                  <a:srgbClr val="795548"/>
                </a:solidFill>
                <a:latin typeface="Montserrat" pitchFamily="34" charset="0"/>
                <a:ea typeface="Montserrat" pitchFamily="34" charset="-122"/>
                <a:cs typeface="Montserrat" pitchFamily="34" charset="-120"/>
              </a:rPr>
              <a:t> 5 à 7 minutes.</a:t>
            </a:r>
            <a:endParaRPr lang="en-US" sz="885" dirty="0"/>
          </a:p>
        </p:txBody>
      </p:sp>
      <p:sp>
        <p:nvSpPr>
          <p:cNvPr id="23" name="Shape 20"/>
          <p:cNvSpPr/>
          <p:nvPr/>
        </p:nvSpPr>
        <p:spPr>
          <a:xfrm>
            <a:off x="5100638" y="1243013"/>
            <a:ext cx="3471863" cy="1771650"/>
          </a:xfrm>
          <a:prstGeom prst="rect">
            <a:avLst/>
          </a:prstGeom>
          <a:solidFill>
            <a:srgbClr val="EFEBE9"/>
          </a:solidFill>
          <a:ln/>
        </p:spPr>
        <p:txBody>
          <a:bodyPr/>
          <a:lstStyle/>
          <a:p>
            <a:endParaRPr lang="fr-FR"/>
          </a:p>
        </p:txBody>
      </p:sp>
      <p:sp>
        <p:nvSpPr>
          <p:cNvPr id="24" name="Shape 21"/>
          <p:cNvSpPr/>
          <p:nvPr/>
        </p:nvSpPr>
        <p:spPr>
          <a:xfrm>
            <a:off x="5100638" y="1243013"/>
            <a:ext cx="42863" cy="1771650"/>
          </a:xfrm>
          <a:prstGeom prst="rect">
            <a:avLst/>
          </a:prstGeom>
          <a:solidFill>
            <a:srgbClr val="8D6E63"/>
          </a:solidFill>
          <a:ln/>
        </p:spPr>
        <p:txBody>
          <a:bodyPr/>
          <a:lstStyle/>
          <a:p>
            <a:endParaRPr lang="fr-FR"/>
          </a:p>
        </p:txBody>
      </p:sp>
      <p:sp>
        <p:nvSpPr>
          <p:cNvPr id="25" name="Text 22"/>
          <p:cNvSpPr/>
          <p:nvPr/>
        </p:nvSpPr>
        <p:spPr>
          <a:xfrm>
            <a:off x="5100638" y="1243013"/>
            <a:ext cx="3471863" cy="1771650"/>
          </a:xfrm>
          <a:prstGeom prst="rect">
            <a:avLst/>
          </a:prstGeom>
          <a:noFill/>
          <a:ln/>
        </p:spPr>
        <p:txBody>
          <a:bodyPr wrap="square" lIns="212598" tIns="212598" rIns="212598" bIns="212598" rtlCol="0" anchor="t">
            <a:spAutoFit/>
          </a:bodyPr>
          <a:lstStyle/>
          <a:p>
            <a:pPr marL="0" indent="0" algn="l">
              <a:lnSpc>
                <a:spcPts val="1900"/>
              </a:lnSpc>
              <a:buNone/>
            </a:pPr>
            <a:r>
              <a:rPr lang="en-US" sz="1090" b="1" dirty="0">
                <a:solidFill>
                  <a:srgbClr val="795548"/>
                </a:solidFill>
                <a:latin typeface="Montserrat" pitchFamily="34" charset="0"/>
                <a:ea typeface="Montserrat" pitchFamily="34" charset="-122"/>
                <a:cs typeface="Montserrat" pitchFamily="34" charset="-120"/>
              </a:rPr>
              <a:t>Le lissage de l'épigastre est la première technique de contact avec la zone gastrique. Il vise à relâcher les tensions du fascia gastrique et à réduire la sensibilité de la paroi abdominale antérieure.</a:t>
            </a:r>
            <a:endParaRPr lang="en-US" sz="1090" dirty="0"/>
          </a:p>
        </p:txBody>
      </p:sp>
      <p:sp>
        <p:nvSpPr>
          <p:cNvPr id="26" name="Shape 23"/>
          <p:cNvSpPr/>
          <p:nvPr/>
        </p:nvSpPr>
        <p:spPr>
          <a:xfrm>
            <a:off x="5100638" y="3555802"/>
            <a:ext cx="3471863" cy="1444823"/>
          </a:xfrm>
          <a:prstGeom prst="rect">
            <a:avLst/>
          </a:prstGeom>
          <a:solidFill>
            <a:srgbClr val="D7CCC8"/>
          </a:solidFill>
          <a:ln/>
        </p:spPr>
        <p:txBody>
          <a:bodyPr/>
          <a:lstStyle/>
          <a:p>
            <a:endParaRPr lang="fr-FR"/>
          </a:p>
        </p:txBody>
      </p:sp>
      <p:sp>
        <p:nvSpPr>
          <p:cNvPr id="27" name="Shape 24"/>
          <p:cNvSpPr/>
          <p:nvPr/>
        </p:nvSpPr>
        <p:spPr>
          <a:xfrm>
            <a:off x="5100638" y="3555802"/>
            <a:ext cx="3471863" cy="57150"/>
          </a:xfrm>
          <a:prstGeom prst="rect">
            <a:avLst/>
          </a:prstGeom>
          <a:solidFill>
            <a:srgbClr val="5D4037"/>
          </a:solidFill>
          <a:ln/>
        </p:spPr>
        <p:txBody>
          <a:bodyPr/>
          <a:lstStyle/>
          <a:p>
            <a:endParaRPr lang="fr-FR"/>
          </a:p>
        </p:txBody>
      </p:sp>
      <p:pic>
        <p:nvPicPr>
          <p:cNvPr id="28" name="Image 1" descr="preencoded.png"/>
          <p:cNvPicPr>
            <a:picLocks noChangeAspect="1"/>
          </p:cNvPicPr>
          <p:nvPr/>
        </p:nvPicPr>
        <p:blipFill>
          <a:blip r:embed="rId4"/>
          <a:stretch>
            <a:fillRect/>
          </a:stretch>
        </p:blipFill>
        <p:spPr>
          <a:xfrm>
            <a:off x="5314950" y="3831729"/>
            <a:ext cx="250031" cy="200025"/>
          </a:xfrm>
          <a:prstGeom prst="rect">
            <a:avLst/>
          </a:prstGeom>
        </p:spPr>
      </p:pic>
      <p:sp>
        <p:nvSpPr>
          <p:cNvPr id="29" name="Text 25"/>
          <p:cNvSpPr/>
          <p:nvPr/>
        </p:nvSpPr>
        <p:spPr>
          <a:xfrm>
            <a:off x="5672138" y="3827264"/>
            <a:ext cx="1793081" cy="208955"/>
          </a:xfrm>
          <a:prstGeom prst="rect">
            <a:avLst/>
          </a:prstGeom>
          <a:noFill/>
          <a:ln/>
        </p:spPr>
        <p:txBody>
          <a:bodyPr wrap="none" lIns="0" tIns="0" rIns="0" bIns="0" rtlCol="0" anchor="t">
            <a:spAutoFit/>
          </a:bodyPr>
          <a:lstStyle/>
          <a:p>
            <a:pPr marL="0" indent="0" algn="l">
              <a:lnSpc>
                <a:spcPts val="1600"/>
              </a:lnSpc>
              <a:buNone/>
            </a:pPr>
            <a:r>
              <a:rPr lang="en-US" sz="1193" b="1" dirty="0">
                <a:solidFill>
                  <a:srgbClr val="5D4037"/>
                </a:solidFill>
                <a:latin typeface="Montserrat" pitchFamily="34" charset="0"/>
                <a:ea typeface="Montserrat" pitchFamily="34" charset="-122"/>
                <a:cs typeface="Montserrat" pitchFamily="34" charset="-120"/>
              </a:rPr>
              <a:t>Sensation attendue</a:t>
            </a:r>
            <a:endParaRPr lang="en-US" sz="1193" dirty="0"/>
          </a:p>
        </p:txBody>
      </p:sp>
      <p:sp>
        <p:nvSpPr>
          <p:cNvPr id="30" name="Text 26"/>
          <p:cNvSpPr/>
          <p:nvPr/>
        </p:nvSpPr>
        <p:spPr>
          <a:xfrm>
            <a:off x="5314950" y="4143375"/>
            <a:ext cx="3043238" cy="642938"/>
          </a:xfrm>
          <a:prstGeom prst="rect">
            <a:avLst/>
          </a:prstGeom>
          <a:noFill/>
          <a:ln/>
        </p:spPr>
        <p:txBody>
          <a:bodyPr wrap="square" lIns="0" tIns="0" rIns="0" bIns="0" rtlCol="0" anchor="t">
            <a:spAutoFit/>
          </a:bodyPr>
          <a:lstStyle/>
          <a:p>
            <a:pPr marL="0" indent="0" algn="l">
              <a:lnSpc>
                <a:spcPts val="1700"/>
              </a:lnSpc>
              <a:buNone/>
            </a:pPr>
            <a:r>
              <a:rPr lang="en-US" sz="987" b="1" dirty="0">
                <a:solidFill>
                  <a:srgbClr val="5D4037"/>
                </a:solidFill>
                <a:latin typeface="Montserrat" pitchFamily="34" charset="0"/>
                <a:ea typeface="Montserrat" pitchFamily="34" charset="-122"/>
                <a:cs typeface="Montserrat" pitchFamily="34" charset="-120"/>
              </a:rPr>
              <a:t>Relâchement progressif de la zone épigastrique, sensation de chaleur, et diminution de la sensibilité au toucher.</a:t>
            </a:r>
            <a:endParaRPr lang="en-US" sz="987"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9144000" cy="5143500"/>
          </a:xfrm>
          <a:prstGeom prst="rect">
            <a:avLst/>
          </a:prstGeom>
        </p:spPr>
      </p:pic>
      <p:sp>
        <p:nvSpPr>
          <p:cNvPr id="3" name="Text 0"/>
          <p:cNvSpPr/>
          <p:nvPr/>
        </p:nvSpPr>
        <p:spPr>
          <a:xfrm>
            <a:off x="571500" y="414338"/>
            <a:ext cx="8001000" cy="685800"/>
          </a:xfrm>
          <a:prstGeom prst="rect">
            <a:avLst/>
          </a:prstGeom>
          <a:noFill/>
          <a:ln/>
        </p:spPr>
        <p:txBody>
          <a:bodyPr wrap="square" lIns="0" tIns="0" rIns="0" bIns="0" rtlCol="0" anchor="t">
            <a:spAutoFit/>
          </a:bodyPr>
          <a:lstStyle/>
          <a:p>
            <a:pPr marL="0" indent="0" algn="l">
              <a:lnSpc>
                <a:spcPts val="2700"/>
              </a:lnSpc>
              <a:buNone/>
            </a:pPr>
            <a:r>
              <a:rPr lang="en-US" sz="2016" b="1" dirty="0">
                <a:solidFill>
                  <a:srgbClr val="5D4037"/>
                </a:solidFill>
                <a:latin typeface="Montserrat" pitchFamily="34" charset="0"/>
                <a:ea typeface="Montserrat" pitchFamily="34" charset="-122"/>
                <a:cs typeface="Montserrat" pitchFamily="34" charset="-120"/>
              </a:rPr>
              <a:t>Technique 2 — Libérer le pylore pour améliorer la vidange gastrique</a:t>
            </a:r>
            <a:endParaRPr lang="en-US" sz="2016" dirty="0"/>
          </a:p>
        </p:txBody>
      </p:sp>
      <p:sp>
        <p:nvSpPr>
          <p:cNvPr id="4" name="Text 1"/>
          <p:cNvSpPr/>
          <p:nvPr/>
        </p:nvSpPr>
        <p:spPr>
          <a:xfrm>
            <a:off x="571500" y="1157288"/>
            <a:ext cx="4243388" cy="226814"/>
          </a:xfrm>
          <a:prstGeom prst="rect">
            <a:avLst/>
          </a:prstGeom>
          <a:noFill/>
          <a:ln/>
        </p:spPr>
        <p:txBody>
          <a:bodyPr wrap="none" lIns="0" tIns="0" rIns="0" bIns="0" rtlCol="0" anchor="t">
            <a:spAutoFit/>
          </a:bodyPr>
          <a:lstStyle/>
          <a:p>
            <a:pPr marL="0" indent="0" algn="l">
              <a:lnSpc>
                <a:spcPts val="1800"/>
              </a:lnSpc>
              <a:buNone/>
            </a:pPr>
            <a:r>
              <a:rPr lang="en-US" sz="1295" b="1" kern="0" spc="1" dirty="0">
                <a:solidFill>
                  <a:srgbClr val="8D6E63"/>
                </a:solidFill>
                <a:latin typeface="Montserrat" pitchFamily="34" charset="0"/>
                <a:ea typeface="Montserrat" pitchFamily="34" charset="-122"/>
                <a:cs typeface="Montserrat" pitchFamily="34" charset="-120"/>
              </a:rPr>
              <a:t>PROTOCOLE PAS À PAS</a:t>
            </a:r>
            <a:endParaRPr lang="en-US" sz="1295" dirty="0"/>
          </a:p>
        </p:txBody>
      </p:sp>
      <p:sp>
        <p:nvSpPr>
          <p:cNvPr id="5" name="Shape 2"/>
          <p:cNvSpPr/>
          <p:nvPr/>
        </p:nvSpPr>
        <p:spPr>
          <a:xfrm>
            <a:off x="571500" y="1526977"/>
            <a:ext cx="257175" cy="257175"/>
          </a:xfrm>
          <a:prstGeom prst="rect">
            <a:avLst/>
          </a:prstGeom>
          <a:solidFill>
            <a:srgbClr val="5D4037"/>
          </a:solidFill>
          <a:ln/>
        </p:spPr>
        <p:txBody>
          <a:bodyPr/>
          <a:lstStyle/>
          <a:p>
            <a:endParaRPr lang="fr-FR"/>
          </a:p>
        </p:txBody>
      </p:sp>
      <p:sp>
        <p:nvSpPr>
          <p:cNvPr id="6" name="Text 3"/>
          <p:cNvSpPr/>
          <p:nvPr/>
        </p:nvSpPr>
        <p:spPr>
          <a:xfrm>
            <a:off x="571500" y="1526977"/>
            <a:ext cx="257175" cy="257175"/>
          </a:xfrm>
          <a:prstGeom prst="rect">
            <a:avLst/>
          </a:prstGeom>
          <a:noFill/>
          <a:ln/>
        </p:spPr>
        <p:txBody>
          <a:bodyPr wrap="square" lIns="0" tIns="0" rIns="0" bIns="0" rtlCol="0" anchor="ctr">
            <a:spAutoFit/>
          </a:bodyPr>
          <a:lstStyle/>
          <a:p>
            <a:pPr marL="0" indent="0" algn="ctr">
              <a:lnSpc>
                <a:spcPts val="1200"/>
              </a:lnSpc>
              <a:buNone/>
            </a:pPr>
            <a:r>
              <a:rPr lang="en-US" sz="885" b="1" dirty="0">
                <a:solidFill>
                  <a:srgbClr val="FAF3E0"/>
                </a:solidFill>
                <a:latin typeface="Montserrat" pitchFamily="34" charset="0"/>
                <a:ea typeface="Montserrat" pitchFamily="34" charset="-122"/>
                <a:cs typeface="Montserrat" pitchFamily="34" charset="-120"/>
              </a:rPr>
              <a:t>1</a:t>
            </a:r>
            <a:endParaRPr lang="en-US" sz="885" dirty="0"/>
          </a:p>
        </p:txBody>
      </p:sp>
      <p:sp>
        <p:nvSpPr>
          <p:cNvPr id="7" name="Text 4"/>
          <p:cNvSpPr/>
          <p:nvPr/>
        </p:nvSpPr>
        <p:spPr>
          <a:xfrm>
            <a:off x="935831" y="1526977"/>
            <a:ext cx="3879056" cy="395753"/>
          </a:xfrm>
          <a:prstGeom prst="rect">
            <a:avLst/>
          </a:prstGeom>
          <a:noFill/>
          <a:ln/>
        </p:spPr>
        <p:txBody>
          <a:bodyPr wrap="square" lIns="0" tIns="42545" rIns="0" bIns="0" rtlCol="0" anchor="t">
            <a:spAutoFit/>
          </a:bodyPr>
          <a:lstStyle/>
          <a:p>
            <a:pPr marL="0" indent="0" algn="l">
              <a:lnSpc>
                <a:spcPts val="1400"/>
              </a:lnSpc>
              <a:buNone/>
            </a:pPr>
            <a:r>
              <a:rPr lang="en-US" sz="885" b="1" dirty="0">
                <a:solidFill>
                  <a:srgbClr val="795548"/>
                </a:solidFill>
                <a:latin typeface="Montserrat" pitchFamily="34" charset="0"/>
                <a:ea typeface="Montserrat" pitchFamily="34" charset="-122"/>
                <a:cs typeface="Montserrat" pitchFamily="34" charset="-120"/>
              </a:rPr>
              <a:t>Placer deux ou trois doigts (index, majeur, annulaire) sur la projection du pylore.</a:t>
            </a:r>
            <a:endParaRPr lang="en-US" sz="885" dirty="0"/>
          </a:p>
        </p:txBody>
      </p:sp>
      <p:sp>
        <p:nvSpPr>
          <p:cNvPr id="8" name="Shape 5"/>
          <p:cNvSpPr/>
          <p:nvPr/>
        </p:nvSpPr>
        <p:spPr>
          <a:xfrm>
            <a:off x="571500" y="1994167"/>
            <a:ext cx="257175" cy="257175"/>
          </a:xfrm>
          <a:prstGeom prst="rect">
            <a:avLst/>
          </a:prstGeom>
          <a:solidFill>
            <a:srgbClr val="5D4037"/>
          </a:solidFill>
          <a:ln/>
        </p:spPr>
        <p:txBody>
          <a:bodyPr/>
          <a:lstStyle/>
          <a:p>
            <a:endParaRPr lang="fr-FR"/>
          </a:p>
        </p:txBody>
      </p:sp>
      <p:sp>
        <p:nvSpPr>
          <p:cNvPr id="9" name="Text 6"/>
          <p:cNvSpPr/>
          <p:nvPr/>
        </p:nvSpPr>
        <p:spPr>
          <a:xfrm>
            <a:off x="571500" y="1994167"/>
            <a:ext cx="257175" cy="257175"/>
          </a:xfrm>
          <a:prstGeom prst="rect">
            <a:avLst/>
          </a:prstGeom>
          <a:noFill/>
          <a:ln/>
        </p:spPr>
        <p:txBody>
          <a:bodyPr wrap="square" lIns="0" tIns="0" rIns="0" bIns="0" rtlCol="0" anchor="ctr">
            <a:spAutoFit/>
          </a:bodyPr>
          <a:lstStyle/>
          <a:p>
            <a:pPr marL="0" indent="0" algn="ctr">
              <a:lnSpc>
                <a:spcPts val="1200"/>
              </a:lnSpc>
              <a:buNone/>
            </a:pPr>
            <a:r>
              <a:rPr lang="en-US" sz="885" b="1" dirty="0">
                <a:solidFill>
                  <a:srgbClr val="FAF3E0"/>
                </a:solidFill>
                <a:latin typeface="Montserrat" pitchFamily="34" charset="0"/>
                <a:ea typeface="Montserrat" pitchFamily="34" charset="-122"/>
                <a:cs typeface="Montserrat" pitchFamily="34" charset="-120"/>
              </a:rPr>
              <a:t>2</a:t>
            </a:r>
            <a:endParaRPr lang="en-US" sz="885" dirty="0"/>
          </a:p>
        </p:txBody>
      </p:sp>
      <p:sp>
        <p:nvSpPr>
          <p:cNvPr id="10" name="Text 7"/>
          <p:cNvSpPr/>
          <p:nvPr/>
        </p:nvSpPr>
        <p:spPr>
          <a:xfrm>
            <a:off x="935831" y="1994167"/>
            <a:ext cx="3879056" cy="395753"/>
          </a:xfrm>
          <a:prstGeom prst="rect">
            <a:avLst/>
          </a:prstGeom>
          <a:noFill/>
          <a:ln/>
        </p:spPr>
        <p:txBody>
          <a:bodyPr wrap="square" lIns="0" tIns="42545" rIns="0" bIns="0" rtlCol="0" anchor="t">
            <a:spAutoFit/>
          </a:bodyPr>
          <a:lstStyle/>
          <a:p>
            <a:pPr marL="0" indent="0" algn="l">
              <a:lnSpc>
                <a:spcPts val="1400"/>
              </a:lnSpc>
              <a:buNone/>
            </a:pPr>
            <a:r>
              <a:rPr lang="en-US" sz="885" b="1" dirty="0">
                <a:solidFill>
                  <a:srgbClr val="5D4037"/>
                </a:solidFill>
                <a:latin typeface="Montserrat" pitchFamily="34" charset="0"/>
                <a:ea typeface="Montserrat" pitchFamily="34" charset="-122"/>
                <a:cs typeface="Montserrat" pitchFamily="34" charset="-120"/>
              </a:rPr>
              <a:t>À l'expiration :</a:t>
            </a:r>
            <a:r>
              <a:rPr lang="en-US" sz="885" b="1" dirty="0">
                <a:solidFill>
                  <a:srgbClr val="795548"/>
                </a:solidFill>
                <a:latin typeface="Montserrat" pitchFamily="34" charset="0"/>
                <a:ea typeface="Montserrat" pitchFamily="34" charset="-122"/>
                <a:cs typeface="Montserrat" pitchFamily="34" charset="-120"/>
              </a:rPr>
              <a:t> exercer une pression douce et progressive vers le bas et vers l'intérieur.</a:t>
            </a:r>
            <a:endParaRPr lang="en-US" sz="885" dirty="0"/>
          </a:p>
        </p:txBody>
      </p:sp>
      <p:sp>
        <p:nvSpPr>
          <p:cNvPr id="11" name="Shape 8"/>
          <p:cNvSpPr/>
          <p:nvPr/>
        </p:nvSpPr>
        <p:spPr>
          <a:xfrm>
            <a:off x="571500" y="2461357"/>
            <a:ext cx="257175" cy="257175"/>
          </a:xfrm>
          <a:prstGeom prst="rect">
            <a:avLst/>
          </a:prstGeom>
          <a:solidFill>
            <a:srgbClr val="5D4037"/>
          </a:solidFill>
          <a:ln/>
        </p:spPr>
        <p:txBody>
          <a:bodyPr/>
          <a:lstStyle/>
          <a:p>
            <a:endParaRPr lang="fr-FR"/>
          </a:p>
        </p:txBody>
      </p:sp>
      <p:sp>
        <p:nvSpPr>
          <p:cNvPr id="12" name="Text 9"/>
          <p:cNvSpPr/>
          <p:nvPr/>
        </p:nvSpPr>
        <p:spPr>
          <a:xfrm>
            <a:off x="571500" y="2461357"/>
            <a:ext cx="257175" cy="257175"/>
          </a:xfrm>
          <a:prstGeom prst="rect">
            <a:avLst/>
          </a:prstGeom>
          <a:noFill/>
          <a:ln/>
        </p:spPr>
        <p:txBody>
          <a:bodyPr wrap="square" lIns="0" tIns="0" rIns="0" bIns="0" rtlCol="0" anchor="ctr">
            <a:spAutoFit/>
          </a:bodyPr>
          <a:lstStyle/>
          <a:p>
            <a:pPr marL="0" indent="0" algn="ctr">
              <a:lnSpc>
                <a:spcPts val="1200"/>
              </a:lnSpc>
              <a:buNone/>
            </a:pPr>
            <a:r>
              <a:rPr lang="en-US" sz="885" b="1" dirty="0">
                <a:solidFill>
                  <a:srgbClr val="FAF3E0"/>
                </a:solidFill>
                <a:latin typeface="Montserrat" pitchFamily="34" charset="0"/>
                <a:ea typeface="Montserrat" pitchFamily="34" charset="-122"/>
                <a:cs typeface="Montserrat" pitchFamily="34" charset="-120"/>
              </a:rPr>
              <a:t>3</a:t>
            </a:r>
            <a:endParaRPr lang="en-US" sz="885" dirty="0"/>
          </a:p>
        </p:txBody>
      </p:sp>
      <p:sp>
        <p:nvSpPr>
          <p:cNvPr id="13" name="Text 10"/>
          <p:cNvSpPr/>
          <p:nvPr/>
        </p:nvSpPr>
        <p:spPr>
          <a:xfrm>
            <a:off x="935831" y="2461357"/>
            <a:ext cx="3579019" cy="215736"/>
          </a:xfrm>
          <a:prstGeom prst="rect">
            <a:avLst/>
          </a:prstGeom>
          <a:noFill/>
          <a:ln/>
        </p:spPr>
        <p:txBody>
          <a:bodyPr wrap="none" lIns="0" tIns="42545" rIns="0" bIns="0" rtlCol="0" anchor="t">
            <a:spAutoFit/>
          </a:bodyPr>
          <a:lstStyle/>
          <a:p>
            <a:pPr marL="0" indent="0" algn="l">
              <a:lnSpc>
                <a:spcPts val="1400"/>
              </a:lnSpc>
              <a:buNone/>
            </a:pPr>
            <a:r>
              <a:rPr lang="en-US" sz="885" b="1" dirty="0">
                <a:solidFill>
                  <a:srgbClr val="795548"/>
                </a:solidFill>
                <a:latin typeface="Montserrat" pitchFamily="34" charset="0"/>
                <a:ea typeface="Montserrat" pitchFamily="34" charset="-122"/>
                <a:cs typeface="Montserrat" pitchFamily="34" charset="-120"/>
              </a:rPr>
              <a:t>Maintenir la pression pendant 2 à 3 cycles respiratoires.</a:t>
            </a:r>
            <a:endParaRPr lang="en-US" sz="885" dirty="0"/>
          </a:p>
        </p:txBody>
      </p:sp>
      <p:sp>
        <p:nvSpPr>
          <p:cNvPr id="14" name="Shape 11"/>
          <p:cNvSpPr/>
          <p:nvPr/>
        </p:nvSpPr>
        <p:spPr>
          <a:xfrm>
            <a:off x="571500" y="2789969"/>
            <a:ext cx="257175" cy="257175"/>
          </a:xfrm>
          <a:prstGeom prst="rect">
            <a:avLst/>
          </a:prstGeom>
          <a:solidFill>
            <a:srgbClr val="5D4037"/>
          </a:solidFill>
          <a:ln/>
        </p:spPr>
        <p:txBody>
          <a:bodyPr/>
          <a:lstStyle/>
          <a:p>
            <a:endParaRPr lang="fr-FR"/>
          </a:p>
        </p:txBody>
      </p:sp>
      <p:sp>
        <p:nvSpPr>
          <p:cNvPr id="15" name="Text 12"/>
          <p:cNvSpPr/>
          <p:nvPr/>
        </p:nvSpPr>
        <p:spPr>
          <a:xfrm>
            <a:off x="571500" y="2789969"/>
            <a:ext cx="257175" cy="257175"/>
          </a:xfrm>
          <a:prstGeom prst="rect">
            <a:avLst/>
          </a:prstGeom>
          <a:noFill/>
          <a:ln/>
        </p:spPr>
        <p:txBody>
          <a:bodyPr wrap="square" lIns="0" tIns="0" rIns="0" bIns="0" rtlCol="0" anchor="ctr">
            <a:spAutoFit/>
          </a:bodyPr>
          <a:lstStyle/>
          <a:p>
            <a:pPr marL="0" indent="0" algn="ctr">
              <a:lnSpc>
                <a:spcPts val="1200"/>
              </a:lnSpc>
              <a:buNone/>
            </a:pPr>
            <a:r>
              <a:rPr lang="en-US" sz="885" b="1" dirty="0">
                <a:solidFill>
                  <a:srgbClr val="FAF3E0"/>
                </a:solidFill>
                <a:latin typeface="Montserrat" pitchFamily="34" charset="0"/>
                <a:ea typeface="Montserrat" pitchFamily="34" charset="-122"/>
                <a:cs typeface="Montserrat" pitchFamily="34" charset="-120"/>
              </a:rPr>
              <a:t>4</a:t>
            </a:r>
            <a:endParaRPr lang="en-US" sz="885" dirty="0"/>
          </a:p>
        </p:txBody>
      </p:sp>
      <p:sp>
        <p:nvSpPr>
          <p:cNvPr id="16" name="Text 13"/>
          <p:cNvSpPr/>
          <p:nvPr/>
        </p:nvSpPr>
        <p:spPr>
          <a:xfrm>
            <a:off x="935831" y="2789969"/>
            <a:ext cx="3879056" cy="395753"/>
          </a:xfrm>
          <a:prstGeom prst="rect">
            <a:avLst/>
          </a:prstGeom>
          <a:noFill/>
          <a:ln/>
        </p:spPr>
        <p:txBody>
          <a:bodyPr wrap="square" lIns="0" tIns="42545" rIns="0" bIns="0" rtlCol="0" anchor="t">
            <a:spAutoFit/>
          </a:bodyPr>
          <a:lstStyle/>
          <a:p>
            <a:pPr marL="0" indent="0" algn="l">
              <a:lnSpc>
                <a:spcPts val="1400"/>
              </a:lnSpc>
              <a:buNone/>
            </a:pPr>
            <a:r>
              <a:rPr lang="en-US" sz="885" b="1" dirty="0">
                <a:solidFill>
                  <a:srgbClr val="795548"/>
                </a:solidFill>
                <a:latin typeface="Montserrat" pitchFamily="34" charset="0"/>
                <a:ea typeface="Montserrat" pitchFamily="34" charset="-122"/>
                <a:cs typeface="Montserrat" pitchFamily="34" charset="-120"/>
              </a:rPr>
              <a:t>Effectuer de petites </a:t>
            </a:r>
            <a:r>
              <a:rPr lang="en-US" sz="885" b="1" dirty="0">
                <a:solidFill>
                  <a:srgbClr val="5D4037"/>
                </a:solidFill>
                <a:latin typeface="Montserrat" pitchFamily="34" charset="0"/>
                <a:ea typeface="Montserrat" pitchFamily="34" charset="-122"/>
                <a:cs typeface="Montserrat" pitchFamily="34" charset="-120"/>
              </a:rPr>
              <a:t>vibrations douces</a:t>
            </a:r>
            <a:r>
              <a:rPr lang="en-US" sz="885" b="1" dirty="0">
                <a:solidFill>
                  <a:srgbClr val="795548"/>
                </a:solidFill>
                <a:latin typeface="Montserrat" pitchFamily="34" charset="0"/>
                <a:ea typeface="Montserrat" pitchFamily="34" charset="-122"/>
                <a:cs typeface="Montserrat" pitchFamily="34" charset="-120"/>
              </a:rPr>
              <a:t> avec les doigts (fréquence lente, environ 1 Hz).</a:t>
            </a:r>
            <a:endParaRPr lang="en-US" sz="885" dirty="0"/>
          </a:p>
        </p:txBody>
      </p:sp>
      <p:sp>
        <p:nvSpPr>
          <p:cNvPr id="17" name="Shape 14"/>
          <p:cNvSpPr/>
          <p:nvPr/>
        </p:nvSpPr>
        <p:spPr>
          <a:xfrm>
            <a:off x="571500" y="3257159"/>
            <a:ext cx="257175" cy="257175"/>
          </a:xfrm>
          <a:prstGeom prst="rect">
            <a:avLst/>
          </a:prstGeom>
          <a:solidFill>
            <a:srgbClr val="5D4037"/>
          </a:solidFill>
          <a:ln/>
        </p:spPr>
        <p:txBody>
          <a:bodyPr/>
          <a:lstStyle/>
          <a:p>
            <a:endParaRPr lang="fr-FR"/>
          </a:p>
        </p:txBody>
      </p:sp>
      <p:sp>
        <p:nvSpPr>
          <p:cNvPr id="18" name="Text 15"/>
          <p:cNvSpPr/>
          <p:nvPr/>
        </p:nvSpPr>
        <p:spPr>
          <a:xfrm>
            <a:off x="571500" y="3257159"/>
            <a:ext cx="257175" cy="257175"/>
          </a:xfrm>
          <a:prstGeom prst="rect">
            <a:avLst/>
          </a:prstGeom>
          <a:noFill/>
          <a:ln/>
        </p:spPr>
        <p:txBody>
          <a:bodyPr wrap="square" lIns="0" tIns="0" rIns="0" bIns="0" rtlCol="0" anchor="ctr">
            <a:spAutoFit/>
          </a:bodyPr>
          <a:lstStyle/>
          <a:p>
            <a:pPr marL="0" indent="0" algn="ctr">
              <a:lnSpc>
                <a:spcPts val="1200"/>
              </a:lnSpc>
              <a:buNone/>
            </a:pPr>
            <a:r>
              <a:rPr lang="en-US" sz="885" b="1" dirty="0">
                <a:solidFill>
                  <a:srgbClr val="FAF3E0"/>
                </a:solidFill>
                <a:latin typeface="Montserrat" pitchFamily="34" charset="0"/>
                <a:ea typeface="Montserrat" pitchFamily="34" charset="-122"/>
                <a:cs typeface="Montserrat" pitchFamily="34" charset="-120"/>
              </a:rPr>
              <a:t>5</a:t>
            </a:r>
            <a:endParaRPr lang="en-US" sz="885" dirty="0"/>
          </a:p>
        </p:txBody>
      </p:sp>
      <p:sp>
        <p:nvSpPr>
          <p:cNvPr id="19" name="Text 16"/>
          <p:cNvSpPr/>
          <p:nvPr/>
        </p:nvSpPr>
        <p:spPr>
          <a:xfrm>
            <a:off x="935831" y="3257159"/>
            <a:ext cx="3234333" cy="215736"/>
          </a:xfrm>
          <a:prstGeom prst="rect">
            <a:avLst/>
          </a:prstGeom>
          <a:noFill/>
          <a:ln/>
        </p:spPr>
        <p:txBody>
          <a:bodyPr wrap="none" lIns="0" tIns="42545" rIns="0" bIns="0" rtlCol="0" anchor="t">
            <a:spAutoFit/>
          </a:bodyPr>
          <a:lstStyle/>
          <a:p>
            <a:pPr marL="0" indent="0" algn="l">
              <a:lnSpc>
                <a:spcPts val="1400"/>
              </a:lnSpc>
              <a:buNone/>
            </a:pPr>
            <a:r>
              <a:rPr lang="en-US" sz="885" b="1" dirty="0">
                <a:solidFill>
                  <a:srgbClr val="795548"/>
                </a:solidFill>
                <a:latin typeface="Montserrat" pitchFamily="34" charset="0"/>
                <a:ea typeface="Montserrat" pitchFamily="34" charset="-122"/>
                <a:cs typeface="Montserrat" pitchFamily="34" charset="-120"/>
              </a:rPr>
              <a:t>Relâcher progressivement à l'inspiration suivante.</a:t>
            </a:r>
            <a:endParaRPr lang="en-US" sz="885" dirty="0"/>
          </a:p>
        </p:txBody>
      </p:sp>
      <p:sp>
        <p:nvSpPr>
          <p:cNvPr id="20" name="Shape 17"/>
          <p:cNvSpPr/>
          <p:nvPr/>
        </p:nvSpPr>
        <p:spPr>
          <a:xfrm>
            <a:off x="571500" y="3585772"/>
            <a:ext cx="257175" cy="257175"/>
          </a:xfrm>
          <a:prstGeom prst="rect">
            <a:avLst/>
          </a:prstGeom>
          <a:solidFill>
            <a:srgbClr val="5D4037"/>
          </a:solidFill>
          <a:ln/>
        </p:spPr>
        <p:txBody>
          <a:bodyPr/>
          <a:lstStyle/>
          <a:p>
            <a:endParaRPr lang="fr-FR"/>
          </a:p>
        </p:txBody>
      </p:sp>
      <p:sp>
        <p:nvSpPr>
          <p:cNvPr id="21" name="Text 18"/>
          <p:cNvSpPr/>
          <p:nvPr/>
        </p:nvSpPr>
        <p:spPr>
          <a:xfrm>
            <a:off x="571500" y="3585772"/>
            <a:ext cx="257175" cy="257175"/>
          </a:xfrm>
          <a:prstGeom prst="rect">
            <a:avLst/>
          </a:prstGeom>
          <a:noFill/>
          <a:ln/>
        </p:spPr>
        <p:txBody>
          <a:bodyPr wrap="square" lIns="0" tIns="0" rIns="0" bIns="0" rtlCol="0" anchor="ctr">
            <a:spAutoFit/>
          </a:bodyPr>
          <a:lstStyle/>
          <a:p>
            <a:pPr marL="0" indent="0" algn="ctr">
              <a:lnSpc>
                <a:spcPts val="1200"/>
              </a:lnSpc>
              <a:buNone/>
            </a:pPr>
            <a:r>
              <a:rPr lang="en-US" sz="885" b="1" dirty="0">
                <a:solidFill>
                  <a:srgbClr val="FAF3E0"/>
                </a:solidFill>
                <a:latin typeface="Montserrat" pitchFamily="34" charset="0"/>
                <a:ea typeface="Montserrat" pitchFamily="34" charset="-122"/>
                <a:cs typeface="Montserrat" pitchFamily="34" charset="-120"/>
              </a:rPr>
              <a:t>6</a:t>
            </a:r>
            <a:endParaRPr lang="en-US" sz="885" dirty="0"/>
          </a:p>
        </p:txBody>
      </p:sp>
      <p:sp>
        <p:nvSpPr>
          <p:cNvPr id="22" name="Text 19"/>
          <p:cNvSpPr/>
          <p:nvPr/>
        </p:nvSpPr>
        <p:spPr>
          <a:xfrm>
            <a:off x="935831" y="3632206"/>
            <a:ext cx="1212652" cy="157163"/>
          </a:xfrm>
          <a:prstGeom prst="rect">
            <a:avLst/>
          </a:prstGeom>
          <a:noFill/>
          <a:ln/>
        </p:spPr>
        <p:txBody>
          <a:bodyPr wrap="none" lIns="0" tIns="0" rIns="0" bIns="0" rtlCol="0" anchor="t">
            <a:spAutoFit/>
          </a:bodyPr>
          <a:lstStyle/>
          <a:p>
            <a:pPr marL="0" indent="0" algn="l">
              <a:lnSpc>
                <a:spcPts val="1400"/>
              </a:lnSpc>
              <a:buNone/>
            </a:pPr>
            <a:r>
              <a:rPr lang="en-US" sz="885" b="1" dirty="0">
                <a:solidFill>
                  <a:srgbClr val="5D4037"/>
                </a:solidFill>
                <a:latin typeface="Montserrat" pitchFamily="34" charset="0"/>
                <a:ea typeface="Montserrat" pitchFamily="34" charset="-122"/>
                <a:cs typeface="Montserrat" pitchFamily="34" charset="-120"/>
              </a:rPr>
              <a:t>Répéter 3 à 5 fois.</a:t>
            </a:r>
            <a:endParaRPr lang="en-US" sz="885" dirty="0"/>
          </a:p>
        </p:txBody>
      </p:sp>
      <p:sp>
        <p:nvSpPr>
          <p:cNvPr id="23" name="Shape 20"/>
          <p:cNvSpPr/>
          <p:nvPr/>
        </p:nvSpPr>
        <p:spPr>
          <a:xfrm>
            <a:off x="5100638" y="1157288"/>
            <a:ext cx="3471863" cy="1952030"/>
          </a:xfrm>
          <a:prstGeom prst="rect">
            <a:avLst/>
          </a:prstGeom>
          <a:solidFill>
            <a:srgbClr val="D7CCC8"/>
          </a:solidFill>
          <a:ln/>
        </p:spPr>
        <p:txBody>
          <a:bodyPr/>
          <a:lstStyle/>
          <a:p>
            <a:endParaRPr lang="fr-FR"/>
          </a:p>
        </p:txBody>
      </p:sp>
      <p:sp>
        <p:nvSpPr>
          <p:cNvPr id="24" name="Shape 21"/>
          <p:cNvSpPr/>
          <p:nvPr/>
        </p:nvSpPr>
        <p:spPr>
          <a:xfrm>
            <a:off x="5100638" y="1157288"/>
            <a:ext cx="3471863" cy="57150"/>
          </a:xfrm>
          <a:prstGeom prst="rect">
            <a:avLst/>
          </a:prstGeom>
          <a:solidFill>
            <a:srgbClr val="5D4037"/>
          </a:solidFill>
          <a:ln/>
        </p:spPr>
        <p:txBody>
          <a:bodyPr/>
          <a:lstStyle/>
          <a:p>
            <a:endParaRPr lang="fr-FR"/>
          </a:p>
        </p:txBody>
      </p:sp>
      <p:pic>
        <p:nvPicPr>
          <p:cNvPr id="25" name="Image 1" descr="preencoded.png"/>
          <p:cNvPicPr>
            <a:picLocks noChangeAspect="1"/>
          </p:cNvPicPr>
          <p:nvPr/>
        </p:nvPicPr>
        <p:blipFill>
          <a:blip r:embed="rId4"/>
          <a:stretch>
            <a:fillRect/>
          </a:stretch>
        </p:blipFill>
        <p:spPr>
          <a:xfrm>
            <a:off x="5257800" y="1318915"/>
            <a:ext cx="225028" cy="200025"/>
          </a:xfrm>
          <a:prstGeom prst="rect">
            <a:avLst/>
          </a:prstGeom>
        </p:spPr>
      </p:pic>
      <p:sp>
        <p:nvSpPr>
          <p:cNvPr id="26" name="Text 22"/>
          <p:cNvSpPr/>
          <p:nvPr/>
        </p:nvSpPr>
        <p:spPr>
          <a:xfrm>
            <a:off x="5589984" y="1314450"/>
            <a:ext cx="1535906" cy="208955"/>
          </a:xfrm>
          <a:prstGeom prst="rect">
            <a:avLst/>
          </a:prstGeom>
          <a:noFill/>
          <a:ln/>
        </p:spPr>
        <p:txBody>
          <a:bodyPr wrap="none" lIns="0" tIns="0" rIns="0" bIns="0" rtlCol="0" anchor="t">
            <a:spAutoFit/>
          </a:bodyPr>
          <a:lstStyle/>
          <a:p>
            <a:pPr marL="0" indent="0" algn="l">
              <a:lnSpc>
                <a:spcPts val="1600"/>
              </a:lnSpc>
              <a:buNone/>
            </a:pPr>
            <a:r>
              <a:rPr lang="en-US" sz="1193" b="1" dirty="0">
                <a:solidFill>
                  <a:srgbClr val="5D4037"/>
                </a:solidFill>
                <a:latin typeface="Montserrat" pitchFamily="34" charset="0"/>
                <a:ea typeface="Montserrat" pitchFamily="34" charset="-122"/>
                <a:cs typeface="Montserrat" pitchFamily="34" charset="-120"/>
              </a:rPr>
              <a:t>Le rôle du pylore</a:t>
            </a:r>
            <a:endParaRPr lang="en-US" sz="1193" dirty="0"/>
          </a:p>
        </p:txBody>
      </p:sp>
      <p:sp>
        <p:nvSpPr>
          <p:cNvPr id="27" name="Text 23"/>
          <p:cNvSpPr/>
          <p:nvPr/>
        </p:nvSpPr>
        <p:spPr>
          <a:xfrm>
            <a:off x="5257800" y="1609130"/>
            <a:ext cx="3157538" cy="1285875"/>
          </a:xfrm>
          <a:prstGeom prst="rect">
            <a:avLst/>
          </a:prstGeom>
          <a:noFill/>
          <a:ln/>
        </p:spPr>
        <p:txBody>
          <a:bodyPr wrap="square" lIns="0" tIns="0" rIns="0" bIns="0" rtlCol="0" anchor="t">
            <a:spAutoFit/>
          </a:bodyPr>
          <a:lstStyle/>
          <a:p>
            <a:pPr marL="0" indent="0" algn="l">
              <a:lnSpc>
                <a:spcPts val="1700"/>
              </a:lnSpc>
              <a:buNone/>
            </a:pPr>
            <a:r>
              <a:rPr lang="en-US" sz="987" b="1" dirty="0">
                <a:solidFill>
                  <a:srgbClr val="795548"/>
                </a:solidFill>
                <a:latin typeface="Montserrat" pitchFamily="34" charset="0"/>
                <a:ea typeface="Montserrat" pitchFamily="34" charset="-122"/>
                <a:cs typeface="Montserrat" pitchFamily="34" charset="-120"/>
              </a:rPr>
              <a:t>C'est le sphincter musculaire qui régule le passage du chyme vers le duodénum. Sous stress chronique, il peut se contracter excessivement, ralentissant la vidange gastrique (nausées, lourdeur post-prandiale).</a:t>
            </a:r>
            <a:endParaRPr lang="en-US" sz="987" dirty="0"/>
          </a:p>
        </p:txBody>
      </p:sp>
      <p:sp>
        <p:nvSpPr>
          <p:cNvPr id="28" name="Shape 24"/>
          <p:cNvSpPr/>
          <p:nvPr/>
        </p:nvSpPr>
        <p:spPr>
          <a:xfrm>
            <a:off x="5100638" y="3109317"/>
            <a:ext cx="3471863" cy="1309092"/>
          </a:xfrm>
          <a:prstGeom prst="rect">
            <a:avLst/>
          </a:prstGeom>
          <a:solidFill>
            <a:srgbClr val="EFEBE9"/>
          </a:solidFill>
          <a:ln/>
        </p:spPr>
        <p:txBody>
          <a:bodyPr/>
          <a:lstStyle/>
          <a:p>
            <a:endParaRPr lang="fr-FR"/>
          </a:p>
        </p:txBody>
      </p:sp>
      <p:sp>
        <p:nvSpPr>
          <p:cNvPr id="29" name="Shape 25"/>
          <p:cNvSpPr/>
          <p:nvPr/>
        </p:nvSpPr>
        <p:spPr>
          <a:xfrm>
            <a:off x="5100638" y="3109317"/>
            <a:ext cx="3471863" cy="57150"/>
          </a:xfrm>
          <a:prstGeom prst="rect">
            <a:avLst/>
          </a:prstGeom>
          <a:solidFill>
            <a:srgbClr val="8D6E63"/>
          </a:solidFill>
          <a:ln/>
        </p:spPr>
        <p:txBody>
          <a:bodyPr/>
          <a:lstStyle/>
          <a:p>
            <a:endParaRPr lang="fr-FR"/>
          </a:p>
        </p:txBody>
      </p:sp>
      <p:pic>
        <p:nvPicPr>
          <p:cNvPr id="30" name="Image 2" descr="preencoded.png"/>
          <p:cNvPicPr>
            <a:picLocks noChangeAspect="1"/>
          </p:cNvPicPr>
          <p:nvPr/>
        </p:nvPicPr>
        <p:blipFill>
          <a:blip r:embed="rId5"/>
          <a:stretch>
            <a:fillRect/>
          </a:stretch>
        </p:blipFill>
        <p:spPr>
          <a:xfrm>
            <a:off x="5257800" y="3270945"/>
            <a:ext cx="200025" cy="200025"/>
          </a:xfrm>
          <a:prstGeom prst="rect">
            <a:avLst/>
          </a:prstGeom>
        </p:spPr>
      </p:pic>
      <p:sp>
        <p:nvSpPr>
          <p:cNvPr id="31" name="Text 26"/>
          <p:cNvSpPr/>
          <p:nvPr/>
        </p:nvSpPr>
        <p:spPr>
          <a:xfrm>
            <a:off x="5564981" y="3266480"/>
            <a:ext cx="1103709" cy="208955"/>
          </a:xfrm>
          <a:prstGeom prst="rect">
            <a:avLst/>
          </a:prstGeom>
          <a:noFill/>
          <a:ln/>
        </p:spPr>
        <p:txBody>
          <a:bodyPr wrap="none" lIns="0" tIns="0" rIns="0" bIns="0" rtlCol="0" anchor="t">
            <a:spAutoFit/>
          </a:bodyPr>
          <a:lstStyle/>
          <a:p>
            <a:pPr marL="0" indent="0" algn="l">
              <a:lnSpc>
                <a:spcPts val="1600"/>
              </a:lnSpc>
              <a:buNone/>
            </a:pPr>
            <a:r>
              <a:rPr lang="en-US" sz="1193" b="1" dirty="0">
                <a:solidFill>
                  <a:srgbClr val="5D4037"/>
                </a:solidFill>
                <a:latin typeface="Montserrat" pitchFamily="34" charset="0"/>
                <a:ea typeface="Montserrat" pitchFamily="34" charset="-122"/>
                <a:cs typeface="Montserrat" pitchFamily="34" charset="-120"/>
              </a:rPr>
              <a:t>Localisation</a:t>
            </a:r>
            <a:endParaRPr lang="en-US" sz="1193" dirty="0"/>
          </a:p>
        </p:txBody>
      </p:sp>
      <p:sp>
        <p:nvSpPr>
          <p:cNvPr id="32" name="Text 27"/>
          <p:cNvSpPr/>
          <p:nvPr/>
        </p:nvSpPr>
        <p:spPr>
          <a:xfrm>
            <a:off x="5257800" y="3561159"/>
            <a:ext cx="3157538" cy="642938"/>
          </a:xfrm>
          <a:prstGeom prst="rect">
            <a:avLst/>
          </a:prstGeom>
          <a:noFill/>
          <a:ln/>
        </p:spPr>
        <p:txBody>
          <a:bodyPr wrap="square" lIns="0" tIns="0" rIns="0" bIns="0" rtlCol="0" anchor="t">
            <a:spAutoFit/>
          </a:bodyPr>
          <a:lstStyle/>
          <a:p>
            <a:pPr marL="0" indent="0" algn="l">
              <a:lnSpc>
                <a:spcPts val="1700"/>
              </a:lnSpc>
              <a:buNone/>
            </a:pPr>
            <a:r>
              <a:rPr lang="en-US" sz="987" b="1" dirty="0">
                <a:solidFill>
                  <a:srgbClr val="795548"/>
                </a:solidFill>
                <a:latin typeface="Montserrat" pitchFamily="34" charset="0"/>
                <a:ea typeface="Montserrat" pitchFamily="34" charset="-122"/>
                <a:cs typeface="Montserrat" pitchFamily="34" charset="-120"/>
              </a:rPr>
              <a:t>À mi-distance entre le sternum et l'ombilic, </a:t>
            </a:r>
            <a:r>
              <a:rPr lang="en-US" sz="987" b="1" dirty="0">
                <a:solidFill>
                  <a:srgbClr val="5D4037"/>
                </a:solidFill>
                <a:latin typeface="Montserrat" pitchFamily="34" charset="0"/>
                <a:ea typeface="Montserrat" pitchFamily="34" charset="-122"/>
                <a:cs typeface="Montserrat" pitchFamily="34" charset="-120"/>
              </a:rPr>
              <a:t>légèrement à droite</a:t>
            </a:r>
            <a:r>
              <a:rPr lang="en-US" sz="987" b="1" dirty="0">
                <a:solidFill>
                  <a:srgbClr val="795548"/>
                </a:solidFill>
                <a:latin typeface="Montserrat" pitchFamily="34" charset="0"/>
                <a:ea typeface="Montserrat" pitchFamily="34" charset="-122"/>
                <a:cs typeface="Montserrat" pitchFamily="34" charset="-120"/>
              </a:rPr>
              <a:t> de la ligne médiane (projection de L1 droit).</a:t>
            </a:r>
            <a:endParaRPr lang="en-US" sz="987"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TotalTime>
  <Words>1897</Words>
  <Application>Microsoft Macintosh PowerPoint</Application>
  <PresentationFormat>Affichage à l'écran (16:9)</PresentationFormat>
  <Paragraphs>199</Paragraphs>
  <Slides>15</Slides>
  <Notes>15</Notes>
  <HiddenSlides>0</HiddenSlides>
  <MMClips>0</MMClips>
  <ScaleCrop>false</ScaleCrop>
  <HeadingPairs>
    <vt:vector size="6" baseType="variant">
      <vt:variant>
        <vt:lpstr>Polices utilisées</vt:lpstr>
      </vt:variant>
      <vt:variant>
        <vt:i4>2</vt:i4>
      </vt:variant>
      <vt:variant>
        <vt:lpstr>Thème</vt:lpstr>
      </vt:variant>
      <vt:variant>
        <vt:i4>1</vt:i4>
      </vt:variant>
      <vt:variant>
        <vt:lpstr>Titres des diapositives</vt:lpstr>
      </vt:variant>
      <vt:variant>
        <vt:i4>15</vt:i4>
      </vt:variant>
    </vt:vector>
  </HeadingPairs>
  <TitlesOfParts>
    <vt:vector size="18" baseType="lpstr">
      <vt:lpstr>Arial</vt:lpstr>
      <vt:lpstr>Montserrat</vt:lpstr>
      <vt:lpstr>Office Theme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PptxGenJS Presentation</dc:title>
  <dc:subject>PptxGenJS Presentation</dc:subject>
  <dc:creator>PptxGenJS</dc:creator>
  <cp:lastModifiedBy>Thierry Blain</cp:lastModifiedBy>
  <cp:revision>2</cp:revision>
  <dcterms:created xsi:type="dcterms:W3CDTF">2026-04-03T11:01:17Z</dcterms:created>
  <dcterms:modified xsi:type="dcterms:W3CDTF">2026-04-03T11:04:10Z</dcterms:modified>
</cp:coreProperties>
</file>